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6"/>
  </p:notesMasterIdLst>
  <p:sldIdLst>
    <p:sldId id="261" r:id="rId2"/>
    <p:sldId id="272" r:id="rId3"/>
    <p:sldId id="270" r:id="rId4"/>
    <p:sldId id="271" r:id="rId5"/>
    <p:sldId id="263" r:id="rId6"/>
    <p:sldId id="256" r:id="rId7"/>
    <p:sldId id="257" r:id="rId8"/>
    <p:sldId id="258" r:id="rId9"/>
    <p:sldId id="273" r:id="rId10"/>
    <p:sldId id="259" r:id="rId11"/>
    <p:sldId id="274" r:id="rId12"/>
    <p:sldId id="275" r:id="rId13"/>
    <p:sldId id="276" r:id="rId14"/>
    <p:sldId id="266" r:id="rId15"/>
    <p:sldId id="277" r:id="rId16"/>
    <p:sldId id="278" r:id="rId17"/>
    <p:sldId id="280" r:id="rId18"/>
    <p:sldId id="279" r:id="rId19"/>
    <p:sldId id="305" r:id="rId20"/>
    <p:sldId id="283" r:id="rId21"/>
    <p:sldId id="293" r:id="rId22"/>
    <p:sldId id="281" r:id="rId23"/>
    <p:sldId id="295" r:id="rId24"/>
    <p:sldId id="301" r:id="rId25"/>
    <p:sldId id="302" r:id="rId26"/>
    <p:sldId id="303" r:id="rId27"/>
    <p:sldId id="304" r:id="rId28"/>
    <p:sldId id="296" r:id="rId29"/>
    <p:sldId id="297" r:id="rId30"/>
    <p:sldId id="298" r:id="rId31"/>
    <p:sldId id="294" r:id="rId32"/>
    <p:sldId id="306" r:id="rId33"/>
    <p:sldId id="299" r:id="rId34"/>
    <p:sldId id="284" r:id="rId35"/>
    <p:sldId id="300" r:id="rId36"/>
    <p:sldId id="285" r:id="rId37"/>
    <p:sldId id="308" r:id="rId38"/>
    <p:sldId id="307" r:id="rId39"/>
    <p:sldId id="286" r:id="rId40"/>
    <p:sldId id="287" r:id="rId41"/>
    <p:sldId id="315" r:id="rId42"/>
    <p:sldId id="314" r:id="rId43"/>
    <p:sldId id="320" r:id="rId44"/>
    <p:sldId id="289" r:id="rId45"/>
    <p:sldId id="290" r:id="rId46"/>
    <p:sldId id="291" r:id="rId47"/>
    <p:sldId id="292" r:id="rId48"/>
    <p:sldId id="316" r:id="rId49"/>
    <p:sldId id="288" r:id="rId50"/>
    <p:sldId id="309" r:id="rId51"/>
    <p:sldId id="310" r:id="rId52"/>
    <p:sldId id="311" r:id="rId53"/>
    <p:sldId id="312" r:id="rId54"/>
    <p:sldId id="313" r:id="rId55"/>
    <p:sldId id="321" r:id="rId56"/>
    <p:sldId id="317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18" r:id="rId73"/>
    <p:sldId id="319" r:id="rId74"/>
    <p:sldId id="265" r:id="rId75"/>
  </p:sldIdLst>
  <p:sldSz cx="18288000" cy="10287000"/>
  <p:notesSz cx="6858000" cy="9144000"/>
  <p:embeddedFontLst>
    <p:embeddedFont>
      <p:font typeface="ABeeZee" panose="020B0604020202020204" charset="0"/>
      <p:regular r:id="rId77"/>
    </p:embeddedFont>
    <p:embeddedFont>
      <p:font typeface="ABeeZee Bold" panose="020B0604020202020204" charset="0"/>
      <p:regular r:id="rId78"/>
    </p:embeddedFont>
    <p:embeddedFont>
      <p:font typeface="Barlow Condensed Bold" panose="020B0604020202020204" charset="0"/>
      <p:regular r:id="rId79"/>
    </p:embeddedFont>
    <p:embeddedFont>
      <p:font typeface="Bookman Old Style" panose="02050604050505020204" pitchFamily="18" charset="0"/>
      <p:regular r:id="rId80"/>
      <p:bold r:id="rId81"/>
      <p:italic r:id="rId82"/>
      <p:boldItalic r:id="rId83"/>
    </p:embeddedFont>
    <p:embeddedFont>
      <p:font typeface="Cambria Math" panose="02040503050406030204" pitchFamily="18" charset="0"/>
      <p:regular r:id="rId84"/>
    </p:embeddedFont>
    <p:embeddedFont>
      <p:font typeface="Sitka Text" pitchFamily="2" charset="0"/>
      <p:regular r:id="rId85"/>
      <p:bold r:id="rId86"/>
      <p:italic r:id="rId87"/>
      <p:boldItalic r:id="rId8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1" autoAdjust="0"/>
    <p:restoredTop sz="94622" autoAdjust="0"/>
  </p:normalViewPr>
  <p:slideViewPr>
    <p:cSldViewPr>
      <p:cViewPr varScale="1">
        <p:scale>
          <a:sx n="59" d="100"/>
          <a:sy n="59" d="100"/>
        </p:scale>
        <p:origin x="451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8.fntdata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3.fntdata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1.fntdata"/><Relationship Id="rId61" Type="http://schemas.openxmlformats.org/officeDocument/2006/relationships/slide" Target="slides/slide60.xml"/><Relationship Id="rId82" Type="http://schemas.openxmlformats.org/officeDocument/2006/relationships/font" Target="fonts/font6.fntdata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F6FBC-98C4-4E9F-B283-D35266B799BB}" type="datetimeFigureOut">
              <a:rPr lang="en-ID" smtClean="0"/>
              <a:t>07/09/2026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AF241-4353-4887-9809-48A04AF866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5082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AF241-4353-4887-9809-48A04AF866C1}" type="slidenum">
              <a:rPr lang="en-ID" smtClean="0"/>
              <a:t>41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2533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3.png"/><Relationship Id="rId9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1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0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0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0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457200" y="220242"/>
            <a:ext cx="10291078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VISI &amp; MISI UNIVERSITAS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8466" y="8205909"/>
            <a:ext cx="14401905" cy="2314575"/>
            <a:chOff x="0" y="0"/>
            <a:chExt cx="3793094" cy="609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93094" cy="609600"/>
            </a:xfrm>
            <a:custGeom>
              <a:avLst/>
              <a:gdLst/>
              <a:ahLst/>
              <a:cxnLst/>
              <a:rect l="l" t="t" r="r" b="b"/>
              <a:pathLst>
                <a:path w="3793094" h="609600">
                  <a:moveTo>
                    <a:pt x="203200" y="0"/>
                  </a:moveTo>
                  <a:lnTo>
                    <a:pt x="3793094" y="0"/>
                  </a:lnTo>
                  <a:lnTo>
                    <a:pt x="358989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01600" y="-38100"/>
              <a:ext cx="358989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90707" y="8836028"/>
            <a:ext cx="19293718" cy="1862770"/>
            <a:chOff x="0" y="0"/>
            <a:chExt cx="5081473" cy="4906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flipH="1">
            <a:off x="4688339" y="1450798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9"/>
                </a:lnTo>
                <a:lnTo>
                  <a:pt x="2575761" y="524519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712761" y="1456885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0" y="0"/>
                </a:moveTo>
                <a:lnTo>
                  <a:pt x="2575761" y="0"/>
                </a:lnTo>
                <a:lnTo>
                  <a:pt x="2575761" y="524519"/>
                </a:lnTo>
                <a:lnTo>
                  <a:pt x="0" y="5245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09600" y="2277820"/>
            <a:ext cx="835735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Visi:</a:t>
            </a:r>
          </a:p>
          <a:p>
            <a:pPr algn="just">
              <a:lnSpc>
                <a:spcPts val="3600"/>
              </a:lnSpc>
            </a:pPr>
            <a:r>
              <a:rPr lang="en-US" sz="30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Menjadi</a:t>
            </a:r>
            <a:r>
              <a:rPr lang="en-US" sz="30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universitas </a:t>
            </a:r>
            <a:r>
              <a:rPr lang="en-US" sz="30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unggul</a:t>
            </a:r>
            <a:r>
              <a:rPr lang="en-US" sz="30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berlandaskan</a:t>
            </a:r>
            <a:r>
              <a:rPr lang="en-US" sz="30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semangat</a:t>
            </a:r>
            <a:r>
              <a:rPr lang="en-US" sz="30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kewirausahaan</a:t>
            </a:r>
            <a:r>
              <a:rPr lang="en-US" sz="30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sz="30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nilai-nilai</a:t>
            </a:r>
            <a:r>
              <a:rPr lang="en-US" sz="30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kristiani</a:t>
            </a:r>
            <a:r>
              <a:rPr lang="en-US" sz="30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.</a:t>
            </a:r>
          </a:p>
        </p:txBody>
      </p:sp>
      <p:grpSp>
        <p:nvGrpSpPr>
          <p:cNvPr id="20" name="Group 31">
            <a:extLst>
              <a:ext uri="{FF2B5EF4-FFF2-40B4-BE49-F238E27FC236}">
                <a16:creationId xmlns:a16="http://schemas.microsoft.com/office/drawing/2014/main" id="{413117EC-EF2A-027D-8A71-344B5758062C}"/>
              </a:ext>
            </a:extLst>
          </p:cNvPr>
          <p:cNvGrpSpPr/>
          <p:nvPr/>
        </p:nvGrpSpPr>
        <p:grpSpPr>
          <a:xfrm>
            <a:off x="661894" y="8185435"/>
            <a:ext cx="5666626" cy="812388"/>
            <a:chOff x="0" y="0"/>
            <a:chExt cx="9439445" cy="1383487"/>
          </a:xfrm>
        </p:grpSpPr>
        <p:sp>
          <p:nvSpPr>
            <p:cNvPr id="21" name="Freeform 32">
              <a:extLst>
                <a:ext uri="{FF2B5EF4-FFF2-40B4-BE49-F238E27FC236}">
                  <a16:creationId xmlns:a16="http://schemas.microsoft.com/office/drawing/2014/main" id="{B72A0268-FF88-C6F7-3AF5-053727C9BA51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22" name="Group 33">
              <a:extLst>
                <a:ext uri="{FF2B5EF4-FFF2-40B4-BE49-F238E27FC236}">
                  <a16:creationId xmlns:a16="http://schemas.microsoft.com/office/drawing/2014/main" id="{A74BDEDE-2EAB-ECE6-E208-6779307BF5C0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4" name="Freeform 34">
                <a:extLst>
                  <a:ext uri="{FF2B5EF4-FFF2-40B4-BE49-F238E27FC236}">
                    <a16:creationId xmlns:a16="http://schemas.microsoft.com/office/drawing/2014/main" id="{4EA9C4B3-AEAB-806E-4A5B-C3B034293889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TextBox 35">
                <a:extLst>
                  <a:ext uri="{FF2B5EF4-FFF2-40B4-BE49-F238E27FC236}">
                    <a16:creationId xmlns:a16="http://schemas.microsoft.com/office/drawing/2014/main" id="{369B4617-EFFF-AE21-9D9B-0F8D7769399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51F88409-BC56-64B4-ECE3-A673361F9A18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B2B9D1F-6FF9-5977-98B5-25C119A9FDAC}"/>
              </a:ext>
            </a:extLst>
          </p:cNvPr>
          <p:cNvSpPr txBox="1"/>
          <p:nvPr/>
        </p:nvSpPr>
        <p:spPr>
          <a:xfrm>
            <a:off x="2632925" y="4144982"/>
            <a:ext cx="144019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800" dirty="0">
                <a:latin typeface="ABeeZee" panose="020B0604020202020204" charset="0"/>
              </a:rPr>
              <a:t>Misi: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800" dirty="0" err="1">
                <a:latin typeface="ABeeZee" panose="020B0604020202020204" charset="0"/>
              </a:rPr>
              <a:t>Melaksanakan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pendidikan</a:t>
            </a:r>
            <a:r>
              <a:rPr lang="en-ID" sz="2800" dirty="0">
                <a:latin typeface="ABeeZee" panose="020B0604020202020204" charset="0"/>
              </a:rPr>
              <a:t> dan </a:t>
            </a:r>
            <a:r>
              <a:rPr lang="en-ID" sz="2800" dirty="0" err="1">
                <a:latin typeface="ABeeZee" panose="020B0604020202020204" charset="0"/>
              </a:rPr>
              <a:t>pengajaran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berkompetensi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kewirausahaan</a:t>
            </a:r>
            <a:r>
              <a:rPr lang="en-ID" sz="2800" dirty="0">
                <a:latin typeface="ABeeZee" panose="020B0604020202020204" charset="0"/>
              </a:rPr>
              <a:t> yang </a:t>
            </a:r>
            <a:r>
              <a:rPr lang="en-ID" sz="2800" dirty="0" err="1">
                <a:latin typeface="ABeeZee" panose="020B0604020202020204" charset="0"/>
              </a:rPr>
              <a:t>berlandaskan</a:t>
            </a:r>
            <a:r>
              <a:rPr lang="en-ID" sz="2800" dirty="0">
                <a:latin typeface="ABeeZee" panose="020B0604020202020204" charset="0"/>
              </a:rPr>
              <a:t> pada </a:t>
            </a:r>
            <a:r>
              <a:rPr lang="en-ID" sz="2800" dirty="0" err="1">
                <a:latin typeface="ABeeZee" panose="020B0604020202020204" charset="0"/>
              </a:rPr>
              <a:t>nilai-nilai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kristiani</a:t>
            </a:r>
            <a:endParaRPr lang="en-ID" sz="2800" dirty="0">
              <a:latin typeface="ABeeZee" panose="020B060402020202020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800" dirty="0" err="1">
                <a:latin typeface="ABeeZee" panose="020B0604020202020204" charset="0"/>
              </a:rPr>
              <a:t>Melaksanakan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penelitian</a:t>
            </a:r>
            <a:r>
              <a:rPr lang="en-ID" sz="2800" dirty="0">
                <a:latin typeface="ABeeZee" panose="020B0604020202020204" charset="0"/>
              </a:rPr>
              <a:t> dan </a:t>
            </a:r>
            <a:r>
              <a:rPr lang="en-ID" sz="2800" dirty="0" err="1">
                <a:latin typeface="ABeeZee" panose="020B0604020202020204" charset="0"/>
              </a:rPr>
              <a:t>pengabdian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kepada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masyakarat</a:t>
            </a:r>
            <a:r>
              <a:rPr lang="en-ID" sz="2800" dirty="0">
                <a:latin typeface="ABeeZee" panose="020B0604020202020204" charset="0"/>
              </a:rPr>
              <a:t> yang </a:t>
            </a:r>
            <a:r>
              <a:rPr lang="en-ID" sz="2800" dirty="0" err="1">
                <a:latin typeface="ABeeZee" panose="020B0604020202020204" charset="0"/>
              </a:rPr>
              <a:t>mengedepankan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pengembangan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kreativitas</a:t>
            </a:r>
            <a:r>
              <a:rPr lang="en-ID" sz="2800" dirty="0">
                <a:latin typeface="ABeeZee" panose="020B0604020202020204" charset="0"/>
              </a:rPr>
              <a:t>, </a:t>
            </a:r>
            <a:r>
              <a:rPr lang="en-ID" sz="2800" dirty="0" err="1">
                <a:latin typeface="ABeeZee" panose="020B0604020202020204" charset="0"/>
              </a:rPr>
              <a:t>inovasi</a:t>
            </a:r>
            <a:r>
              <a:rPr lang="en-ID" sz="2800" dirty="0">
                <a:latin typeface="ABeeZee" panose="020B0604020202020204" charset="0"/>
              </a:rPr>
              <a:t>, dan </a:t>
            </a:r>
            <a:r>
              <a:rPr lang="en-ID" sz="2800" dirty="0" err="1">
                <a:latin typeface="ABeeZee" panose="020B0604020202020204" charset="0"/>
              </a:rPr>
              <a:t>upaya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transformasi</a:t>
            </a:r>
            <a:r>
              <a:rPr lang="en-ID" sz="2800" dirty="0">
                <a:latin typeface="ABeeZee" panose="020B0604020202020204" charset="0"/>
              </a:rPr>
              <a:t> Masyarakat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800" dirty="0" err="1">
                <a:latin typeface="ABeeZee" panose="020B0604020202020204" charset="0"/>
              </a:rPr>
              <a:t>Mengembangkan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kerjasama</a:t>
            </a:r>
            <a:r>
              <a:rPr lang="en-ID" sz="2800" dirty="0">
                <a:latin typeface="ABeeZee" panose="020B0604020202020204" charset="0"/>
              </a:rPr>
              <a:t> yang </a:t>
            </a:r>
            <a:r>
              <a:rPr lang="en-ID" sz="2800" dirty="0" err="1">
                <a:latin typeface="ABeeZee" panose="020B0604020202020204" charset="0"/>
              </a:rPr>
              <a:t>sinergi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untuk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mendukung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penyelenggaraan</a:t>
            </a:r>
            <a:r>
              <a:rPr lang="en-ID" sz="2800" dirty="0">
                <a:latin typeface="ABeeZee" panose="020B0604020202020204" charset="0"/>
              </a:rPr>
              <a:t> Tri Dharma </a:t>
            </a:r>
            <a:r>
              <a:rPr lang="en-ID" sz="2800" dirty="0" err="1">
                <a:latin typeface="ABeeZee" panose="020B0604020202020204" charset="0"/>
              </a:rPr>
              <a:t>Perguruan</a:t>
            </a:r>
            <a:r>
              <a:rPr lang="en-ID" sz="2800" dirty="0">
                <a:latin typeface="ABeeZee" panose="020B0604020202020204" charset="0"/>
              </a:rPr>
              <a:t> Tinggi.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800" dirty="0" err="1">
                <a:latin typeface="ABeeZee" panose="020B0604020202020204" charset="0"/>
              </a:rPr>
              <a:t>Melaksanakan</a:t>
            </a:r>
            <a:r>
              <a:rPr lang="en-ID" sz="2800" dirty="0">
                <a:latin typeface="ABeeZee" panose="020B0604020202020204" charset="0"/>
              </a:rPr>
              <a:t> tata </a:t>
            </a:r>
            <a:r>
              <a:rPr lang="en-ID" sz="2800" dirty="0" err="1">
                <a:latin typeface="ABeeZee" panose="020B0604020202020204" charset="0"/>
              </a:rPr>
              <a:t>kelola</a:t>
            </a:r>
            <a:r>
              <a:rPr lang="en-ID" sz="2800" dirty="0">
                <a:latin typeface="ABeeZee" panose="020B0604020202020204" charset="0"/>
              </a:rPr>
              <a:t> universitas yang </a:t>
            </a:r>
            <a:r>
              <a:rPr lang="en-ID" sz="2800" dirty="0" err="1">
                <a:latin typeface="ABeeZee" panose="020B0604020202020204" charset="0"/>
              </a:rPr>
              <a:t>unggul</a:t>
            </a:r>
            <a:r>
              <a:rPr lang="en-ID" sz="2800" dirty="0">
                <a:latin typeface="ABeeZee" panose="020B0604020202020204" charset="0"/>
              </a:rPr>
              <a:t>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04C150-9D01-B1E7-E239-B67FD5798D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90707" y="117749"/>
            <a:ext cx="8778843" cy="424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42B44-43CE-3FF4-76E5-71C061899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7D77B38-CF82-D1A1-1DA4-2B80480D89AF}"/>
              </a:ext>
            </a:extLst>
          </p:cNvPr>
          <p:cNvSpPr txBox="1"/>
          <p:nvPr/>
        </p:nvSpPr>
        <p:spPr>
          <a:xfrm>
            <a:off x="-457200" y="220242"/>
            <a:ext cx="10291078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VISI &amp; MISI UNIVERSITAS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C6FC4FD-816B-CD5E-730C-2D03B25ABD9D}"/>
              </a:ext>
            </a:extLst>
          </p:cNvPr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5897348-2B01-AC9E-ABE9-C6F26C0D8BC2}"/>
                </a:ext>
              </a:extLst>
            </p:cNvPr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733C307-1216-8D96-51CB-BDE90DDF2532}"/>
                </a:ext>
              </a:extLst>
            </p:cNvPr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DDE20CF-7656-AC6C-9B22-D2D5A839E3A3}"/>
              </a:ext>
            </a:extLst>
          </p:cNvPr>
          <p:cNvGrpSpPr/>
          <p:nvPr/>
        </p:nvGrpSpPr>
        <p:grpSpPr>
          <a:xfrm>
            <a:off x="7508466" y="8205909"/>
            <a:ext cx="14401905" cy="2314575"/>
            <a:chOff x="0" y="0"/>
            <a:chExt cx="3793094" cy="6096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B73046A-EC0C-F8EF-CBBB-8E30E56A47BF}"/>
                </a:ext>
              </a:extLst>
            </p:cNvPr>
            <p:cNvSpPr/>
            <p:nvPr/>
          </p:nvSpPr>
          <p:spPr>
            <a:xfrm>
              <a:off x="0" y="0"/>
              <a:ext cx="3793094" cy="609600"/>
            </a:xfrm>
            <a:custGeom>
              <a:avLst/>
              <a:gdLst/>
              <a:ahLst/>
              <a:cxnLst/>
              <a:rect l="l" t="t" r="r" b="b"/>
              <a:pathLst>
                <a:path w="3793094" h="609600">
                  <a:moveTo>
                    <a:pt x="203200" y="0"/>
                  </a:moveTo>
                  <a:lnTo>
                    <a:pt x="3793094" y="0"/>
                  </a:lnTo>
                  <a:lnTo>
                    <a:pt x="358989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E1FF577-A286-B549-35B0-D32B3F5CF83A}"/>
                </a:ext>
              </a:extLst>
            </p:cNvPr>
            <p:cNvSpPr txBox="1"/>
            <p:nvPr/>
          </p:nvSpPr>
          <p:spPr>
            <a:xfrm>
              <a:off x="101600" y="-38100"/>
              <a:ext cx="358989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03B7C0A-830D-496F-BC57-185508A87BCD}"/>
              </a:ext>
            </a:extLst>
          </p:cNvPr>
          <p:cNvGrpSpPr/>
          <p:nvPr/>
        </p:nvGrpSpPr>
        <p:grpSpPr>
          <a:xfrm>
            <a:off x="9390707" y="8836028"/>
            <a:ext cx="19293718" cy="1862770"/>
            <a:chOff x="0" y="0"/>
            <a:chExt cx="5081473" cy="49060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637FBD9-D081-57A4-3102-96648CAA59FF}"/>
                </a:ext>
              </a:extLst>
            </p:cNvPr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9832F70A-A370-5F2B-B1F4-404C8492A3CB}"/>
                </a:ext>
              </a:extLst>
            </p:cNvPr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360BC37-C74A-6F08-0A14-0FDCCE4B539F}"/>
              </a:ext>
            </a:extLst>
          </p:cNvPr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FFD6DA7-0889-5FA5-4421-7C0E73BD0395}"/>
                </a:ext>
              </a:extLst>
            </p:cNvPr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54BD9C48-539B-76A5-6FFF-984F77BD13D7}"/>
                </a:ext>
              </a:extLst>
            </p:cNvPr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B161C6B8-D5A1-5DEB-E0E7-15327629A494}"/>
              </a:ext>
            </a:extLst>
          </p:cNvPr>
          <p:cNvSpPr/>
          <p:nvPr/>
        </p:nvSpPr>
        <p:spPr>
          <a:xfrm flipH="1">
            <a:off x="4688339" y="1450798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9"/>
                </a:lnTo>
                <a:lnTo>
                  <a:pt x="2575761" y="524519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FE5FA530-3EFE-6ED0-3E2E-69C84C8D274F}"/>
              </a:ext>
            </a:extLst>
          </p:cNvPr>
          <p:cNvSpPr/>
          <p:nvPr/>
        </p:nvSpPr>
        <p:spPr>
          <a:xfrm>
            <a:off x="1712761" y="1456885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0" y="0"/>
                </a:moveTo>
                <a:lnTo>
                  <a:pt x="2575761" y="0"/>
                </a:lnTo>
                <a:lnTo>
                  <a:pt x="2575761" y="524519"/>
                </a:lnTo>
                <a:lnTo>
                  <a:pt x="0" y="5245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9B49B42-9F8B-DC0B-9B2D-DDB103BDEAA8}"/>
              </a:ext>
            </a:extLst>
          </p:cNvPr>
          <p:cNvSpPr txBox="1"/>
          <p:nvPr/>
        </p:nvSpPr>
        <p:spPr>
          <a:xfrm>
            <a:off x="288077" y="2667018"/>
            <a:ext cx="8855923" cy="1577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Motto: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Berdoa, </a:t>
            </a:r>
            <a:r>
              <a:rPr lang="en-US" sz="36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Berpikir</a:t>
            </a:r>
            <a:r>
              <a:rPr lang="en-US" sz="36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Berkata</a:t>
            </a:r>
            <a:r>
              <a:rPr lang="en-US" sz="36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, dan </a:t>
            </a:r>
            <a:r>
              <a:rPr lang="en-US" sz="36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Berkarya</a:t>
            </a:r>
            <a:endParaRPr lang="en-US" sz="3600" dirty="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20" name="Group 31">
            <a:extLst>
              <a:ext uri="{FF2B5EF4-FFF2-40B4-BE49-F238E27FC236}">
                <a16:creationId xmlns:a16="http://schemas.microsoft.com/office/drawing/2014/main" id="{6EB1AFBE-2FD5-2158-EAB9-559C806A98A3}"/>
              </a:ext>
            </a:extLst>
          </p:cNvPr>
          <p:cNvGrpSpPr/>
          <p:nvPr/>
        </p:nvGrpSpPr>
        <p:grpSpPr>
          <a:xfrm>
            <a:off x="661894" y="8185435"/>
            <a:ext cx="5666626" cy="812388"/>
            <a:chOff x="0" y="0"/>
            <a:chExt cx="9439445" cy="1383487"/>
          </a:xfrm>
        </p:grpSpPr>
        <p:sp>
          <p:nvSpPr>
            <p:cNvPr id="21" name="Freeform 32">
              <a:extLst>
                <a:ext uri="{FF2B5EF4-FFF2-40B4-BE49-F238E27FC236}">
                  <a16:creationId xmlns:a16="http://schemas.microsoft.com/office/drawing/2014/main" id="{3BFE7760-0757-C117-4160-E5AFCA0529C1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22" name="Group 33">
              <a:extLst>
                <a:ext uri="{FF2B5EF4-FFF2-40B4-BE49-F238E27FC236}">
                  <a16:creationId xmlns:a16="http://schemas.microsoft.com/office/drawing/2014/main" id="{5180976B-876A-4D9F-38F9-6F4478DC99F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4" name="Freeform 34">
                <a:extLst>
                  <a:ext uri="{FF2B5EF4-FFF2-40B4-BE49-F238E27FC236}">
                    <a16:creationId xmlns:a16="http://schemas.microsoft.com/office/drawing/2014/main" id="{BDF0347A-5CF3-273F-B284-34515E016BDB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TextBox 35">
                <a:extLst>
                  <a:ext uri="{FF2B5EF4-FFF2-40B4-BE49-F238E27FC236}">
                    <a16:creationId xmlns:a16="http://schemas.microsoft.com/office/drawing/2014/main" id="{7DCCBB12-C674-2242-62DB-2D718271AF5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877620EE-0DB7-2A2C-92B5-01300C878C47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0F17118-E5C1-21D8-41E9-0B30D288D25B}"/>
              </a:ext>
            </a:extLst>
          </p:cNvPr>
          <p:cNvSpPr txBox="1"/>
          <p:nvPr/>
        </p:nvSpPr>
        <p:spPr>
          <a:xfrm>
            <a:off x="3019690" y="4379910"/>
            <a:ext cx="15149859" cy="371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3200" b="1" dirty="0">
                <a:latin typeface="ABeeZee" panose="020B0604020202020204" charset="0"/>
              </a:rPr>
              <a:t>Nilai-Nilai Unkriswina Sumba: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200" dirty="0">
                <a:latin typeface="ABeeZee" panose="020B0604020202020204" charset="0"/>
              </a:rPr>
              <a:t>Nilai-Nilai Kristiani yang </a:t>
            </a:r>
            <a:r>
              <a:rPr lang="en-ID" sz="3200" dirty="0" err="1">
                <a:latin typeface="ABeeZee" panose="020B0604020202020204" charset="0"/>
              </a:rPr>
              <a:t>menjiwai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penyelenggaraan</a:t>
            </a:r>
            <a:r>
              <a:rPr lang="en-ID" sz="3200" dirty="0">
                <a:latin typeface="ABeeZee" panose="020B0604020202020204" charset="0"/>
              </a:rPr>
              <a:t> Unkriswina Sumba </a:t>
            </a:r>
            <a:r>
              <a:rPr lang="en-ID" sz="3200" dirty="0" err="1">
                <a:latin typeface="ABeeZee" panose="020B0604020202020204" charset="0"/>
              </a:rPr>
              <a:t>adalah</a:t>
            </a:r>
            <a:r>
              <a:rPr lang="en-ID" sz="3200" dirty="0">
                <a:latin typeface="ABeeZee" panose="020B0604020202020204" charset="0"/>
              </a:rPr>
              <a:t> Kasih, </a:t>
            </a:r>
            <a:r>
              <a:rPr lang="en-ID" sz="3200" dirty="0" err="1">
                <a:latin typeface="ABeeZee" panose="020B0604020202020204" charset="0"/>
              </a:rPr>
              <a:t>Keadilan</a:t>
            </a:r>
            <a:r>
              <a:rPr lang="en-ID" sz="3200" dirty="0">
                <a:latin typeface="ABeeZee" panose="020B0604020202020204" charset="0"/>
              </a:rPr>
              <a:t>, </a:t>
            </a:r>
            <a:r>
              <a:rPr lang="en-ID" sz="3200" dirty="0" err="1">
                <a:latin typeface="ABeeZee" panose="020B0604020202020204" charset="0"/>
              </a:rPr>
              <a:t>Kebenaran</a:t>
            </a:r>
            <a:r>
              <a:rPr lang="en-ID" sz="3200" dirty="0">
                <a:latin typeface="ABeeZee" panose="020B0604020202020204" charset="0"/>
              </a:rPr>
              <a:t>, dan Damai Sejahtera.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200" dirty="0">
                <a:latin typeface="ABeeZee" panose="020B0604020202020204" charset="0"/>
              </a:rPr>
              <a:t>Nilai-Nilai </a:t>
            </a:r>
            <a:r>
              <a:rPr lang="en-ID" sz="3200" dirty="0" err="1">
                <a:latin typeface="ABeeZee" panose="020B0604020202020204" charset="0"/>
              </a:rPr>
              <a:t>kewirausahaan</a:t>
            </a:r>
            <a:r>
              <a:rPr lang="en-ID" sz="3200" dirty="0">
                <a:latin typeface="ABeeZee" panose="020B0604020202020204" charset="0"/>
              </a:rPr>
              <a:t> yang </a:t>
            </a:r>
            <a:r>
              <a:rPr lang="en-ID" sz="3200" dirty="0" err="1">
                <a:latin typeface="ABeeZee" panose="020B0604020202020204" charset="0"/>
              </a:rPr>
              <a:t>menjiwai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penyelenggaran</a:t>
            </a:r>
            <a:r>
              <a:rPr lang="en-ID" sz="3200" dirty="0">
                <a:latin typeface="ABeeZee" panose="020B0604020202020204" charset="0"/>
              </a:rPr>
              <a:t> Unkriswina Sumba </a:t>
            </a:r>
            <a:r>
              <a:rPr lang="en-ID" sz="3200" dirty="0" err="1">
                <a:latin typeface="ABeeZee" panose="020B0604020202020204" charset="0"/>
              </a:rPr>
              <a:t>adalah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Kreatif</a:t>
            </a:r>
            <a:r>
              <a:rPr lang="en-ID" sz="3200" dirty="0">
                <a:latin typeface="ABeeZee" panose="020B0604020202020204" charset="0"/>
              </a:rPr>
              <a:t>, </a:t>
            </a:r>
            <a:r>
              <a:rPr lang="en-ID" sz="3200" dirty="0" err="1">
                <a:latin typeface="ABeeZee" panose="020B0604020202020204" charset="0"/>
              </a:rPr>
              <a:t>Inovatif</a:t>
            </a:r>
            <a:r>
              <a:rPr lang="en-ID" sz="3200" dirty="0">
                <a:latin typeface="ABeeZee" panose="020B0604020202020204" charset="0"/>
              </a:rPr>
              <a:t>, </a:t>
            </a:r>
            <a:r>
              <a:rPr lang="en-ID" sz="3200" dirty="0" err="1">
                <a:latin typeface="ABeeZee" panose="020B0604020202020204" charset="0"/>
              </a:rPr>
              <a:t>Transformatif</a:t>
            </a:r>
            <a:r>
              <a:rPr lang="en-ID" sz="3200" dirty="0">
                <a:latin typeface="ABeeZee" panose="020B0604020202020204" charset="0"/>
              </a:rPr>
              <a:t>, dan Arif.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64DBE3C-7FA0-639D-4A6B-6EC0DD825F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90707" y="117749"/>
            <a:ext cx="8778843" cy="424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968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7F490-F44D-DD8A-6089-D57BE259C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12FACF0-F7A0-BEC1-FA8E-25EEBA4A4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52" y="1786301"/>
            <a:ext cx="8357353" cy="5871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0EBED05B-1D53-ABC6-A347-762C53518546}"/>
              </a:ext>
            </a:extLst>
          </p:cNvPr>
          <p:cNvSpPr txBox="1"/>
          <p:nvPr/>
        </p:nvSpPr>
        <p:spPr>
          <a:xfrm>
            <a:off x="-900371" y="373824"/>
            <a:ext cx="10291078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VISI &amp; MISI FKIP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0CAA07D-C8AF-969C-DB3A-DA698932E32F}"/>
              </a:ext>
            </a:extLst>
          </p:cNvPr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72D9335-8E9E-0511-D3B6-DF963462C2CB}"/>
                </a:ext>
              </a:extLst>
            </p:cNvPr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A9ED4A7-B6BF-978B-D6EC-CD8750BFB4C8}"/>
                </a:ext>
              </a:extLst>
            </p:cNvPr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DB5FB55-DA33-5622-302D-49D4FFC0532E}"/>
              </a:ext>
            </a:extLst>
          </p:cNvPr>
          <p:cNvGrpSpPr/>
          <p:nvPr/>
        </p:nvGrpSpPr>
        <p:grpSpPr>
          <a:xfrm>
            <a:off x="7508466" y="8205909"/>
            <a:ext cx="14401905" cy="2314575"/>
            <a:chOff x="0" y="0"/>
            <a:chExt cx="3793094" cy="6096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158671A-6D91-5CD8-8C0C-13502DC683B4}"/>
                </a:ext>
              </a:extLst>
            </p:cNvPr>
            <p:cNvSpPr/>
            <p:nvPr/>
          </p:nvSpPr>
          <p:spPr>
            <a:xfrm>
              <a:off x="0" y="0"/>
              <a:ext cx="3793094" cy="609600"/>
            </a:xfrm>
            <a:custGeom>
              <a:avLst/>
              <a:gdLst/>
              <a:ahLst/>
              <a:cxnLst/>
              <a:rect l="l" t="t" r="r" b="b"/>
              <a:pathLst>
                <a:path w="3793094" h="609600">
                  <a:moveTo>
                    <a:pt x="203200" y="0"/>
                  </a:moveTo>
                  <a:lnTo>
                    <a:pt x="3793094" y="0"/>
                  </a:lnTo>
                  <a:lnTo>
                    <a:pt x="358989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D84B7CF-326D-EC77-6E68-41A184ED0D82}"/>
                </a:ext>
              </a:extLst>
            </p:cNvPr>
            <p:cNvSpPr txBox="1"/>
            <p:nvPr/>
          </p:nvSpPr>
          <p:spPr>
            <a:xfrm>
              <a:off x="101600" y="-38100"/>
              <a:ext cx="358989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16A9878C-4DB3-5F44-A460-F58475C11972}"/>
              </a:ext>
            </a:extLst>
          </p:cNvPr>
          <p:cNvGrpSpPr/>
          <p:nvPr/>
        </p:nvGrpSpPr>
        <p:grpSpPr>
          <a:xfrm>
            <a:off x="9390707" y="8836028"/>
            <a:ext cx="19293718" cy="1862770"/>
            <a:chOff x="0" y="0"/>
            <a:chExt cx="5081473" cy="49060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5ED6061-B0AC-B5D6-F778-0D4D485A591E}"/>
                </a:ext>
              </a:extLst>
            </p:cNvPr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6E0D5FC-DD0D-F072-DEB1-F7CFF4178C10}"/>
                </a:ext>
              </a:extLst>
            </p:cNvPr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0BEAB47-F123-F24E-921F-169D25F7DE94}"/>
              </a:ext>
            </a:extLst>
          </p:cNvPr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8AB8D1D-1EB4-1B80-E728-198924861373}"/>
                </a:ext>
              </a:extLst>
            </p:cNvPr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B4F89A1A-F10B-5068-736A-C31093B6888D}"/>
                </a:ext>
              </a:extLst>
            </p:cNvPr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34EA0DAE-63CC-5159-47C3-8B15D065CFFF}"/>
              </a:ext>
            </a:extLst>
          </p:cNvPr>
          <p:cNvSpPr txBox="1"/>
          <p:nvPr/>
        </p:nvSpPr>
        <p:spPr>
          <a:xfrm>
            <a:off x="9144000" y="445570"/>
            <a:ext cx="8972550" cy="1826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2800" b="1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Visi:</a:t>
            </a:r>
          </a:p>
          <a:p>
            <a:pPr algn="just">
              <a:lnSpc>
                <a:spcPts val="3600"/>
              </a:lnSpc>
            </a:pP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Menjadi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Fakultas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unggul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, di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bidang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Pendidikan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dalam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pengembangan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SDM yang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dilandasi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jiwa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edupreneur dan </a:t>
            </a:r>
            <a:r>
              <a:rPr lang="en-US" sz="28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nilai-nilai</a:t>
            </a:r>
            <a:r>
              <a:rPr lang="en-US" sz="28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Kristiani</a:t>
            </a:r>
          </a:p>
        </p:txBody>
      </p:sp>
      <p:grpSp>
        <p:nvGrpSpPr>
          <p:cNvPr id="20" name="Group 31">
            <a:extLst>
              <a:ext uri="{FF2B5EF4-FFF2-40B4-BE49-F238E27FC236}">
                <a16:creationId xmlns:a16="http://schemas.microsoft.com/office/drawing/2014/main" id="{05464266-9927-C102-E17F-47A59C545DB5}"/>
              </a:ext>
            </a:extLst>
          </p:cNvPr>
          <p:cNvGrpSpPr/>
          <p:nvPr/>
        </p:nvGrpSpPr>
        <p:grpSpPr>
          <a:xfrm>
            <a:off x="1648959" y="8133313"/>
            <a:ext cx="5666626" cy="812388"/>
            <a:chOff x="0" y="0"/>
            <a:chExt cx="9439445" cy="1383487"/>
          </a:xfrm>
        </p:grpSpPr>
        <p:sp>
          <p:nvSpPr>
            <p:cNvPr id="21" name="Freeform 32">
              <a:extLst>
                <a:ext uri="{FF2B5EF4-FFF2-40B4-BE49-F238E27FC236}">
                  <a16:creationId xmlns:a16="http://schemas.microsoft.com/office/drawing/2014/main" id="{6F632337-92AF-E022-6EDB-44B06C7446F5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22" name="Group 33">
              <a:extLst>
                <a:ext uri="{FF2B5EF4-FFF2-40B4-BE49-F238E27FC236}">
                  <a16:creationId xmlns:a16="http://schemas.microsoft.com/office/drawing/2014/main" id="{9DF2111A-B659-710C-E780-6FC31AE47629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4" name="Freeform 34">
                <a:extLst>
                  <a:ext uri="{FF2B5EF4-FFF2-40B4-BE49-F238E27FC236}">
                    <a16:creationId xmlns:a16="http://schemas.microsoft.com/office/drawing/2014/main" id="{10BD5C09-EFC4-9527-FB45-5A61CC5463D9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TextBox 35">
                <a:extLst>
                  <a:ext uri="{FF2B5EF4-FFF2-40B4-BE49-F238E27FC236}">
                    <a16:creationId xmlns:a16="http://schemas.microsoft.com/office/drawing/2014/main" id="{A95AF131-CC87-C0C2-E611-EC71511C1D9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2E0FFB43-CA7A-F0CE-B9DF-71A1E602AA9F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18D47A3-3743-6776-F541-76684B7AD008}"/>
              </a:ext>
            </a:extLst>
          </p:cNvPr>
          <p:cNvSpPr txBox="1"/>
          <p:nvPr/>
        </p:nvSpPr>
        <p:spPr>
          <a:xfrm>
            <a:off x="9144000" y="2488188"/>
            <a:ext cx="897255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800" b="1" dirty="0">
                <a:latin typeface="ABeeZee" panose="020B0604020202020204" charset="0"/>
              </a:rPr>
              <a:t>Misi: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800" dirty="0" err="1">
                <a:latin typeface="ABeeZee" panose="020B0604020202020204" charset="0"/>
              </a:rPr>
              <a:t>Melaksanakan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pendidikan</a:t>
            </a:r>
            <a:r>
              <a:rPr lang="en-ID" sz="2800" dirty="0">
                <a:latin typeface="ABeeZee" panose="020B0604020202020204" charset="0"/>
              </a:rPr>
              <a:t> dan </a:t>
            </a:r>
            <a:r>
              <a:rPr lang="en-ID" sz="2800" dirty="0" err="1">
                <a:latin typeface="ABeeZee" panose="020B0604020202020204" charset="0"/>
              </a:rPr>
              <a:t>pengajaran</a:t>
            </a:r>
            <a:r>
              <a:rPr lang="en-ID" sz="2800" dirty="0">
                <a:latin typeface="ABeeZee" panose="020B0604020202020204" charset="0"/>
              </a:rPr>
              <a:t> yang </a:t>
            </a:r>
            <a:r>
              <a:rPr lang="en-ID" sz="2800" dirty="0" err="1">
                <a:latin typeface="ABeeZee" panose="020B0604020202020204" charset="0"/>
              </a:rPr>
              <a:t>unggul</a:t>
            </a:r>
            <a:r>
              <a:rPr lang="en-ID" sz="2800" dirty="0">
                <a:latin typeface="ABeeZee" panose="020B0604020202020204" charset="0"/>
              </a:rPr>
              <a:t>, </a:t>
            </a:r>
            <a:r>
              <a:rPr lang="en-ID" sz="2800" dirty="0" err="1">
                <a:latin typeface="ABeeZee" panose="020B0604020202020204" charset="0"/>
              </a:rPr>
              <a:t>berkualitas</a:t>
            </a:r>
            <a:r>
              <a:rPr lang="en-ID" sz="2800" dirty="0">
                <a:latin typeface="ABeeZee" panose="020B0604020202020204" charset="0"/>
              </a:rPr>
              <a:t> dan </a:t>
            </a:r>
            <a:r>
              <a:rPr lang="en-ID" sz="2800" dirty="0" err="1">
                <a:latin typeface="ABeeZee" panose="020B0604020202020204" charset="0"/>
              </a:rPr>
              <a:t>profesional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dilandasi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nilai-nilai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kristiani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serta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mampu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bersaing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secara</a:t>
            </a:r>
            <a:r>
              <a:rPr lang="en-ID" sz="2800" dirty="0">
                <a:latin typeface="ABeeZee" panose="020B0604020202020204" charset="0"/>
              </a:rPr>
              <a:t> global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800" dirty="0" err="1">
                <a:latin typeface="ABeeZee" panose="020B0604020202020204" charset="0"/>
              </a:rPr>
              <a:t>Menyelenggarakan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kegiatan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penelitian</a:t>
            </a:r>
            <a:r>
              <a:rPr lang="en-ID" sz="2800" dirty="0">
                <a:latin typeface="ABeeZee" panose="020B0604020202020204" charset="0"/>
              </a:rPr>
              <a:t> dan </a:t>
            </a:r>
            <a:r>
              <a:rPr lang="en-ID" sz="2800" dirty="0" err="1">
                <a:latin typeface="ABeeZee" panose="020B0604020202020204" charset="0"/>
              </a:rPr>
              <a:t>pengabdian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kepada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masyarakat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serta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publikasi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ilmiah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untuk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peningkatan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reputasi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fakultas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serta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tercipta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suasana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akademik</a:t>
            </a:r>
            <a:r>
              <a:rPr lang="en-ID" sz="2800" dirty="0">
                <a:latin typeface="ABeeZee" panose="020B0604020202020204" charset="0"/>
              </a:rPr>
              <a:t> yang </a:t>
            </a:r>
            <a:r>
              <a:rPr lang="en-ID" sz="2800" dirty="0" err="1">
                <a:latin typeface="ABeeZee" panose="020B0604020202020204" charset="0"/>
              </a:rPr>
              <a:t>kondusif</a:t>
            </a:r>
            <a:r>
              <a:rPr lang="en-ID" sz="2800" dirty="0">
                <a:latin typeface="ABeeZee" panose="020B0604020202020204" charset="0"/>
              </a:rPr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800" dirty="0" err="1">
                <a:latin typeface="ABeeZee" panose="020B0604020202020204" charset="0"/>
              </a:rPr>
              <a:t>Mengembangkan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kerjasama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kemitraaan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dengan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berbagai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pihak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baik</a:t>
            </a:r>
            <a:r>
              <a:rPr lang="en-ID" sz="2800" dirty="0">
                <a:latin typeface="ABeeZee" panose="020B0604020202020204" charset="0"/>
              </a:rPr>
              <a:t> regional </a:t>
            </a:r>
            <a:r>
              <a:rPr lang="en-ID" sz="2800" dirty="0" err="1">
                <a:latin typeface="ABeeZee" panose="020B0604020202020204" charset="0"/>
              </a:rPr>
              <a:t>maupun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nasional</a:t>
            </a:r>
            <a:endParaRPr lang="en-ID" sz="2800" dirty="0">
              <a:latin typeface="ABeeZee" panose="020B060402020202020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D" sz="2800" dirty="0" err="1">
                <a:latin typeface="ABeeZee" panose="020B0604020202020204" charset="0"/>
              </a:rPr>
              <a:t>Melaksanakan</a:t>
            </a:r>
            <a:r>
              <a:rPr lang="en-ID" sz="2800" dirty="0">
                <a:latin typeface="ABeeZee" panose="020B0604020202020204" charset="0"/>
              </a:rPr>
              <a:t> tata Kelola </a:t>
            </a:r>
            <a:r>
              <a:rPr lang="en-ID" sz="2800" dirty="0" err="1">
                <a:latin typeface="ABeeZee" panose="020B0604020202020204" charset="0"/>
              </a:rPr>
              <a:t>fakultas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secara</a:t>
            </a:r>
            <a:r>
              <a:rPr lang="en-ID" sz="2800" dirty="0">
                <a:latin typeface="ABeeZee" panose="020B0604020202020204" charset="0"/>
              </a:rPr>
              <a:t> </a:t>
            </a:r>
            <a:r>
              <a:rPr lang="en-ID" sz="2800" dirty="0" err="1">
                <a:latin typeface="ABeeZee" panose="020B0604020202020204" charset="0"/>
              </a:rPr>
              <a:t>profesional</a:t>
            </a:r>
            <a:r>
              <a:rPr lang="en-ID" sz="2800" dirty="0">
                <a:latin typeface="ABeeZee" panose="020B0604020202020204" charset="0"/>
              </a:rPr>
              <a:t>, </a:t>
            </a:r>
            <a:r>
              <a:rPr lang="en-ID" sz="2800" dirty="0" err="1">
                <a:latin typeface="ABeeZee" panose="020B0604020202020204" charset="0"/>
              </a:rPr>
              <a:t>akuntabel</a:t>
            </a:r>
            <a:r>
              <a:rPr lang="en-ID" sz="2800" dirty="0">
                <a:latin typeface="ABeeZee" panose="020B0604020202020204" charset="0"/>
              </a:rPr>
              <a:t> dan </a:t>
            </a:r>
            <a:r>
              <a:rPr lang="en-ID" sz="2800" dirty="0" err="1">
                <a:latin typeface="ABeeZee" panose="020B0604020202020204" charset="0"/>
              </a:rPr>
              <a:t>transparan</a:t>
            </a:r>
            <a:endParaRPr lang="en-ID" sz="2800" dirty="0">
              <a:latin typeface="ABeeZe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3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A4409-6799-F9CD-EA05-FB6830F8E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BBDF8DE-823D-7E42-33DB-E40164124F8A}"/>
              </a:ext>
            </a:extLst>
          </p:cNvPr>
          <p:cNvSpPr txBox="1"/>
          <p:nvPr/>
        </p:nvSpPr>
        <p:spPr>
          <a:xfrm>
            <a:off x="-156478" y="201910"/>
            <a:ext cx="10291078" cy="103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6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VISI &amp; MISI Pendidikan </a:t>
            </a:r>
            <a:r>
              <a:rPr lang="en-US" sz="60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Matematika</a:t>
            </a:r>
            <a:endParaRPr lang="en-US" sz="6000" b="1" dirty="0">
              <a:solidFill>
                <a:srgbClr val="00000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482FC3C-DE2F-26EF-FDA0-E2CEE44FAFA0}"/>
              </a:ext>
            </a:extLst>
          </p:cNvPr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DDB3ED3-8B30-3728-E69B-0908357876E0}"/>
                </a:ext>
              </a:extLst>
            </p:cNvPr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4399936-FD2D-E157-AD36-5D0EE65C8C8E}"/>
                </a:ext>
              </a:extLst>
            </p:cNvPr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4C19EB9-8337-22ED-9C79-A6CCC7A9A4DE}"/>
              </a:ext>
            </a:extLst>
          </p:cNvPr>
          <p:cNvGrpSpPr/>
          <p:nvPr/>
        </p:nvGrpSpPr>
        <p:grpSpPr>
          <a:xfrm>
            <a:off x="7508466" y="8205909"/>
            <a:ext cx="14401905" cy="2314575"/>
            <a:chOff x="0" y="0"/>
            <a:chExt cx="3793094" cy="6096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310AA76-D782-9C55-909C-E856D6C84452}"/>
                </a:ext>
              </a:extLst>
            </p:cNvPr>
            <p:cNvSpPr/>
            <p:nvPr/>
          </p:nvSpPr>
          <p:spPr>
            <a:xfrm>
              <a:off x="0" y="0"/>
              <a:ext cx="3793094" cy="609600"/>
            </a:xfrm>
            <a:custGeom>
              <a:avLst/>
              <a:gdLst/>
              <a:ahLst/>
              <a:cxnLst/>
              <a:rect l="l" t="t" r="r" b="b"/>
              <a:pathLst>
                <a:path w="3793094" h="609600">
                  <a:moveTo>
                    <a:pt x="203200" y="0"/>
                  </a:moveTo>
                  <a:lnTo>
                    <a:pt x="3793094" y="0"/>
                  </a:lnTo>
                  <a:lnTo>
                    <a:pt x="358989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54228D6-6FAF-277D-8ABE-523DA394F805}"/>
                </a:ext>
              </a:extLst>
            </p:cNvPr>
            <p:cNvSpPr txBox="1"/>
            <p:nvPr/>
          </p:nvSpPr>
          <p:spPr>
            <a:xfrm>
              <a:off x="101600" y="-38100"/>
              <a:ext cx="358989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DE55EEA-F844-3AAE-01BA-22E24122AA04}"/>
              </a:ext>
            </a:extLst>
          </p:cNvPr>
          <p:cNvGrpSpPr/>
          <p:nvPr/>
        </p:nvGrpSpPr>
        <p:grpSpPr>
          <a:xfrm>
            <a:off x="9390707" y="8836028"/>
            <a:ext cx="19293718" cy="1862770"/>
            <a:chOff x="0" y="0"/>
            <a:chExt cx="5081473" cy="49060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FACC249-5E50-407B-FAB5-953481993A7D}"/>
                </a:ext>
              </a:extLst>
            </p:cNvPr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04F78228-18BF-9588-280A-29B0E196DEF6}"/>
                </a:ext>
              </a:extLst>
            </p:cNvPr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B051095-AFD0-ADE3-A94D-21561D4615BC}"/>
              </a:ext>
            </a:extLst>
          </p:cNvPr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C09D32C-26B5-AEDB-BC2A-EC2EF17C5BE0}"/>
                </a:ext>
              </a:extLst>
            </p:cNvPr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110C6359-17C5-9E78-1F75-34709AE86451}"/>
                </a:ext>
              </a:extLst>
            </p:cNvPr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44352196-B87F-FB33-0548-65DDBACA1D62}"/>
              </a:ext>
            </a:extLst>
          </p:cNvPr>
          <p:cNvSpPr txBox="1"/>
          <p:nvPr/>
        </p:nvSpPr>
        <p:spPr>
          <a:xfrm>
            <a:off x="10134600" y="1842727"/>
            <a:ext cx="7613460" cy="43564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Visi:</a:t>
            </a:r>
          </a:p>
          <a:p>
            <a:pPr algn="just">
              <a:lnSpc>
                <a:spcPct val="150000"/>
              </a:lnSpc>
            </a:pP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Menjadi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pusat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keunggulan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bidang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ilmu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Pendidikan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matematika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sz="3200" b="1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edupreneurship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mengembangkan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IPTEK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dengan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dilandasi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semangat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kewirausahaan</a:t>
            </a:r>
            <a:r>
              <a:rPr lang="en-US" sz="3200" b="1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dan </a:t>
            </a:r>
            <a:r>
              <a:rPr lang="en-US" sz="3200" b="1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nilai-nilai</a:t>
            </a:r>
            <a:r>
              <a:rPr lang="en-US" sz="3200" b="1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Kristiani</a:t>
            </a:r>
          </a:p>
        </p:txBody>
      </p:sp>
      <p:grpSp>
        <p:nvGrpSpPr>
          <p:cNvPr id="20" name="Group 31">
            <a:extLst>
              <a:ext uri="{FF2B5EF4-FFF2-40B4-BE49-F238E27FC236}">
                <a16:creationId xmlns:a16="http://schemas.microsoft.com/office/drawing/2014/main" id="{12ADECD7-5AF3-2D74-E084-E97C55F0623E}"/>
              </a:ext>
            </a:extLst>
          </p:cNvPr>
          <p:cNvGrpSpPr/>
          <p:nvPr/>
        </p:nvGrpSpPr>
        <p:grpSpPr>
          <a:xfrm>
            <a:off x="1648959" y="8133313"/>
            <a:ext cx="5666626" cy="812388"/>
            <a:chOff x="0" y="0"/>
            <a:chExt cx="9439445" cy="1383487"/>
          </a:xfrm>
        </p:grpSpPr>
        <p:sp>
          <p:nvSpPr>
            <p:cNvPr id="21" name="Freeform 32">
              <a:extLst>
                <a:ext uri="{FF2B5EF4-FFF2-40B4-BE49-F238E27FC236}">
                  <a16:creationId xmlns:a16="http://schemas.microsoft.com/office/drawing/2014/main" id="{09B04824-D1DA-C6AB-B266-7D7533726BF1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22" name="Group 33">
              <a:extLst>
                <a:ext uri="{FF2B5EF4-FFF2-40B4-BE49-F238E27FC236}">
                  <a16:creationId xmlns:a16="http://schemas.microsoft.com/office/drawing/2014/main" id="{9B617A6A-E20B-CD1D-639A-1A386715BA97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4" name="Freeform 34">
                <a:extLst>
                  <a:ext uri="{FF2B5EF4-FFF2-40B4-BE49-F238E27FC236}">
                    <a16:creationId xmlns:a16="http://schemas.microsoft.com/office/drawing/2014/main" id="{7B79E043-EC72-F6F7-A2CE-46FA97694F34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TextBox 35">
                <a:extLst>
                  <a:ext uri="{FF2B5EF4-FFF2-40B4-BE49-F238E27FC236}">
                    <a16:creationId xmlns:a16="http://schemas.microsoft.com/office/drawing/2014/main" id="{408D688F-C9C7-5A2C-BD43-34C8C0CD0EC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A634297D-2744-8759-C624-B9FA8DE3880A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C95DD9F-787E-29D0-3B10-F74306446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13" y="1548948"/>
            <a:ext cx="9220554" cy="6151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5448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140953" y="9538006"/>
            <a:ext cx="21063321" cy="1252659"/>
            <a:chOff x="0" y="0"/>
            <a:chExt cx="5547541" cy="3299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140953" y="9900266"/>
            <a:ext cx="21063321" cy="1265101"/>
            <a:chOff x="0" y="0"/>
            <a:chExt cx="5547541" cy="3331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2266737">
            <a:off x="-3767900" y="8760569"/>
            <a:ext cx="7869065" cy="3474314"/>
            <a:chOff x="0" y="0"/>
            <a:chExt cx="2072511" cy="91504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2268000">
            <a:off x="14187216" y="8760569"/>
            <a:ext cx="7869065" cy="3474314"/>
            <a:chOff x="0" y="0"/>
            <a:chExt cx="2072511" cy="9150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flipH="1">
            <a:off x="6485288" y="73851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15632" y="297846"/>
            <a:ext cx="6117309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TES DIAGNOSTIK</a:t>
            </a:r>
          </a:p>
        </p:txBody>
      </p:sp>
      <p:grpSp>
        <p:nvGrpSpPr>
          <p:cNvPr id="19" name="Group 31">
            <a:extLst>
              <a:ext uri="{FF2B5EF4-FFF2-40B4-BE49-F238E27FC236}">
                <a16:creationId xmlns:a16="http://schemas.microsoft.com/office/drawing/2014/main" id="{FBF5923F-6D15-E2BC-BF22-00EA2464A0D5}"/>
              </a:ext>
            </a:extLst>
          </p:cNvPr>
          <p:cNvGrpSpPr/>
          <p:nvPr/>
        </p:nvGrpSpPr>
        <p:grpSpPr>
          <a:xfrm>
            <a:off x="6427079" y="8286730"/>
            <a:ext cx="6574951" cy="1045055"/>
            <a:chOff x="0" y="0"/>
            <a:chExt cx="9439445" cy="1383487"/>
          </a:xfrm>
        </p:grpSpPr>
        <p:sp>
          <p:nvSpPr>
            <p:cNvPr id="20" name="Freeform 32">
              <a:extLst>
                <a:ext uri="{FF2B5EF4-FFF2-40B4-BE49-F238E27FC236}">
                  <a16:creationId xmlns:a16="http://schemas.microsoft.com/office/drawing/2014/main" id="{9C954998-ED36-0E80-BFC7-C4A1BD1A0E8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21" name="Group 33">
              <a:extLst>
                <a:ext uri="{FF2B5EF4-FFF2-40B4-BE49-F238E27FC236}">
                  <a16:creationId xmlns:a16="http://schemas.microsoft.com/office/drawing/2014/main" id="{8F7C246A-84CA-83E9-C1E8-EF1CDD3BF0A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3" name="Freeform 34">
                <a:extLst>
                  <a:ext uri="{FF2B5EF4-FFF2-40B4-BE49-F238E27FC236}">
                    <a16:creationId xmlns:a16="http://schemas.microsoft.com/office/drawing/2014/main" id="{24A1B690-2D99-2FB9-7C9D-CB6482A68522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8818A18E-6EBF-4D85-ECE1-893B59F5488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2" name="Freeform 36">
              <a:extLst>
                <a:ext uri="{FF2B5EF4-FFF2-40B4-BE49-F238E27FC236}">
                  <a16:creationId xmlns:a16="http://schemas.microsoft.com/office/drawing/2014/main" id="{AF2D8116-A865-82A4-0D64-DFB29D12D60E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5979F61-3E03-885D-3B27-6374F53C5C34}"/>
              </a:ext>
            </a:extLst>
          </p:cNvPr>
          <p:cNvSpPr txBox="1"/>
          <p:nvPr/>
        </p:nvSpPr>
        <p:spPr>
          <a:xfrm>
            <a:off x="210943" y="1475593"/>
            <a:ext cx="10662461" cy="2805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2400" b="1" dirty="0">
                <a:latin typeface="ABeeZee" panose="020B0604020202020204" charset="0"/>
              </a:rPr>
              <a:t>SOAL A </a:t>
            </a:r>
          </a:p>
          <a:p>
            <a:pPr algn="just">
              <a:lnSpc>
                <a:spcPct val="150000"/>
              </a:lnSpc>
            </a:pPr>
            <a:r>
              <a:rPr lang="en-ID" sz="2400" dirty="0">
                <a:latin typeface="ABeeZee" panose="020B0604020202020204" charset="0"/>
              </a:rPr>
              <a:t>Budi </a:t>
            </a:r>
            <a:r>
              <a:rPr lang="en-ID" sz="2400" dirty="0" err="1">
                <a:latin typeface="ABeeZee" panose="020B0604020202020204" charset="0"/>
              </a:rPr>
              <a:t>membeli</a:t>
            </a:r>
            <a:r>
              <a:rPr lang="en-ID" sz="2400" dirty="0">
                <a:latin typeface="ABeeZee" panose="020B0604020202020204" charset="0"/>
              </a:rPr>
              <a:t> 3 </a:t>
            </a:r>
            <a:r>
              <a:rPr lang="en-ID" sz="2400" dirty="0" err="1">
                <a:latin typeface="ABeeZee" panose="020B0604020202020204" charset="0"/>
              </a:rPr>
              <a:t>buku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tulis</a:t>
            </a:r>
            <a:r>
              <a:rPr lang="en-ID" sz="2400" dirty="0">
                <a:latin typeface="ABeeZee" panose="020B0604020202020204" charset="0"/>
              </a:rPr>
              <a:t> dan 2 </a:t>
            </a:r>
            <a:r>
              <a:rPr lang="en-ID" sz="2400" dirty="0" err="1">
                <a:latin typeface="ABeeZee" panose="020B0604020202020204" charset="0"/>
              </a:rPr>
              <a:t>pensil</a:t>
            </a:r>
            <a:r>
              <a:rPr lang="en-ID" sz="2400" dirty="0">
                <a:latin typeface="ABeeZee" panose="020B0604020202020204" charset="0"/>
              </a:rPr>
              <a:t> di toko </a:t>
            </a:r>
            <a:r>
              <a:rPr lang="en-ID" sz="2400" dirty="0" err="1">
                <a:latin typeface="ABeeZee" panose="020B0604020202020204" charset="0"/>
              </a:rPr>
              <a:t>buku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dengan</a:t>
            </a:r>
            <a:r>
              <a:rPr lang="en-ID" sz="2400" dirty="0">
                <a:latin typeface="ABeeZee" panose="020B0604020202020204" charset="0"/>
              </a:rPr>
              <a:t> total </a:t>
            </a:r>
            <a:r>
              <a:rPr lang="en-ID" sz="2400" dirty="0" err="1">
                <a:latin typeface="ABeeZee" panose="020B0604020202020204" charset="0"/>
              </a:rPr>
              <a:t>harga</a:t>
            </a:r>
            <a:r>
              <a:rPr lang="en-ID" sz="2400" dirty="0">
                <a:latin typeface="ABeeZee" panose="020B0604020202020204" charset="0"/>
              </a:rPr>
              <a:t> Rp19.500,00. Di toko yang </a:t>
            </a:r>
            <a:r>
              <a:rPr lang="en-ID" sz="2400" dirty="0" err="1">
                <a:latin typeface="ABeeZee" panose="020B0604020202020204" charset="0"/>
              </a:rPr>
              <a:t>sama</a:t>
            </a:r>
            <a:r>
              <a:rPr lang="en-ID" sz="2400" dirty="0">
                <a:latin typeface="ABeeZee" panose="020B0604020202020204" charset="0"/>
              </a:rPr>
              <a:t>, Ani </a:t>
            </a:r>
            <a:r>
              <a:rPr lang="en-ID" sz="2400" dirty="0" err="1">
                <a:latin typeface="ABeeZee" panose="020B0604020202020204" charset="0"/>
              </a:rPr>
              <a:t>membeli</a:t>
            </a:r>
            <a:r>
              <a:rPr lang="en-ID" sz="2400" dirty="0">
                <a:latin typeface="ABeeZee" panose="020B0604020202020204" charset="0"/>
              </a:rPr>
              <a:t> 2 </a:t>
            </a:r>
            <a:r>
              <a:rPr lang="en-ID" sz="2400" dirty="0" err="1">
                <a:latin typeface="ABeeZee" panose="020B0604020202020204" charset="0"/>
              </a:rPr>
              <a:t>buku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tulis</a:t>
            </a:r>
            <a:r>
              <a:rPr lang="en-ID" sz="2400" dirty="0">
                <a:latin typeface="ABeeZee" panose="020B0604020202020204" charset="0"/>
              </a:rPr>
              <a:t> dan 4 </a:t>
            </a:r>
            <a:r>
              <a:rPr lang="en-ID" sz="2400" dirty="0" err="1">
                <a:latin typeface="ABeeZee" panose="020B0604020202020204" charset="0"/>
              </a:rPr>
              <a:t>pensil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seharga</a:t>
            </a:r>
            <a:r>
              <a:rPr lang="en-ID" sz="2400" dirty="0">
                <a:latin typeface="ABeeZee" panose="020B0604020202020204" charset="0"/>
              </a:rPr>
              <a:t> Rp16.000,00. </a:t>
            </a:r>
            <a:r>
              <a:rPr lang="en-ID" sz="2400" dirty="0" err="1">
                <a:latin typeface="ABeeZee" panose="020B0604020202020204" charset="0"/>
              </a:rPr>
              <a:t>Berapakah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harga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sebuah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buku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tulis</a:t>
            </a:r>
            <a:r>
              <a:rPr lang="en-ID" sz="2400" dirty="0">
                <a:latin typeface="ABeeZee" panose="020B0604020202020204" charset="0"/>
              </a:rPr>
              <a:t> dan </a:t>
            </a:r>
            <a:r>
              <a:rPr lang="en-ID" sz="2400" dirty="0" err="1">
                <a:latin typeface="ABeeZee" panose="020B0604020202020204" charset="0"/>
              </a:rPr>
              <a:t>sebuah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pensil</a:t>
            </a:r>
            <a:r>
              <a:rPr lang="en-ID" sz="2400" dirty="0">
                <a:latin typeface="ABeeZee" panose="020B0604020202020204" charset="0"/>
              </a:rPr>
              <a:t>?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8B2A4DE-569D-0A63-F79C-91228242BA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5800" y="343292"/>
            <a:ext cx="5710297" cy="3803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Rectangle 5">
            <a:extLst>
              <a:ext uri="{FF2B5EF4-FFF2-40B4-BE49-F238E27FC236}">
                <a16:creationId xmlns:a16="http://schemas.microsoft.com/office/drawing/2014/main" id="{48C8016E-E405-7ED7-C3B3-C23460CD3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66" y="4854615"/>
            <a:ext cx="9085457" cy="326736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SOAL B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Seorang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pedagang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kue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ingin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membuat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dua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jenis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kue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.</a:t>
            </a:r>
            <a:endParaRPr kumimoji="0" lang="en-US" altLang="en-US" sz="2400" i="0" u="none" strike="noStrike" cap="none" normalizeH="0" baseline="0" dirty="0">
              <a:ln>
                <a:noFill/>
              </a:ln>
              <a:effectLst/>
              <a:latin typeface="ABeeZee" panose="020B060402020202020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Kue A 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membutuhkan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20 gr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terigu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dan 10 gr gula.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Kue B 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membutuhkan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10 gr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terigu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dan 10 gr gula.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Pedagang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hanya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memiliki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stok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 500 gr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terigu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 dan 300 gr gula.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Tentukan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model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pertidaksamaan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dari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masalah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tersebut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effectLst/>
                <a:latin typeface="ABeeZee" panose="020B0604020202020204" charset="0"/>
                <a:ea typeface="Google Sans"/>
              </a:rPr>
              <a:t>!</a:t>
            </a:r>
            <a:endParaRPr kumimoji="0" lang="en-US" altLang="en-US" sz="3600" i="0" u="none" strike="noStrike" cap="none" normalizeH="0" baseline="0" dirty="0">
              <a:ln>
                <a:noFill/>
              </a:ln>
              <a:effectLst/>
              <a:latin typeface="ABeeZee" panose="020B060402020202020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4CAD3B-ED15-9E44-067D-44F10D24C90B}"/>
              </a:ext>
            </a:extLst>
          </p:cNvPr>
          <p:cNvSpPr txBox="1"/>
          <p:nvPr/>
        </p:nvSpPr>
        <p:spPr>
          <a:xfrm>
            <a:off x="9762860" y="4798910"/>
            <a:ext cx="8347213" cy="2249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2400" b="1" dirty="0">
                <a:latin typeface="ABeeZee" panose="020B0604020202020204" charset="0"/>
              </a:rPr>
              <a:t>SOAL C </a:t>
            </a:r>
          </a:p>
          <a:p>
            <a:pPr algn="just">
              <a:lnSpc>
                <a:spcPct val="150000"/>
              </a:lnSpc>
            </a:pPr>
            <a:r>
              <a:rPr lang="en-ID" sz="2400" dirty="0" err="1">
                <a:latin typeface="ABeeZee" panose="020B0604020202020204" charset="0"/>
              </a:rPr>
              <a:t>Selisih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umur</a:t>
            </a:r>
            <a:r>
              <a:rPr lang="en-ID" sz="2400" dirty="0">
                <a:latin typeface="ABeeZee" panose="020B0604020202020204" charset="0"/>
              </a:rPr>
              <a:t> ayah </a:t>
            </a:r>
            <a:r>
              <a:rPr lang="en-ID" sz="2400" dirty="0" err="1">
                <a:latin typeface="ABeeZee" panose="020B0604020202020204" charset="0"/>
              </a:rPr>
              <a:t>dengan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anaknya</a:t>
            </a:r>
            <a:r>
              <a:rPr lang="en-ID" sz="2400" dirty="0">
                <a:latin typeface="ABeeZee" panose="020B0604020202020204" charset="0"/>
              </a:rPr>
              <a:t> 40 </a:t>
            </a:r>
            <a:r>
              <a:rPr lang="en-ID" sz="2400" dirty="0" err="1">
                <a:latin typeface="ABeeZee" panose="020B0604020202020204" charset="0"/>
              </a:rPr>
              <a:t>tahun</a:t>
            </a:r>
            <a:r>
              <a:rPr lang="en-ID" sz="2400" dirty="0">
                <a:latin typeface="ABeeZee" panose="020B0604020202020204" charset="0"/>
              </a:rPr>
              <a:t>. Jika </a:t>
            </a:r>
            <a:r>
              <a:rPr lang="en-ID" sz="2400" dirty="0" err="1">
                <a:latin typeface="ABeeZee" panose="020B0604020202020204" charset="0"/>
              </a:rPr>
              <a:t>umur</a:t>
            </a:r>
            <a:r>
              <a:rPr lang="en-ID" sz="2400" dirty="0">
                <a:latin typeface="ABeeZee" panose="020B0604020202020204" charset="0"/>
              </a:rPr>
              <a:t> ayah </a:t>
            </a:r>
            <a:r>
              <a:rPr lang="en-ID" sz="2400" dirty="0" err="1">
                <a:latin typeface="ABeeZee" panose="020B0604020202020204" charset="0"/>
              </a:rPr>
              <a:t>tiga</a:t>
            </a:r>
            <a:r>
              <a:rPr lang="en-ID" sz="2400" dirty="0">
                <a:latin typeface="ABeeZee" panose="020B0604020202020204" charset="0"/>
              </a:rPr>
              <a:t> kali </a:t>
            </a:r>
            <a:r>
              <a:rPr lang="en-ID" sz="2400" dirty="0" err="1">
                <a:latin typeface="ABeeZee" panose="020B0604020202020204" charset="0"/>
              </a:rPr>
              <a:t>lipat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dari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umur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anaknya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maka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umur</a:t>
            </a:r>
            <a:r>
              <a:rPr lang="en-ID" sz="2400" dirty="0">
                <a:latin typeface="ABeeZee" panose="020B0604020202020204" charset="0"/>
              </a:rPr>
              <a:t> </a:t>
            </a:r>
            <a:r>
              <a:rPr lang="en-ID" sz="2400" dirty="0" err="1">
                <a:latin typeface="ABeeZee" panose="020B0604020202020204" charset="0"/>
              </a:rPr>
              <a:t>anak</a:t>
            </a:r>
            <a:r>
              <a:rPr lang="en-ID" sz="2400" dirty="0">
                <a:latin typeface="ABeeZee" panose="020B0604020202020204" charset="0"/>
              </a:rPr>
              <a:t> dan </a:t>
            </a:r>
            <a:r>
              <a:rPr lang="en-ID" sz="2400" dirty="0" err="1">
                <a:latin typeface="ABeeZee" panose="020B0604020202020204" charset="0"/>
              </a:rPr>
              <a:t>umur</a:t>
            </a:r>
            <a:r>
              <a:rPr lang="en-ID" sz="2400" dirty="0">
                <a:latin typeface="ABeeZee" panose="020B0604020202020204" charset="0"/>
              </a:rPr>
              <a:t> ayah </a:t>
            </a:r>
            <a:r>
              <a:rPr lang="en-ID" sz="2400" dirty="0" err="1">
                <a:latin typeface="ABeeZee" panose="020B0604020202020204" charset="0"/>
              </a:rPr>
              <a:t>adalah</a:t>
            </a:r>
            <a:r>
              <a:rPr lang="en-ID" sz="2400" dirty="0">
                <a:latin typeface="ABeeZee" panose="020B0604020202020204" charset="0"/>
              </a:rPr>
              <a:t> … 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54 ribu Ilustrasi, Foto Stok, dan Gambar Sales meeting background Tanpa  Royalti | Shutterstock">
            <a:extLst>
              <a:ext uri="{FF2B5EF4-FFF2-40B4-BE49-F238E27FC236}">
                <a16:creationId xmlns:a16="http://schemas.microsoft.com/office/drawing/2014/main" id="{074679F8-D3C8-5B4E-7E09-60FEFEF030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7"/>
          <a:stretch>
            <a:fillRect/>
          </a:stretch>
        </p:blipFill>
        <p:spPr bwMode="auto">
          <a:xfrm>
            <a:off x="8537352" y="817556"/>
            <a:ext cx="9316971" cy="5213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Group 2"/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962414" y="6921405"/>
            <a:ext cx="5767999" cy="2314575"/>
            <a:chOff x="0" y="0"/>
            <a:chExt cx="1519144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9144" cy="609600"/>
            </a:xfrm>
            <a:custGeom>
              <a:avLst/>
              <a:gdLst/>
              <a:ahLst/>
              <a:cxnLst/>
              <a:rect l="l" t="t" r="r" b="b"/>
              <a:pathLst>
                <a:path w="1519144" h="609600">
                  <a:moveTo>
                    <a:pt x="203200" y="0"/>
                  </a:moveTo>
                  <a:lnTo>
                    <a:pt x="1519144" y="0"/>
                  </a:lnTo>
                  <a:lnTo>
                    <a:pt x="131594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13159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56702" y="-2436282"/>
            <a:ext cx="11408890" cy="3255432"/>
            <a:chOff x="0" y="0"/>
            <a:chExt cx="3004811" cy="8573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94" y="-2866856"/>
            <a:ext cx="11408890" cy="3255432"/>
            <a:chOff x="0" y="0"/>
            <a:chExt cx="3004811" cy="8573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841084" y="6897471"/>
            <a:ext cx="9066285" cy="2314575"/>
            <a:chOff x="0" y="0"/>
            <a:chExt cx="2387828" cy="6096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87828" cy="609600"/>
            </a:xfrm>
            <a:custGeom>
              <a:avLst/>
              <a:gdLst/>
              <a:ahLst/>
              <a:cxnLst/>
              <a:rect l="l" t="t" r="r" b="b"/>
              <a:pathLst>
                <a:path w="2387828" h="609600">
                  <a:moveTo>
                    <a:pt x="203200" y="0"/>
                  </a:moveTo>
                  <a:lnTo>
                    <a:pt x="2387828" y="0"/>
                  </a:lnTo>
                  <a:lnTo>
                    <a:pt x="2184628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2184628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05464" y="8424230"/>
            <a:ext cx="19293718" cy="1862770"/>
            <a:chOff x="0" y="0"/>
            <a:chExt cx="5081473" cy="4906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2266737">
            <a:off x="15080539" y="-1737157"/>
            <a:ext cx="7869065" cy="3474314"/>
            <a:chOff x="0" y="0"/>
            <a:chExt cx="2072511" cy="915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-4271238">
            <a:off x="6196179" y="8808305"/>
            <a:ext cx="5553161" cy="2314575"/>
            <a:chOff x="0" y="0"/>
            <a:chExt cx="1462561" cy="6096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62561" cy="609600"/>
            </a:xfrm>
            <a:custGeom>
              <a:avLst/>
              <a:gdLst/>
              <a:ahLst/>
              <a:cxnLst/>
              <a:rect l="l" t="t" r="r" b="b"/>
              <a:pathLst>
                <a:path w="1462561" h="609600">
                  <a:moveTo>
                    <a:pt x="203200" y="0"/>
                  </a:moveTo>
                  <a:lnTo>
                    <a:pt x="1462561" y="0"/>
                  </a:lnTo>
                  <a:lnTo>
                    <a:pt x="125936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101600" y="-38100"/>
              <a:ext cx="1259361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12648264" y="8879364"/>
            <a:ext cx="2986761" cy="608213"/>
          </a:xfrm>
          <a:custGeom>
            <a:avLst/>
            <a:gdLst/>
            <a:ahLst/>
            <a:cxnLst/>
            <a:rect l="l" t="t" r="r" b="b"/>
            <a:pathLst>
              <a:path w="2986761" h="608213">
                <a:moveTo>
                  <a:pt x="0" y="0"/>
                </a:moveTo>
                <a:lnTo>
                  <a:pt x="2986761" y="0"/>
                </a:lnTo>
                <a:lnTo>
                  <a:pt x="2986761" y="608213"/>
                </a:lnTo>
                <a:lnTo>
                  <a:pt x="0" y="608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732845" y="2396764"/>
            <a:ext cx="679075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23"/>
              </a:lnSpc>
            </a:pPr>
            <a:r>
              <a:rPr lang="en-US" sz="9600" b="1" dirty="0">
                <a:solidFill>
                  <a:srgbClr val="FF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Program</a:t>
            </a:r>
            <a:r>
              <a:rPr lang="en-US" sz="96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9600" b="1" dirty="0">
                <a:solidFill>
                  <a:srgbClr val="00B05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Linier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1384" y="6947072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25"/>
              </a:lnSpc>
            </a:pP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Universitas Kristen Wira </a:t>
            </a:r>
            <a:r>
              <a:rPr lang="en-US" sz="3200" dirty="0" err="1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Wacana</a:t>
            </a: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 Sumba</a:t>
            </a:r>
          </a:p>
        </p:txBody>
      </p:sp>
      <p:sp>
        <p:nvSpPr>
          <p:cNvPr id="38" name="Freeform 38"/>
          <p:cNvSpPr/>
          <p:nvPr/>
        </p:nvSpPr>
        <p:spPr>
          <a:xfrm>
            <a:off x="111522" y="351986"/>
            <a:ext cx="2691975" cy="548184"/>
          </a:xfrm>
          <a:custGeom>
            <a:avLst/>
            <a:gdLst/>
            <a:ahLst/>
            <a:cxnLst/>
            <a:rect l="l" t="t" r="r" b="b"/>
            <a:pathLst>
              <a:path w="2691975" h="548184">
                <a:moveTo>
                  <a:pt x="0" y="0"/>
                </a:moveTo>
                <a:lnTo>
                  <a:pt x="2691975" y="0"/>
                </a:lnTo>
                <a:lnTo>
                  <a:pt x="2691975" y="548184"/>
                </a:lnTo>
                <a:lnTo>
                  <a:pt x="0" y="548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1">
            <a:extLst>
              <a:ext uri="{FF2B5EF4-FFF2-40B4-BE49-F238E27FC236}">
                <a16:creationId xmlns:a16="http://schemas.microsoft.com/office/drawing/2014/main" id="{7F078AA7-2763-14AC-F2EA-3A9479F9E7B5}"/>
              </a:ext>
            </a:extLst>
          </p:cNvPr>
          <p:cNvGrpSpPr/>
          <p:nvPr/>
        </p:nvGrpSpPr>
        <p:grpSpPr>
          <a:xfrm>
            <a:off x="1038974" y="8185591"/>
            <a:ext cx="5965351" cy="812388"/>
            <a:chOff x="0" y="0"/>
            <a:chExt cx="9439445" cy="1383487"/>
          </a:xfrm>
        </p:grpSpPr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FBDB5469-799D-128D-2EFE-B254C1EA821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41" name="Group 33">
              <a:extLst>
                <a:ext uri="{FF2B5EF4-FFF2-40B4-BE49-F238E27FC236}">
                  <a16:creationId xmlns:a16="http://schemas.microsoft.com/office/drawing/2014/main" id="{96F2BA96-F14C-04E6-7FAB-1641C9B9219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43" name="Freeform 34">
                <a:extLst>
                  <a:ext uri="{FF2B5EF4-FFF2-40B4-BE49-F238E27FC236}">
                    <a16:creationId xmlns:a16="http://schemas.microsoft.com/office/drawing/2014/main" id="{CCD441E4-1EC1-9466-D730-589B9D9C6A02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4" name="TextBox 35">
                <a:extLst>
                  <a:ext uri="{FF2B5EF4-FFF2-40B4-BE49-F238E27FC236}">
                    <a16:creationId xmlns:a16="http://schemas.microsoft.com/office/drawing/2014/main" id="{E394A460-182A-4AF4-34BE-6E0793790A2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DAC740E8-3BA9-53BA-CAA7-46DDE77BB771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510E215-887D-E0A5-D72E-609755473C08}"/>
              </a:ext>
            </a:extLst>
          </p:cNvPr>
          <p:cNvGrpSpPr/>
          <p:nvPr/>
        </p:nvGrpSpPr>
        <p:grpSpPr>
          <a:xfrm>
            <a:off x="652551" y="4084341"/>
            <a:ext cx="6790750" cy="1164862"/>
            <a:chOff x="514067" y="3527430"/>
            <a:chExt cx="6790750" cy="1164862"/>
          </a:xfrm>
        </p:grpSpPr>
        <p:grpSp>
          <p:nvGrpSpPr>
            <p:cNvPr id="31" name="Group 31"/>
            <p:cNvGrpSpPr/>
            <p:nvPr/>
          </p:nvGrpSpPr>
          <p:grpSpPr>
            <a:xfrm>
              <a:off x="514067" y="3527430"/>
              <a:ext cx="6790750" cy="1164862"/>
              <a:chOff x="0" y="0"/>
              <a:chExt cx="1571311" cy="172402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571311" cy="172402"/>
              </a:xfrm>
              <a:custGeom>
                <a:avLst/>
                <a:gdLst/>
                <a:ahLst/>
                <a:cxnLst/>
                <a:rect l="l" t="t" r="r" b="b"/>
                <a:pathLst>
                  <a:path w="1571311" h="172402">
                    <a:moveTo>
                      <a:pt x="86201" y="0"/>
                    </a:moveTo>
                    <a:lnTo>
                      <a:pt x="1485110" y="0"/>
                    </a:lnTo>
                    <a:cubicBezTo>
                      <a:pt x="1532718" y="0"/>
                      <a:pt x="1571311" y="38594"/>
                      <a:pt x="1571311" y="86201"/>
                    </a:cubicBezTo>
                    <a:lnTo>
                      <a:pt x="1571311" y="86201"/>
                    </a:lnTo>
                    <a:cubicBezTo>
                      <a:pt x="1571311" y="109063"/>
                      <a:pt x="1562229" y="130989"/>
                      <a:pt x="1546064" y="147155"/>
                    </a:cubicBezTo>
                    <a:cubicBezTo>
                      <a:pt x="1529898" y="163320"/>
                      <a:pt x="1507972" y="172402"/>
                      <a:pt x="1485110" y="172402"/>
                    </a:cubicBezTo>
                    <a:lnTo>
                      <a:pt x="86201" y="172402"/>
                    </a:lnTo>
                    <a:cubicBezTo>
                      <a:pt x="38594" y="172402"/>
                      <a:pt x="0" y="133809"/>
                      <a:pt x="0" y="86201"/>
                    </a:cubicBezTo>
                    <a:lnTo>
                      <a:pt x="0" y="86201"/>
                    </a:lnTo>
                    <a:cubicBezTo>
                      <a:pt x="0" y="38594"/>
                      <a:pt x="38594" y="0"/>
                      <a:pt x="86201" y="0"/>
                    </a:cubicBezTo>
                    <a:close/>
                  </a:path>
                </a:pathLst>
              </a:custGeom>
              <a:solidFill>
                <a:srgbClr val="FED436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1571311" cy="2105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BE01EF4-8CAA-DA43-794E-73A95234CF3D}"/>
                </a:ext>
              </a:extLst>
            </p:cNvPr>
            <p:cNvSpPr txBox="1"/>
            <p:nvPr/>
          </p:nvSpPr>
          <p:spPr>
            <a:xfrm>
              <a:off x="727428" y="3786695"/>
              <a:ext cx="643680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D" sz="3600" b="1" dirty="0" err="1">
                  <a:effectLst/>
                  <a:latin typeface="Bookman Old Style" panose="02050604050505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Pengantar</a:t>
              </a:r>
              <a:r>
                <a:rPr lang="en-ID" sz="3600" b="1" dirty="0">
                  <a:effectLst/>
                  <a:latin typeface="Bookman Old Style" panose="02050604050505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Program Linier</a:t>
              </a:r>
              <a:endParaRPr lang="en-ID" sz="36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56702" y="-2436282"/>
            <a:ext cx="11408890" cy="3255432"/>
            <a:chOff x="0" y="0"/>
            <a:chExt cx="3004811" cy="8573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94" y="-2866856"/>
            <a:ext cx="11408890" cy="3255432"/>
            <a:chOff x="0" y="0"/>
            <a:chExt cx="3004811" cy="8573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2266737">
            <a:off x="-4173149" y="8549843"/>
            <a:ext cx="7869065" cy="3474314"/>
            <a:chOff x="0" y="0"/>
            <a:chExt cx="2072511" cy="915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467501" y="1581796"/>
            <a:ext cx="11352998" cy="1431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99"/>
              </a:lnSpc>
            </a:pPr>
            <a:r>
              <a:rPr lang="en-US" sz="9999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MATERI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4D662FF-B612-94D1-20F1-68652A05A57C}"/>
              </a:ext>
            </a:extLst>
          </p:cNvPr>
          <p:cNvGrpSpPr/>
          <p:nvPr/>
        </p:nvGrpSpPr>
        <p:grpSpPr>
          <a:xfrm>
            <a:off x="1674501" y="4494119"/>
            <a:ext cx="15432411" cy="3585541"/>
            <a:chOff x="2448810" y="3967223"/>
            <a:chExt cx="15432411" cy="3585541"/>
          </a:xfrm>
        </p:grpSpPr>
        <p:grpSp>
          <p:nvGrpSpPr>
            <p:cNvPr id="20" name="Group 20"/>
            <p:cNvGrpSpPr/>
            <p:nvPr/>
          </p:nvGrpSpPr>
          <p:grpSpPr>
            <a:xfrm>
              <a:off x="2448810" y="3967223"/>
              <a:ext cx="978008" cy="97800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426F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9248775" y="3967223"/>
              <a:ext cx="978008" cy="97800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426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448810" y="5354411"/>
              <a:ext cx="978008" cy="978008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426F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9248775" y="5354411"/>
              <a:ext cx="978008" cy="978008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5426F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 rot="60000">
              <a:off x="2601169" y="4114484"/>
              <a:ext cx="672791" cy="63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0"/>
                </a:lnSpc>
              </a:pPr>
              <a:r>
                <a:rPr lang="en-US" sz="4000" b="1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 rot="60000">
              <a:off x="9401135" y="4138560"/>
              <a:ext cx="672791" cy="63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0"/>
                </a:lnSpc>
              </a:pPr>
              <a:r>
                <a:rPr lang="en-US" sz="4000" b="1" dirty="0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3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 rot="60000">
              <a:off x="2601169" y="5492415"/>
              <a:ext cx="672791" cy="63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0"/>
                </a:lnSpc>
              </a:pPr>
              <a:r>
                <a:rPr lang="en-US" sz="4000" b="1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2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 rot="60000">
              <a:off x="9401135" y="5516492"/>
              <a:ext cx="672791" cy="63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0"/>
                </a:lnSpc>
              </a:pPr>
              <a:r>
                <a:rPr lang="en-US" sz="4000" b="1" dirty="0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4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 rot="60000">
              <a:off x="2601169" y="6914764"/>
              <a:ext cx="672791" cy="63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0"/>
                </a:lnSpc>
              </a:pPr>
              <a:r>
                <a:rPr lang="en-US" sz="4000" b="1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3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 rot="60000">
              <a:off x="9401135" y="6914764"/>
              <a:ext cx="672791" cy="638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10"/>
                </a:lnSpc>
              </a:pPr>
              <a:r>
                <a:rPr lang="en-US" sz="4000" b="1">
                  <a:solidFill>
                    <a:srgbClr val="FFFFFF"/>
                  </a:solidFill>
                  <a:latin typeface="Barlow Condensed Bold"/>
                  <a:ea typeface="Barlow Condensed Bold"/>
                  <a:cs typeface="Barlow Condensed Bold"/>
                  <a:sym typeface="Barlow Condensed Bold"/>
                </a:rPr>
                <a:t>6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751317" y="5383441"/>
              <a:ext cx="5975875" cy="9489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739"/>
                </a:lnSpc>
              </a:pPr>
              <a:r>
                <a:rPr lang="en-US" sz="3200" dirty="0" err="1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Formulasi</a:t>
              </a:r>
              <a:r>
                <a:rPr lang="en-US" sz="3200" dirty="0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 model Program Linier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0741133" y="4022940"/>
              <a:ext cx="7140088" cy="4744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739"/>
                </a:lnSpc>
              </a:pPr>
              <a:r>
                <a:rPr lang="en-US" sz="3200" dirty="0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Sifat-</a:t>
              </a:r>
              <a:r>
                <a:rPr lang="en-US" sz="3200" dirty="0" err="1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sifat</a:t>
              </a:r>
              <a:r>
                <a:rPr lang="en-US" sz="3200" dirty="0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 Program Linier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944896" y="5400180"/>
              <a:ext cx="5199104" cy="948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39"/>
                </a:lnSpc>
              </a:pPr>
              <a:r>
                <a:rPr lang="en-US" sz="3200" dirty="0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Sejarah </a:t>
              </a:r>
              <a:r>
                <a:rPr lang="en-US" sz="3200" dirty="0" err="1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singkat</a:t>
              </a:r>
              <a:r>
                <a:rPr lang="en-US" sz="3200" dirty="0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 Program Linier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944896" y="4017048"/>
              <a:ext cx="4789529" cy="9489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739"/>
                </a:lnSpc>
              </a:pPr>
              <a:r>
                <a:rPr lang="en-US" sz="3200" dirty="0" err="1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Pengantar</a:t>
              </a:r>
              <a:r>
                <a:rPr lang="en-US" sz="3200" dirty="0">
                  <a:solidFill>
                    <a:srgbClr val="000000"/>
                  </a:solidFill>
                  <a:latin typeface="ABeeZee Bold"/>
                  <a:ea typeface="ABeeZee Bold"/>
                  <a:cs typeface="ABeeZee Bold"/>
                  <a:sym typeface="ABeeZee Bold"/>
                </a:rPr>
                <a:t> Program Linier</a:t>
              </a:r>
            </a:p>
          </p:txBody>
        </p:sp>
      </p:grpSp>
      <p:sp>
        <p:nvSpPr>
          <p:cNvPr id="51" name="Freeform 51"/>
          <p:cNvSpPr/>
          <p:nvPr/>
        </p:nvSpPr>
        <p:spPr>
          <a:xfrm>
            <a:off x="1481756" y="1992667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0" y="0"/>
                </a:moveTo>
                <a:lnTo>
                  <a:pt x="2575761" y="0"/>
                </a:lnTo>
                <a:lnTo>
                  <a:pt x="2575761" y="524519"/>
                </a:lnTo>
                <a:lnTo>
                  <a:pt x="0" y="5245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 flipH="1">
            <a:off x="14230483" y="1992667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9"/>
                </a:lnTo>
                <a:lnTo>
                  <a:pt x="2575761" y="524519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58" name="Group 31">
            <a:extLst>
              <a:ext uri="{FF2B5EF4-FFF2-40B4-BE49-F238E27FC236}">
                <a16:creationId xmlns:a16="http://schemas.microsoft.com/office/drawing/2014/main" id="{33D11960-CA48-A504-E1F9-7468A2D2A528}"/>
              </a:ext>
            </a:extLst>
          </p:cNvPr>
          <p:cNvGrpSpPr/>
          <p:nvPr/>
        </p:nvGrpSpPr>
        <p:grpSpPr>
          <a:xfrm>
            <a:off x="6756702" y="8293733"/>
            <a:ext cx="5965351" cy="812388"/>
            <a:chOff x="0" y="0"/>
            <a:chExt cx="9439445" cy="1383487"/>
          </a:xfrm>
        </p:grpSpPr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135CACB5-A0B1-AAC5-AF7F-CC4E23A52E6A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60" name="Group 33">
              <a:extLst>
                <a:ext uri="{FF2B5EF4-FFF2-40B4-BE49-F238E27FC236}">
                  <a16:creationId xmlns:a16="http://schemas.microsoft.com/office/drawing/2014/main" id="{1BAFAB3F-9A47-912C-FAB8-0A3CB878B036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62" name="Freeform 34">
                <a:extLst>
                  <a:ext uri="{FF2B5EF4-FFF2-40B4-BE49-F238E27FC236}">
                    <a16:creationId xmlns:a16="http://schemas.microsoft.com/office/drawing/2014/main" id="{A0FDB142-1A8D-7C31-1878-87CAF811569D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3" name="TextBox 35">
                <a:extLst>
                  <a:ext uri="{FF2B5EF4-FFF2-40B4-BE49-F238E27FC236}">
                    <a16:creationId xmlns:a16="http://schemas.microsoft.com/office/drawing/2014/main" id="{E2A285DC-8D6A-9AED-0DBF-0CA2A644D6B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1F82C342-34BD-E9B3-012D-A0D224BDFFBA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2266737">
            <a:off x="-4173149" y="8549843"/>
            <a:ext cx="7869065" cy="3474314"/>
            <a:chOff x="0" y="0"/>
            <a:chExt cx="2072511" cy="9150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11649" y="728096"/>
            <a:ext cx="10807330" cy="1431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PENDAHULUAN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1649" y="2358471"/>
            <a:ext cx="12192000" cy="1590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PRINSIP:</a:t>
            </a:r>
          </a:p>
          <a:p>
            <a:pPr algn="just"/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Setiap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organisasi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berusaha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mencapai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tujuan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telah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ditetapkan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sesuai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dengan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keterbatasan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sumber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daya</a:t>
            </a:r>
            <a:endParaRPr lang="en-US" sz="3446" dirty="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10119255-FD67-1689-8C67-3E389F73308A}"/>
              </a:ext>
            </a:extLst>
          </p:cNvPr>
          <p:cNvGrpSpPr/>
          <p:nvPr/>
        </p:nvGrpSpPr>
        <p:grpSpPr>
          <a:xfrm>
            <a:off x="11201400" y="284697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843C054D-73EC-DE8B-41D0-DA68E6D43FA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E2888D24-16A3-2B79-7F95-3BF4AA8F7D9D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CA1FA747-4E79-FE65-C43B-F3A500F8656D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7B410879-399F-6552-B1EB-4591D9B2BAC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0838BC2C-842A-C4CF-982A-4D8D9D270008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pic>
        <p:nvPicPr>
          <p:cNvPr id="22" name="Picture 2" descr="Bingung Membedakan Keinginan dan Kebutuhan dalam Mengatur Keuangan Pribadi  - Sampoerna Mobile Banking">
            <a:extLst>
              <a:ext uri="{FF2B5EF4-FFF2-40B4-BE49-F238E27FC236}">
                <a16:creationId xmlns:a16="http://schemas.microsoft.com/office/drawing/2014/main" id="{076803C0-BF55-4BDB-8902-4DD97DF94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r="13307" b="9383"/>
          <a:stretch/>
        </p:blipFill>
        <p:spPr bwMode="auto">
          <a:xfrm>
            <a:off x="10787370" y="4450401"/>
            <a:ext cx="6096000" cy="446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B1620-ABCB-F3ED-44B6-C5F990D8D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F20D718-1034-391D-A5E0-6366C7B24A3B}"/>
              </a:ext>
            </a:extLst>
          </p:cNvPr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C1A5491-3E10-9D67-6D1A-480C846697F7}"/>
                </a:ext>
              </a:extLst>
            </p:cNvPr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C6CA82D-347B-84FA-928C-474CA8A5EDA7}"/>
                </a:ext>
              </a:extLst>
            </p:cNvPr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67BAFB0-0480-D3E1-70CC-35C32C553265}"/>
              </a:ext>
            </a:extLst>
          </p:cNvPr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4575CD4-ABE2-3AEA-6304-6ADB168BE140}"/>
                </a:ext>
              </a:extLst>
            </p:cNvPr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1AC56C2-4430-2C6D-22CB-7E4C9B5EA4F3}"/>
                </a:ext>
              </a:extLst>
            </p:cNvPr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D8596AA-05C5-E31D-F3BC-573291BC205C}"/>
              </a:ext>
            </a:extLst>
          </p:cNvPr>
          <p:cNvGrpSpPr/>
          <p:nvPr/>
        </p:nvGrpSpPr>
        <p:grpSpPr>
          <a:xfrm rot="2266737">
            <a:off x="-4173149" y="8549843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0B62267-9AE3-4700-6355-224223EB856F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5BB1BED-F691-1970-5DE3-E138F9BE304E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19B4B7CB-240E-A081-AF07-20A238C6A347}"/>
              </a:ext>
            </a:extLst>
          </p:cNvPr>
          <p:cNvSpPr txBox="1"/>
          <p:nvPr/>
        </p:nvSpPr>
        <p:spPr>
          <a:xfrm>
            <a:off x="511649" y="728096"/>
            <a:ext cx="10807330" cy="1431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PENDAHULUAN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15C74FA3-23EA-BD7F-ADF1-06094229E8F1}"/>
              </a:ext>
            </a:extLst>
          </p:cNvPr>
          <p:cNvSpPr txBox="1"/>
          <p:nvPr/>
        </p:nvSpPr>
        <p:spPr>
          <a:xfrm>
            <a:off x="488203" y="2336981"/>
            <a:ext cx="17264702" cy="1590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PROGRAM LINEAR:</a:t>
            </a:r>
          </a:p>
          <a:p>
            <a:pPr algn="just"/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Teknik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pengambilan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keputusan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dalam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permasalahan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berhubungan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dengan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pengalokasian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sumber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daya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3446" dirty="0" err="1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secara</a:t>
            </a:r>
            <a:r>
              <a:rPr lang="en-US" sz="3446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optimal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E2262761-64B7-700E-F633-E0C9621F283B}"/>
              </a:ext>
            </a:extLst>
          </p:cNvPr>
          <p:cNvGrpSpPr/>
          <p:nvPr/>
        </p:nvGrpSpPr>
        <p:grpSpPr>
          <a:xfrm>
            <a:off x="11201400" y="284697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7A7A0056-2468-EE67-2400-5DE1207CB835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B729C390-00EB-C551-CEFE-16BE404DD79B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2229CDED-EE64-4F1C-0514-9FE990F9AEFE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2119692B-4D75-F5D7-C339-944423DF9CC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3F32B6CB-1F56-86A2-4E12-73C2A379A6A6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pic>
        <p:nvPicPr>
          <p:cNvPr id="11" name="Picture 6" descr="Mengenal Teori Pengambilan Keputusan (Desicion Making) Oleh: Miftahul Khair  Mahasiswi S2 IAIN Batusangkar | Syakal IAIN Kediri">
            <a:extLst>
              <a:ext uri="{FF2B5EF4-FFF2-40B4-BE49-F238E27FC236}">
                <a16:creationId xmlns:a16="http://schemas.microsoft.com/office/drawing/2014/main" id="{8CEDFBAD-1822-42FC-055F-99E48A204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739" y="4537495"/>
            <a:ext cx="8436599" cy="421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441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728840" y="111870"/>
            <a:ext cx="7561299" cy="4585330"/>
            <a:chOff x="0" y="0"/>
            <a:chExt cx="1171443" cy="7103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71443" cy="710388"/>
            </a:xfrm>
            <a:custGeom>
              <a:avLst/>
              <a:gdLst/>
              <a:ahLst/>
              <a:cxnLst/>
              <a:rect l="l" t="t" r="r" b="b"/>
              <a:pathLst>
                <a:path w="1171443" h="710388">
                  <a:moveTo>
                    <a:pt x="23549" y="0"/>
                  </a:moveTo>
                  <a:lnTo>
                    <a:pt x="1147894" y="0"/>
                  </a:lnTo>
                  <a:cubicBezTo>
                    <a:pt x="1160900" y="0"/>
                    <a:pt x="1171443" y="10543"/>
                    <a:pt x="1171443" y="23549"/>
                  </a:cubicBezTo>
                  <a:lnTo>
                    <a:pt x="1171443" y="686838"/>
                  </a:lnTo>
                  <a:cubicBezTo>
                    <a:pt x="1171443" y="699844"/>
                    <a:pt x="1160900" y="710388"/>
                    <a:pt x="1147894" y="710388"/>
                  </a:cubicBezTo>
                  <a:lnTo>
                    <a:pt x="23549" y="710388"/>
                  </a:lnTo>
                  <a:cubicBezTo>
                    <a:pt x="10543" y="710388"/>
                    <a:pt x="0" y="699844"/>
                    <a:pt x="0" y="686838"/>
                  </a:cubicBezTo>
                  <a:lnTo>
                    <a:pt x="0" y="23549"/>
                  </a:lnTo>
                  <a:cubicBezTo>
                    <a:pt x="0" y="10543"/>
                    <a:pt x="10543" y="0"/>
                    <a:pt x="23549" y="0"/>
                  </a:cubicBezTo>
                  <a:close/>
                </a:path>
              </a:pathLst>
            </a:custGeom>
            <a:blipFill>
              <a:blip r:embed="rId2">
                <a:alphaModFix amt="20000"/>
              </a:blip>
              <a:stretch>
                <a:fillRect t="-2665" b="-2665"/>
              </a:stretch>
            </a:blipFill>
          </p:spPr>
        </p:sp>
      </p:grpSp>
      <p:grpSp>
        <p:nvGrpSpPr>
          <p:cNvPr id="2" name="Group 2"/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08171" y="1563188"/>
            <a:ext cx="9949871" cy="227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Karakteristik</a:t>
            </a: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80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Pembelajaran</a:t>
            </a: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Abad ke-21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070557C7-99FE-403F-A473-90C1D236179F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254EDBEB-42FB-28B7-EBE7-EA7AA16E91E7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DEFEB2CB-174B-F86E-4FDE-03FF3C66EB2B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8C29B43-AE18-98EF-5FF8-3F947D45A5F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A0FD59D3-3517-CB98-232C-B3A6680B4B5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CA78D82-321D-F181-CF6E-F4B6827F350C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FC50932-3FE7-FF82-FC0C-18929782E77D}"/>
              </a:ext>
            </a:extLst>
          </p:cNvPr>
          <p:cNvSpPr txBox="1"/>
          <p:nvPr/>
        </p:nvSpPr>
        <p:spPr>
          <a:xfrm>
            <a:off x="508171" y="4028768"/>
            <a:ext cx="16130974" cy="2971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200" b="1" dirty="0">
                <a:latin typeface="ABeeZee" panose="020B0604020202020204" charset="0"/>
              </a:rPr>
              <a:t>Ada </a:t>
            </a:r>
            <a:r>
              <a:rPr lang="en-ID" sz="3200" b="1" dirty="0" err="1">
                <a:latin typeface="ABeeZee" panose="020B0604020202020204" charset="0"/>
              </a:rPr>
              <a:t>tujuan</a:t>
            </a:r>
            <a:r>
              <a:rPr lang="en-ID" sz="3200" b="1" dirty="0">
                <a:latin typeface="ABeeZee" panose="020B0604020202020204" charset="0"/>
              </a:rPr>
              <a:t> yang </a:t>
            </a:r>
            <a:r>
              <a:rPr lang="en-ID" sz="3200" b="1" dirty="0" err="1">
                <a:latin typeface="ABeeZee" panose="020B0604020202020204" charset="0"/>
              </a:rPr>
              <a:t>ingin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dicapai</a:t>
            </a:r>
            <a:endParaRPr lang="en-ID" sz="3200" b="1" dirty="0">
              <a:latin typeface="ABeeZee" panose="020B06040202020202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200" b="1" dirty="0" err="1">
                <a:latin typeface="ABeeZee" panose="020B0604020202020204" charset="0"/>
              </a:rPr>
              <a:t>Tersedia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beberapa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alternatif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untuk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mencapai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tujuan</a:t>
            </a:r>
            <a:endParaRPr lang="en-ID" sz="3200" b="1" dirty="0">
              <a:latin typeface="ABeeZee" panose="020B06040202020202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200" b="1" dirty="0" err="1">
                <a:latin typeface="ABeeZee" panose="020B0604020202020204" charset="0"/>
              </a:rPr>
              <a:t>Sumberdaya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dalam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keadaan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terbatas</a:t>
            </a:r>
            <a:endParaRPr lang="en-ID" sz="3200" b="1" dirty="0">
              <a:latin typeface="ABeeZee" panose="020B06040202020202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200" b="1" dirty="0">
                <a:latin typeface="ABeeZee" panose="020B0604020202020204" charset="0"/>
              </a:rPr>
              <a:t>Dapat </a:t>
            </a:r>
            <a:r>
              <a:rPr lang="en-ID" sz="3200" b="1" dirty="0" err="1">
                <a:latin typeface="ABeeZee" panose="020B0604020202020204" charset="0"/>
              </a:rPr>
              <a:t>dirumuskan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dalam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bentuk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matematika</a:t>
            </a:r>
            <a:r>
              <a:rPr lang="en-ID" sz="3200" b="1" dirty="0">
                <a:latin typeface="ABeeZee" panose="020B0604020202020204" charset="0"/>
              </a:rPr>
              <a:t> (</a:t>
            </a:r>
            <a:r>
              <a:rPr lang="en-ID" sz="3200" b="1" dirty="0" err="1">
                <a:latin typeface="ABeeZee" panose="020B0604020202020204" charset="0"/>
              </a:rPr>
              <a:t>persamaan</a:t>
            </a:r>
            <a:r>
              <a:rPr lang="en-ID" sz="3200" b="1" dirty="0">
                <a:latin typeface="ABeeZee" panose="020B0604020202020204" charset="0"/>
              </a:rPr>
              <a:t>/</a:t>
            </a:r>
            <a:r>
              <a:rPr lang="en-ID" sz="3200" b="1" dirty="0" err="1">
                <a:latin typeface="ABeeZee" panose="020B0604020202020204" charset="0"/>
              </a:rPr>
              <a:t>pertidaksamaan</a:t>
            </a:r>
            <a:r>
              <a:rPr lang="en-ID" sz="3200" b="1" dirty="0">
                <a:latin typeface="ABeeZee" panose="020B0604020202020204" charset="0"/>
              </a:rPr>
              <a:t>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C6D8F1-E05F-1135-D18C-4BD252FA09B2}"/>
              </a:ext>
            </a:extLst>
          </p:cNvPr>
          <p:cNvSpPr txBox="1"/>
          <p:nvPr/>
        </p:nvSpPr>
        <p:spPr>
          <a:xfrm>
            <a:off x="2590800" y="7245615"/>
            <a:ext cx="14988526" cy="2725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200" dirty="0" err="1">
                <a:latin typeface="ABeeZee" panose="020B0604020202020204" charset="0"/>
              </a:rPr>
              <a:t>Contoh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pernyataan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pertidaksamaan</a:t>
            </a:r>
            <a:r>
              <a:rPr lang="en-ID" sz="3200" dirty="0">
                <a:latin typeface="ABeeZee" panose="020B060402020202020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ID" sz="3200" dirty="0" err="1">
                <a:latin typeface="ABeeZee" panose="020B0604020202020204" charset="0"/>
              </a:rPr>
              <a:t>Untuk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menghasilkan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sejumlah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meja</a:t>
            </a:r>
            <a:r>
              <a:rPr lang="en-ID" sz="3200" dirty="0">
                <a:latin typeface="ABeeZee" panose="020B0604020202020204" charset="0"/>
              </a:rPr>
              <a:t> dan </a:t>
            </a:r>
            <a:r>
              <a:rPr lang="en-ID" sz="3200" dirty="0" err="1">
                <a:latin typeface="ABeeZee" panose="020B0604020202020204" charset="0"/>
              </a:rPr>
              <a:t>kursi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secara</a:t>
            </a:r>
            <a:r>
              <a:rPr lang="en-ID" sz="3200" dirty="0">
                <a:latin typeface="ABeeZee" panose="020B0604020202020204" charset="0"/>
              </a:rPr>
              <a:t> optimal, total </a:t>
            </a:r>
            <a:r>
              <a:rPr lang="en-ID" sz="3200" dirty="0" err="1">
                <a:latin typeface="ABeeZee" panose="020B0604020202020204" charset="0"/>
              </a:rPr>
              <a:t>biaya</a:t>
            </a:r>
            <a:r>
              <a:rPr lang="en-ID" sz="3200" dirty="0">
                <a:latin typeface="ABeeZee" panose="020B0604020202020204" charset="0"/>
              </a:rPr>
              <a:t> yang </a:t>
            </a:r>
            <a:r>
              <a:rPr lang="en-ID" sz="3200" dirty="0" err="1">
                <a:latin typeface="ABeeZee" panose="020B0604020202020204" charset="0"/>
              </a:rPr>
              <a:t>dikeluarkan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tidak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boleh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lebih</a:t>
            </a:r>
            <a:r>
              <a:rPr lang="en-ID" sz="3200" dirty="0">
                <a:latin typeface="ABeeZee" panose="020B0604020202020204" charset="0"/>
              </a:rPr>
              <a:t> </a:t>
            </a:r>
            <a:r>
              <a:rPr lang="en-ID" sz="3200" dirty="0" err="1">
                <a:latin typeface="ABeeZee" panose="020B0604020202020204" charset="0"/>
              </a:rPr>
              <a:t>dari</a:t>
            </a:r>
            <a:r>
              <a:rPr lang="en-ID" sz="3200" dirty="0">
                <a:latin typeface="ABeeZee" panose="020B0604020202020204" charset="0"/>
              </a:rPr>
              <a:t> dana yang </a:t>
            </a:r>
            <a:r>
              <a:rPr lang="en-ID" sz="3200" dirty="0" err="1">
                <a:latin typeface="ABeeZee" panose="020B0604020202020204" charset="0"/>
              </a:rPr>
              <a:t>tersedia</a:t>
            </a:r>
            <a:r>
              <a:rPr lang="en-ID" sz="3200" dirty="0">
                <a:latin typeface="ABeeZee" panose="020B060402020202020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ID" sz="3200" b="1" dirty="0">
                <a:latin typeface="ABeeZee" panose="020B0604020202020204" charset="0"/>
              </a:rPr>
              <a:t>(</a:t>
            </a:r>
            <a:r>
              <a:rPr lang="en-ID" sz="3200" b="1" dirty="0" err="1">
                <a:latin typeface="ABeeZee" panose="020B0604020202020204" charset="0"/>
              </a:rPr>
              <a:t>pernyataan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bersifat</a:t>
            </a:r>
            <a:r>
              <a:rPr lang="en-ID" sz="3200" b="1" dirty="0">
                <a:latin typeface="ABeeZee" panose="020B0604020202020204" charset="0"/>
              </a:rPr>
              <a:t> </a:t>
            </a:r>
            <a:r>
              <a:rPr lang="en-ID" sz="3200" b="1" dirty="0" err="1">
                <a:latin typeface="ABeeZee" panose="020B0604020202020204" charset="0"/>
              </a:rPr>
              <a:t>normatif</a:t>
            </a:r>
            <a:r>
              <a:rPr lang="en-ID" sz="3200" b="1" dirty="0">
                <a:latin typeface="ABeeZee" panose="020B060402020202020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0B883-E80E-0872-9B17-0518DD5D5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6E27C83-5517-2179-E78F-B1E02D7E57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459041" y="1310482"/>
            <a:ext cx="10354174" cy="5015304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6923852C-B711-C4B2-596B-9138D7592875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446B3AE-9075-3C88-A5D4-055CDB85B62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662707C-A9C4-973A-5D83-9D9F9F0C7611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D13EB40-CD2D-E730-00AF-45C99A1F4505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CE8C30F-BD17-74FC-40EC-154D1C10E8FD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CD55D9A-75C6-AE6C-AA9A-D9E98665D77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DBBEEFB-2B7D-678E-297B-8C5A73ACC467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86DB9D4-0A40-698F-A16B-DFAFE80423AA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216A934-DA0C-33EC-E86D-F2BF0BDBA62A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0A32641F-3AC2-7A1E-1FD1-414B768A4361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C040C13-00B8-0D3F-BC29-993DE4F79AC1}"/>
              </a:ext>
            </a:extLst>
          </p:cNvPr>
          <p:cNvSpPr txBox="1"/>
          <p:nvPr/>
        </p:nvSpPr>
        <p:spPr>
          <a:xfrm>
            <a:off x="266689" y="1639004"/>
            <a:ext cx="9949871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Sejarah Program Linear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FE44A45C-FEBB-8B76-512A-8D84D26994BC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2C375337-1B4E-55DD-3EE0-FE604A67AC66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FD3F0296-915C-30F4-514B-87E46F5B1E22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E5133CB0-0081-2710-AB73-9C8067368030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70EE2D8D-3D12-E4D3-2374-B1A503868F0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0DACC2C3-AA7D-C430-0E20-E0EC0455211B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2874F46-6B4F-3093-F78C-16B742BB37FB}"/>
              </a:ext>
            </a:extLst>
          </p:cNvPr>
          <p:cNvSpPr txBox="1"/>
          <p:nvPr/>
        </p:nvSpPr>
        <p:spPr>
          <a:xfrm>
            <a:off x="266689" y="3110854"/>
            <a:ext cx="17564111" cy="6655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600" dirty="0">
                <a:latin typeface="ABeeZee" panose="020B0604020202020204" charset="0"/>
              </a:rPr>
              <a:t>Dalam </a:t>
            </a:r>
            <a:r>
              <a:rPr lang="en-ID" sz="3600" dirty="0" err="1">
                <a:latin typeface="ABeeZee" panose="020B0604020202020204" charset="0"/>
              </a:rPr>
              <a:t>catatan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sejarah</a:t>
            </a:r>
            <a:r>
              <a:rPr lang="en-ID" sz="3600" dirty="0">
                <a:latin typeface="ABeeZee" panose="020B0604020202020204" charset="0"/>
              </a:rPr>
              <a:t>, </a:t>
            </a:r>
            <a:r>
              <a:rPr lang="en-ID" sz="3600" dirty="0" err="1">
                <a:latin typeface="ABeeZee" panose="020B0604020202020204" charset="0"/>
              </a:rPr>
              <a:t>Pemograman</a:t>
            </a:r>
            <a:r>
              <a:rPr lang="en-ID" sz="3600" dirty="0">
                <a:latin typeface="ABeeZee" panose="020B0604020202020204" charset="0"/>
              </a:rPr>
              <a:t> Linear </a:t>
            </a:r>
            <a:r>
              <a:rPr lang="en-ID" sz="3600" dirty="0" err="1">
                <a:latin typeface="ABeeZee" panose="020B0604020202020204" charset="0"/>
              </a:rPr>
              <a:t>pertama</a:t>
            </a:r>
            <a:r>
              <a:rPr lang="en-ID" sz="3600" dirty="0">
                <a:latin typeface="ABeeZee" panose="020B0604020202020204" charset="0"/>
              </a:rPr>
              <a:t> kali </a:t>
            </a:r>
            <a:r>
              <a:rPr lang="en-ID" sz="3600" dirty="0" err="1">
                <a:latin typeface="ABeeZee" panose="020B0604020202020204" charset="0"/>
              </a:rPr>
              <a:t>muncul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secara</a:t>
            </a:r>
            <a:r>
              <a:rPr lang="en-ID" sz="3600" dirty="0">
                <a:latin typeface="ABeeZee" panose="020B0604020202020204" charset="0"/>
              </a:rPr>
              <a:t> formal di masa Perang Dunia II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600" dirty="0">
                <a:latin typeface="ABeeZee" panose="020B0604020202020204" charset="0"/>
              </a:rPr>
              <a:t>George B. Dantzig yang pada </a:t>
            </a:r>
            <a:r>
              <a:rPr lang="en-ID" sz="3600" dirty="0" err="1">
                <a:latin typeface="ABeeZee" panose="020B0604020202020204" charset="0"/>
              </a:rPr>
              <a:t>tahun</a:t>
            </a:r>
            <a:r>
              <a:rPr lang="en-ID" sz="3600" dirty="0">
                <a:latin typeface="ABeeZee" panose="020B0604020202020204" charset="0"/>
              </a:rPr>
              <a:t> 1947 </a:t>
            </a:r>
            <a:r>
              <a:rPr lang="en-ID" sz="3600" dirty="0" err="1">
                <a:latin typeface="ABeeZee" panose="020B0604020202020204" charset="0"/>
              </a:rPr>
              <a:t>menyelesaikan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permasalahan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perencanaan</a:t>
            </a:r>
            <a:r>
              <a:rPr lang="en-ID" sz="3600" dirty="0">
                <a:latin typeface="ABeeZee" panose="020B0604020202020204" charset="0"/>
              </a:rPr>
              <a:t> dan </a:t>
            </a:r>
            <a:r>
              <a:rPr lang="en-ID" sz="3600" dirty="0" err="1">
                <a:latin typeface="ABeeZee" panose="020B0604020202020204" charset="0"/>
              </a:rPr>
              <a:t>distribusi</a:t>
            </a:r>
            <a:r>
              <a:rPr lang="en-ID" sz="3600" dirty="0">
                <a:latin typeface="ABeeZee" panose="020B0604020202020204" charset="0"/>
              </a:rPr>
              <a:t> logistic </a:t>
            </a:r>
            <a:r>
              <a:rPr lang="en-ID" sz="3600" dirty="0" err="1">
                <a:latin typeface="ABeeZee" panose="020B0604020202020204" charset="0"/>
              </a:rPr>
              <a:t>pertempuran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harus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dilakukan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dengan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cepat</a:t>
            </a:r>
            <a:r>
              <a:rPr lang="en-ID" sz="3600" dirty="0">
                <a:latin typeface="ABeeZee" panose="020B0604020202020204" charset="0"/>
              </a:rPr>
              <a:t> dan </a:t>
            </a:r>
            <a:r>
              <a:rPr lang="en-ID" sz="3600" dirty="0" err="1">
                <a:latin typeface="ABeeZee" panose="020B0604020202020204" charset="0"/>
              </a:rPr>
              <a:t>memenuhi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semua</a:t>
            </a:r>
            <a:r>
              <a:rPr lang="en-ID" sz="3600" dirty="0">
                <a:latin typeface="ABeeZee" panose="020B0604020202020204" charset="0"/>
              </a:rPr>
              <a:t> Batasan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600" dirty="0">
                <a:latin typeface="ABeeZee" panose="020B0604020202020204" charset="0"/>
              </a:rPr>
              <a:t>Dantzig </a:t>
            </a:r>
            <a:r>
              <a:rPr lang="en-ID" sz="3600" dirty="0" err="1">
                <a:latin typeface="ABeeZee" panose="020B0604020202020204" charset="0"/>
              </a:rPr>
              <a:t>mengajukan</a:t>
            </a:r>
            <a:r>
              <a:rPr lang="en-ID" sz="3600" dirty="0">
                <a:latin typeface="ABeeZee" panose="020B0604020202020204" charset="0"/>
              </a:rPr>
              <a:t> model </a:t>
            </a:r>
            <a:r>
              <a:rPr lang="en-ID" sz="3600" dirty="0" err="1">
                <a:latin typeface="ABeeZee" panose="020B0604020202020204" charset="0"/>
              </a:rPr>
              <a:t>matematik</a:t>
            </a:r>
            <a:r>
              <a:rPr lang="en-ID" sz="3600" dirty="0">
                <a:latin typeface="ABeeZee" panose="020B0604020202020204" charset="0"/>
              </a:rPr>
              <a:t> dan yang </a:t>
            </a:r>
            <a:r>
              <a:rPr lang="en-ID" sz="3600" dirty="0" err="1">
                <a:latin typeface="ABeeZee" panose="020B0604020202020204" charset="0"/>
              </a:rPr>
              <a:t>menggunakan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fungsi</a:t>
            </a:r>
            <a:r>
              <a:rPr lang="en-ID" sz="3600" dirty="0">
                <a:latin typeface="ABeeZee" panose="020B0604020202020204" charset="0"/>
              </a:rPr>
              <a:t> dan </a:t>
            </a:r>
            <a:r>
              <a:rPr lang="en-ID" sz="3600" dirty="0" err="1">
                <a:latin typeface="ABeeZee" panose="020B0604020202020204" charset="0"/>
              </a:rPr>
              <a:t>pertaksamaan-pertaksamaan</a:t>
            </a:r>
            <a:r>
              <a:rPr lang="en-ID" sz="3600" dirty="0">
                <a:latin typeface="ABeeZee" panose="020B0604020202020204" charset="0"/>
              </a:rPr>
              <a:t> linear, yang </a:t>
            </a:r>
            <a:r>
              <a:rPr lang="en-ID" sz="3600" dirty="0" err="1">
                <a:latin typeface="ABeeZee" panose="020B0604020202020204" charset="0"/>
              </a:rPr>
              <a:t>kita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kenal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dengan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Pemograman</a:t>
            </a:r>
            <a:r>
              <a:rPr lang="en-ID" sz="3600" dirty="0">
                <a:latin typeface="ABeeZee" panose="020B0604020202020204" charset="0"/>
              </a:rPr>
              <a:t> Linear.</a:t>
            </a:r>
          </a:p>
        </p:txBody>
      </p:sp>
    </p:spTree>
    <p:extLst>
      <p:ext uri="{BB962C8B-B14F-4D97-AF65-F5344CB8AC3E}">
        <p14:creationId xmlns:p14="http://schemas.microsoft.com/office/powerpoint/2010/main" val="55743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77D25-D358-084C-DB45-39E4E701A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5DB1081-0ACF-9D24-CFC4-EE7BF42E2CF6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5D92476-D9C3-AA34-BF35-53098FA63D88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2E4A14B-0483-EAF3-145B-2778BB24DFFA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9EE52D7-A5F7-0107-AEF3-83099A3BDF1C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E2402E6-ABAE-2862-96DA-9EBBDB14D3A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D409F24-985B-7598-2FF4-28B0D53FB7E9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AC43A78-5301-094B-F6A8-8D2FF9EF8591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EF531C4-E24C-C8FD-1D6F-00D8A45FDDD3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0739159-7868-F53C-88BB-FAF006FB441F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C8BF50CE-BE28-6DFD-C07C-889B0C6C2F3F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6864C98-55E1-41E6-3004-4498C19193EC}"/>
              </a:ext>
            </a:extLst>
          </p:cNvPr>
          <p:cNvSpPr txBox="1"/>
          <p:nvPr/>
        </p:nvSpPr>
        <p:spPr>
          <a:xfrm>
            <a:off x="442521" y="1564416"/>
            <a:ext cx="9949871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Masalah </a:t>
            </a:r>
            <a:r>
              <a:rPr lang="en-US" sz="80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Produksi</a:t>
            </a:r>
            <a:endParaRPr lang="en-US" sz="8000" b="1" dirty="0">
              <a:solidFill>
                <a:srgbClr val="00000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C0BBB396-494F-8497-3C1C-E2413F5D57E9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A11B3C6D-387F-E465-D45F-D03E0D1A35D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868A9132-ADE8-5609-49A3-0A5F5B4171E1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D93B74FC-D7AF-3F14-1B05-F3068EBEF4DB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8B0BD7F4-BFC5-678F-22D9-37FFA0EDE0F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720514EF-1077-95E3-B645-F22543F7E480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7477DDE-12A5-60C3-4B14-F9D63430664E}"/>
              </a:ext>
            </a:extLst>
          </p:cNvPr>
          <p:cNvSpPr txBox="1"/>
          <p:nvPr/>
        </p:nvSpPr>
        <p:spPr>
          <a:xfrm>
            <a:off x="169921" y="2916346"/>
            <a:ext cx="1140889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3600" dirty="0">
                <a:latin typeface="ABeeZee" panose="020B0604020202020204" charset="0"/>
              </a:rPr>
              <a:t>PT ole-ole </a:t>
            </a:r>
            <a:r>
              <a:rPr lang="en-ID" sz="3600" dirty="0" err="1">
                <a:latin typeface="ABeeZee" panose="020B0604020202020204" charset="0"/>
              </a:rPr>
              <a:t>memproduksi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berbagai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cendera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mata</a:t>
            </a:r>
            <a:r>
              <a:rPr lang="en-ID" sz="3600" dirty="0">
                <a:latin typeface="ABeeZee" panose="020B0604020202020204" charset="0"/>
              </a:rPr>
              <a:t> (souvenir) </a:t>
            </a:r>
            <a:r>
              <a:rPr lang="en-ID" sz="3600" dirty="0" err="1">
                <a:latin typeface="ABeeZee" panose="020B0604020202020204" charset="0"/>
              </a:rPr>
              <a:t>khas</a:t>
            </a:r>
            <a:r>
              <a:rPr lang="en-ID" sz="3600" dirty="0">
                <a:latin typeface="ABeeZee" panose="020B0604020202020204" charset="0"/>
              </a:rPr>
              <a:t> Sumba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3600" dirty="0" err="1">
                <a:latin typeface="ABeeZee" panose="020B0604020202020204" charset="0"/>
              </a:rPr>
              <a:t>Setiap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cendera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mata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membutuhkan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waktu</a:t>
            </a:r>
            <a:r>
              <a:rPr lang="en-ID" sz="3600" dirty="0">
                <a:latin typeface="ABeeZee" panose="020B0604020202020204" charset="0"/>
              </a:rPr>
              <a:t>, </a:t>
            </a:r>
            <a:r>
              <a:rPr lang="en-ID" sz="3600" dirty="0" err="1">
                <a:latin typeface="ABeeZee" panose="020B0604020202020204" charset="0"/>
              </a:rPr>
              <a:t>bahan</a:t>
            </a:r>
            <a:r>
              <a:rPr lang="en-ID" sz="3600" dirty="0">
                <a:latin typeface="ABeeZee" panose="020B0604020202020204" charset="0"/>
              </a:rPr>
              <a:t>, dan proses </a:t>
            </a:r>
            <a:r>
              <a:rPr lang="en-ID" sz="3600" dirty="0" err="1">
                <a:latin typeface="ABeeZee" panose="020B0604020202020204" charset="0"/>
              </a:rPr>
              <a:t>pembuatan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berbeda</a:t>
            </a:r>
            <a:endParaRPr lang="en-ID" sz="3600" dirty="0">
              <a:latin typeface="ABeeZee" panose="020B060402020202020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3600" dirty="0" err="1">
                <a:latin typeface="ABeeZee" panose="020B0604020202020204" charset="0"/>
              </a:rPr>
              <a:t>Setiap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cendera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mata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dijual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dengan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harga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tertentu</a:t>
            </a:r>
            <a:endParaRPr lang="en-ID" sz="3600" dirty="0">
              <a:latin typeface="ABeeZee" panose="020B060402020202020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3600" dirty="0">
                <a:latin typeface="ABeeZee" panose="020B0604020202020204" charset="0"/>
              </a:rPr>
              <a:t>PT ole-ole </a:t>
            </a:r>
            <a:r>
              <a:rPr lang="en-ID" sz="3600" dirty="0" err="1">
                <a:latin typeface="ABeeZee" panose="020B0604020202020204" charset="0"/>
              </a:rPr>
              <a:t>ingin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mengetahui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berapa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banyak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setiap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jenis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cendera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mata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tersebut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harus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diproduksi</a:t>
            </a:r>
            <a:r>
              <a:rPr lang="en-ID" sz="3600" dirty="0">
                <a:latin typeface="ABeeZee" panose="020B0604020202020204" charset="0"/>
              </a:rPr>
              <a:t> agar </a:t>
            </a:r>
            <a:r>
              <a:rPr lang="en-ID" sz="3600" dirty="0" err="1">
                <a:latin typeface="ABeeZee" panose="020B0604020202020204" charset="0"/>
              </a:rPr>
              <a:t>diperoleh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keuntungan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maksimum</a:t>
            </a:r>
            <a:endParaRPr lang="en-ID" sz="3600" dirty="0">
              <a:latin typeface="ABeeZee" panose="020B060402020202020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D" sz="3600" dirty="0">
                <a:latin typeface="ABeeZee" panose="020B0604020202020204" charset="0"/>
              </a:rPr>
              <a:t>Masalah </a:t>
            </a:r>
            <a:r>
              <a:rPr lang="en-ID" sz="3600" dirty="0" err="1">
                <a:latin typeface="ABeeZee" panose="020B0604020202020204" charset="0"/>
              </a:rPr>
              <a:t>seperti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ini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dapat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diselesaikan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menggunakan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pemograman</a:t>
            </a:r>
            <a:r>
              <a:rPr lang="en-ID" sz="3600" dirty="0">
                <a:latin typeface="ABeeZee" panose="020B0604020202020204" charset="0"/>
              </a:rPr>
              <a:t> linear (PL)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FFCE17-C08F-7BC5-689D-A9B00B92B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21003" y="2557014"/>
            <a:ext cx="6273630" cy="3729486"/>
          </a:xfrm>
          <a:prstGeom prst="rect">
            <a:avLst/>
          </a:prstGeom>
        </p:spPr>
      </p:pic>
      <p:pic>
        <p:nvPicPr>
          <p:cNvPr id="15" name="Picture 4" descr="Makna Mamuli, Perhiasan Sumba yang Menyerupai Vagina-Rahim">
            <a:extLst>
              <a:ext uri="{FF2B5EF4-FFF2-40B4-BE49-F238E27FC236}">
                <a16:creationId xmlns:a16="http://schemas.microsoft.com/office/drawing/2014/main" id="{AFE60C3A-424F-C38B-16B5-21D1DF098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1003" y="6503248"/>
            <a:ext cx="6273630" cy="35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66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ECE7-AA2F-F866-A671-17CF27B08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58F43CB-7DE6-5075-4FD9-8D82F60981F5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6C16BEA-6837-7248-B121-C19AAB3F639E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5E4BAD2-654E-727B-0FD1-2102D51941A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A31D80A-3E97-E614-6BD5-C8CCD5585F96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C4A1080-488D-61A5-043F-AB607C0CCEF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720F0AD-3F61-3F26-5F70-E7718B5DAC23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4E3F7A5-51DB-30B7-8FED-1C63823C465D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E92AE0D-9F27-EC9F-4F7B-7A8E4193F1AC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81B4521-E44B-BBB6-1403-08C4B2F87117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3E0934F2-D46E-9DF9-A6C4-466A9A84271D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FC967F8-3FBC-257F-094D-3AF03BD321F7}"/>
              </a:ext>
            </a:extLst>
          </p:cNvPr>
          <p:cNvSpPr txBox="1"/>
          <p:nvPr/>
        </p:nvSpPr>
        <p:spPr>
          <a:xfrm>
            <a:off x="442521" y="1564416"/>
            <a:ext cx="9949871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Masalah </a:t>
            </a:r>
            <a:r>
              <a:rPr lang="en-US" sz="80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Produksi</a:t>
            </a:r>
            <a:endParaRPr lang="en-US" sz="8000" b="1" dirty="0">
              <a:solidFill>
                <a:srgbClr val="00000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CA307B71-A373-94BD-C96A-57C6228A803B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AF57EF85-44A1-3A95-3A63-13F77F433E59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7314AC71-EB51-DAB9-8700-5A37AFE6925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9E13101C-FB14-7602-69B6-5750856E2166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8C95F6A4-CFF2-7D96-6F6B-99B306D93FF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69A244AC-A284-48D8-DA3D-B7FC6C81B09F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363930C-0082-99CE-4615-42FC4B7E0F96}"/>
              </a:ext>
            </a:extLst>
          </p:cNvPr>
          <p:cNvSpPr txBox="1"/>
          <p:nvPr/>
        </p:nvSpPr>
        <p:spPr>
          <a:xfrm>
            <a:off x="169920" y="2916346"/>
            <a:ext cx="17965679" cy="2500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3600" dirty="0" err="1">
                <a:latin typeface="ABeeZee" panose="020B0604020202020204" charset="0"/>
              </a:rPr>
              <a:t>Berapa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banyak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produk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akan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produksi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setiap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periode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untuk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memenuhi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permintaan</a:t>
            </a:r>
            <a:r>
              <a:rPr lang="en-ID" sz="3600" dirty="0">
                <a:latin typeface="ABeeZee" panose="020B0604020202020204" charset="0"/>
              </a:rPr>
              <a:t> agar </a:t>
            </a:r>
            <a:r>
              <a:rPr lang="en-ID" sz="3600" dirty="0" err="1">
                <a:latin typeface="ABeeZee" panose="020B0604020202020204" charset="0"/>
              </a:rPr>
              <a:t>meminimumkan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biaya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penyimpanan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persediaan</a:t>
            </a:r>
            <a:r>
              <a:rPr lang="en-ID" sz="3600" dirty="0">
                <a:latin typeface="ABeeZee" panose="020B0604020202020204" charset="0"/>
              </a:rPr>
              <a:t>, </a:t>
            </a:r>
            <a:r>
              <a:rPr lang="en-ID" sz="3600" dirty="0" err="1">
                <a:latin typeface="ABeeZee" panose="020B0604020202020204" charset="0"/>
              </a:rPr>
              <a:t>sewa</a:t>
            </a:r>
            <a:r>
              <a:rPr lang="en-ID" sz="3600" dirty="0">
                <a:latin typeface="ABeeZee" panose="020B0604020202020204" charset="0"/>
              </a:rPr>
              <a:t>, </a:t>
            </a:r>
            <a:r>
              <a:rPr lang="en-ID" sz="3600" dirty="0" err="1">
                <a:latin typeface="ABeeZee" panose="020B0604020202020204" charset="0"/>
              </a:rPr>
              <a:t>lembur</a:t>
            </a:r>
            <a:r>
              <a:rPr lang="en-ID" sz="3600" dirty="0">
                <a:latin typeface="ABeeZee" panose="020B0604020202020204" charset="0"/>
              </a:rPr>
              <a:t>, dan </a:t>
            </a:r>
            <a:r>
              <a:rPr lang="en-ID" sz="3600" dirty="0" err="1">
                <a:latin typeface="ABeeZee" panose="020B0604020202020204" charset="0"/>
              </a:rPr>
              <a:t>biaya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subkontrak</a:t>
            </a:r>
            <a:endParaRPr lang="en-ID" sz="3600" dirty="0">
              <a:latin typeface="ABeeZee" panose="020B0604020202020204" charset="0"/>
            </a:endParaRPr>
          </a:p>
        </p:txBody>
      </p:sp>
      <p:pic>
        <p:nvPicPr>
          <p:cNvPr id="11" name="Picture 2" descr="Pabrik Ini Pekerjakan Buruh 22 Jam, Tanpa Uang Lembur - Jawa Pos">
            <a:extLst>
              <a:ext uri="{FF2B5EF4-FFF2-40B4-BE49-F238E27FC236}">
                <a16:creationId xmlns:a16="http://schemas.microsoft.com/office/drawing/2014/main" id="{C4D649A5-961B-002A-3383-BD2C6D998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1" y="5566179"/>
            <a:ext cx="4535594" cy="285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ara Mengatur Shift Kerja Karyawan Produksi - Blog Gadjian">
            <a:extLst>
              <a:ext uri="{FF2B5EF4-FFF2-40B4-BE49-F238E27FC236}">
                <a16:creationId xmlns:a16="http://schemas.microsoft.com/office/drawing/2014/main" id="{B8666CC2-B76E-0185-D46B-4A59ACC23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87" y="7195635"/>
            <a:ext cx="4808050" cy="269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RRI.co.id - MRMP Sumbawa: Pabrik Penggilingan Padi Tercanggih">
            <a:extLst>
              <a:ext uri="{FF2B5EF4-FFF2-40B4-BE49-F238E27FC236}">
                <a16:creationId xmlns:a16="http://schemas.microsoft.com/office/drawing/2014/main" id="{FF1EB462-ED3C-4F42-F236-F367C5A10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735" y="5640126"/>
            <a:ext cx="4407379" cy="293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Stok Beras Bulog Menipis, Kementan Singgung Wacana Wilmar Bangun Pabrik  Beras Baru di Sumsel | Ekonomi">
            <a:extLst>
              <a:ext uri="{FF2B5EF4-FFF2-40B4-BE49-F238E27FC236}">
                <a16:creationId xmlns:a16="http://schemas.microsoft.com/office/drawing/2014/main" id="{0B64C277-DF8E-CD2A-BE2E-15C61F08B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704" y="6843081"/>
            <a:ext cx="4407379" cy="279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PRODUKSI KURSI TERKENDALA BAHAN BAKU | ANTARA Foto">
            <a:extLst>
              <a:ext uri="{FF2B5EF4-FFF2-40B4-BE49-F238E27FC236}">
                <a16:creationId xmlns:a16="http://schemas.microsoft.com/office/drawing/2014/main" id="{DD101057-47C5-0213-B22D-6D7CFB386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5739" y="5476430"/>
            <a:ext cx="4295191" cy="301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36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3C505-78D5-B7B9-7EEF-990B77374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C56CE18-71B3-D344-0997-1308129ABC57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4EA03DB-2EA3-06E8-32A0-F3ECF72AC896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DCFE943-4967-D0E0-3A7A-0A2BC4C19BC6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C46F893-8000-76F4-5788-154DF62CE2A4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897B3FC-7159-F5B0-02E7-A301D317B0E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6C5FAC1-20B7-8DD2-584D-3964B3C2878D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14EAB71-F5F9-AE15-C75A-8A5E9FA94987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EF72B52-8BEE-67E8-FB5F-D0ED5A7E189E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C94592F-6096-7B2C-C043-09E48A2F0EED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C0552FB8-7EC2-4F6E-0353-AB0603073C55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FD2CCDD7-2D0C-C3BB-BD8E-68DD491BBC75}"/>
              </a:ext>
            </a:extLst>
          </p:cNvPr>
          <p:cNvSpPr txBox="1"/>
          <p:nvPr/>
        </p:nvSpPr>
        <p:spPr>
          <a:xfrm>
            <a:off x="508171" y="1563188"/>
            <a:ext cx="9949871" cy="103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72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Persoalan</a:t>
            </a:r>
            <a:r>
              <a:rPr lang="en-US" sz="72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Program Linier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1E26E2D2-BB03-1D56-CFD9-565450260DFD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6890632E-983A-AE50-1573-E4D5AD53FB83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61BFB244-1544-5C35-0965-455ED91A9990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EFC21405-0082-020F-04FC-477BBFEEBAF7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990D2CC8-39BE-1CBA-F544-24FE5467172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F831D690-7D9E-5831-0CFA-20408D9BB3F2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3DB2359-6B73-269B-641B-96B7F1CBA782}"/>
              </a:ext>
            </a:extLst>
          </p:cNvPr>
          <p:cNvGrpSpPr/>
          <p:nvPr/>
        </p:nvGrpSpPr>
        <p:grpSpPr>
          <a:xfrm>
            <a:off x="961938" y="2838138"/>
            <a:ext cx="16435520" cy="7058797"/>
            <a:chOff x="961938" y="2838138"/>
            <a:chExt cx="16435520" cy="705879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8621F8D-741A-6B03-9029-DEB0EA69E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333" y="2838138"/>
              <a:ext cx="16364125" cy="4016441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E74190D-2D2F-267B-D11A-27B75481E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1938" y="6035495"/>
              <a:ext cx="16364124" cy="3861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8164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2ECF0-9628-95A9-6B8A-BEF350BCB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9A2BB75-BE05-53F9-7ABB-C4CC74C49F9B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1A61BAA-78CB-9965-ED15-A2E7DF0A3BEB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9409F0C-9EBC-3A20-0A41-C4D809BC64ED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078230B-3A88-2698-1527-78C2539E16BF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8CF73B4-6A45-37D0-F54C-134DA8379F86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5A8F05F-DD63-E8A8-3B82-509538ECC58D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0697FAD-7ADA-573B-1D19-E79AE4CE4293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7F5F2FC-BD2C-B931-6F2F-1976FB247F05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85A727B-5A29-E623-61FA-D6659D21C4F0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BF29D157-117F-AE1D-1ED7-2B25CBDA52B2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13237C8-A415-634A-773E-D6DE2F0AC125}"/>
              </a:ext>
            </a:extLst>
          </p:cNvPr>
          <p:cNvSpPr txBox="1"/>
          <p:nvPr/>
        </p:nvSpPr>
        <p:spPr>
          <a:xfrm>
            <a:off x="442521" y="2059202"/>
            <a:ext cx="9949871" cy="103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72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Persoalan</a:t>
            </a:r>
            <a:r>
              <a:rPr lang="en-US" sz="72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Program Linier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60019EEF-93F4-9B70-CDC3-25AC50927151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193EE448-94D2-DFAE-2805-B15D86EAF1D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E1717EAE-2281-552F-6D23-0A4711A3D73D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B4CBD9C-5810-9720-1A11-100D9A99318E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17DAB956-02FB-4E73-7B2C-D640E17F08E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06D983A8-DED6-3D39-BB58-EB1338F3606E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A483EB7-E2E4-5659-E8DD-67E67E835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3733565"/>
            <a:ext cx="17602200" cy="442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63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21D6E-57CC-7B03-8FD0-B673D46C2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5022743D-E7A9-064C-520C-1378290ADD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386460" y="2939071"/>
            <a:ext cx="10702212" cy="7129109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432A1686-B350-03DF-68D5-508F7B856F8D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176F4C1-52A2-DF9D-884A-C23F92B3C79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A0C05CD-6A80-0A79-DFAC-95D68DA3E221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285C08B-0C8E-1A78-29DE-EC0A1958D6A8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80F60CE-5912-A32D-341B-2FA03A15E9E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07B6099-710A-0784-B496-119CE9FEBC6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7947E7C-5E84-CC14-FA6D-8E7C0C8242CE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EACC033-AF56-F52D-4064-55F7112CC8AA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8DEA3A5-95AC-967B-E742-622FE57B4CEB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1F5A6C1-2478-ABE4-060D-37297601C7C0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9F0672F-3249-A20C-FD65-AF8962034F48}"/>
              </a:ext>
            </a:extLst>
          </p:cNvPr>
          <p:cNvSpPr txBox="1"/>
          <p:nvPr/>
        </p:nvSpPr>
        <p:spPr>
          <a:xfrm>
            <a:off x="442521" y="1667501"/>
            <a:ext cx="9949871" cy="103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72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Model Program Linier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C330F29B-C981-C70B-798E-3A36B59459BF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1AB9E107-811E-4BF8-13D6-ACCBF4AC93E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E7E474AF-C604-B898-00A6-9A870444F2E2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8324D42-D525-559B-D0DB-2C81BB4E020C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9AA8600B-4A84-62FA-6E50-C18017FFA44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E6C2E3A8-3241-5634-C825-887D79162385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33ECEF7-F284-3EF3-5326-E18EB1356887}"/>
              </a:ext>
            </a:extLst>
          </p:cNvPr>
          <p:cNvSpPr txBox="1"/>
          <p:nvPr/>
        </p:nvSpPr>
        <p:spPr>
          <a:xfrm>
            <a:off x="199328" y="3044711"/>
            <a:ext cx="17936272" cy="6655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ID" sz="3600" b="1" dirty="0" err="1">
                <a:latin typeface="ABeeZee" panose="020B0604020202020204" charset="0"/>
              </a:rPr>
              <a:t>Fungsi</a:t>
            </a:r>
            <a:r>
              <a:rPr lang="en-ID" sz="3600" b="1" dirty="0">
                <a:latin typeface="ABeeZee" panose="020B0604020202020204" charset="0"/>
              </a:rPr>
              <a:t> Tujuan </a:t>
            </a:r>
            <a:r>
              <a:rPr lang="en-ID" sz="3600" dirty="0" err="1">
                <a:latin typeface="ABeeZee" panose="020B0604020202020204" charset="0"/>
              </a:rPr>
              <a:t>adalah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fungsi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menggambarkan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tujuan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sasaran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didalam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permasalahan</a:t>
            </a:r>
            <a:r>
              <a:rPr lang="en-ID" sz="3600" dirty="0">
                <a:latin typeface="ABeeZee" panose="020B0604020202020204" charset="0"/>
              </a:rPr>
              <a:t> PL yang </a:t>
            </a:r>
            <a:r>
              <a:rPr lang="en-ID" sz="3600" dirty="0" err="1">
                <a:latin typeface="ABeeZee" panose="020B0604020202020204" charset="0"/>
              </a:rPr>
              <a:t>beekaitan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dengan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pengaturan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secara</a:t>
            </a:r>
            <a:r>
              <a:rPr lang="en-ID" sz="3600" dirty="0">
                <a:latin typeface="ABeeZee" panose="020B0604020202020204" charset="0"/>
              </a:rPr>
              <a:t> optimal </a:t>
            </a:r>
            <a:r>
              <a:rPr lang="en-ID" sz="3600" dirty="0" err="1">
                <a:latin typeface="ABeeZee" panose="020B0604020202020204" charset="0"/>
              </a:rPr>
              <a:t>sumberdaya-sumberdaya</a:t>
            </a:r>
            <a:r>
              <a:rPr lang="en-ID" sz="3600" dirty="0">
                <a:latin typeface="ABeeZee" panose="020B0604020202020204" charset="0"/>
              </a:rPr>
              <a:t>, </a:t>
            </a:r>
            <a:r>
              <a:rPr lang="en-ID" sz="3600" dirty="0" err="1">
                <a:latin typeface="ABeeZee" panose="020B0604020202020204" charset="0"/>
              </a:rPr>
              <a:t>untuk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memperoleh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keuntungan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maksimal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atau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biaya</a:t>
            </a:r>
            <a:r>
              <a:rPr lang="en-ID" sz="3600" dirty="0">
                <a:latin typeface="ABeeZee" panose="020B0604020202020204" charset="0"/>
              </a:rPr>
              <a:t> minimal. Pada </a:t>
            </a:r>
            <a:r>
              <a:rPr lang="en-ID" sz="3600" dirty="0" err="1">
                <a:latin typeface="ABeeZee" panose="020B0604020202020204" charset="0"/>
              </a:rPr>
              <a:t>umumnya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nilai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akan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dioptimalkam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dinyatakan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sebagai</a:t>
            </a:r>
            <a:r>
              <a:rPr lang="en-ID" sz="3600" dirty="0">
                <a:latin typeface="ABeeZee" panose="020B0604020202020204" charset="0"/>
              </a:rPr>
              <a:t> Z.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ID" sz="3600" b="1" dirty="0" err="1">
                <a:latin typeface="ABeeZee" panose="020B0604020202020204" charset="0"/>
              </a:rPr>
              <a:t>Fungsi</a:t>
            </a:r>
            <a:r>
              <a:rPr lang="en-ID" sz="3600" b="1" dirty="0">
                <a:latin typeface="ABeeZee" panose="020B0604020202020204" charset="0"/>
              </a:rPr>
              <a:t> Batasan </a:t>
            </a:r>
            <a:r>
              <a:rPr lang="en-ID" sz="3600" dirty="0" err="1">
                <a:latin typeface="ABeeZee" panose="020B0604020202020204" charset="0"/>
              </a:rPr>
              <a:t>adalah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bentuk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penyajian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secara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matematis</a:t>
            </a:r>
            <a:r>
              <a:rPr lang="en-ID" sz="3600" dirty="0">
                <a:latin typeface="ABeeZee" panose="020B0604020202020204" charset="0"/>
              </a:rPr>
              <a:t> Batasan-Batasan </a:t>
            </a:r>
            <a:r>
              <a:rPr lang="en-ID" sz="3600" dirty="0" err="1">
                <a:latin typeface="ABeeZee" panose="020B0604020202020204" charset="0"/>
              </a:rPr>
              <a:t>kapasitas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tersedia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akan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dialokasikan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secara</a:t>
            </a:r>
            <a:r>
              <a:rPr lang="en-ID" sz="3600" dirty="0">
                <a:latin typeface="ABeeZee" panose="020B0604020202020204" charset="0"/>
              </a:rPr>
              <a:t> optimal </a:t>
            </a:r>
            <a:r>
              <a:rPr lang="en-ID" sz="3600" dirty="0" err="1">
                <a:latin typeface="ABeeZee" panose="020B0604020202020204" charset="0"/>
              </a:rPr>
              <a:t>ke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berbagai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kegiatan</a:t>
            </a:r>
            <a:endParaRPr lang="en-ID" sz="3600" dirty="0">
              <a:latin typeface="ABeeZe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506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1A258-F624-60AC-D9C0-62571AB57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CB549E7-1258-BBCF-7FAD-EDE069D9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386460" y="2939071"/>
            <a:ext cx="10702212" cy="7129109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1E0CB6E8-ACB1-8FFE-9624-EE0F905679CC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66ABAD-A771-ADA2-4ABF-45E784ED05B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C39A496-6AA4-EFC3-A248-3C3F261075B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94F40A1-D089-D84B-C3FA-852EF8BA2031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4F0878C-C448-070B-3C44-0C1593FF9D6B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B5D6A70-6A2B-5C44-B5ED-E17B8524902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1DD52B5-55DD-6361-60E9-1159A68327F4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B27E014-4DF8-2805-258D-585BC20783FC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91EEB62-A888-28C1-1F30-60B15907E27D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96D517B7-D84F-1D95-43B9-9438334094C4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062064F-8F51-3BA2-17B4-CEC6029D2684}"/>
              </a:ext>
            </a:extLst>
          </p:cNvPr>
          <p:cNvSpPr txBox="1"/>
          <p:nvPr/>
        </p:nvSpPr>
        <p:spPr>
          <a:xfrm>
            <a:off x="442521" y="1667501"/>
            <a:ext cx="9949871" cy="103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72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Karakteristik</a:t>
            </a:r>
            <a:r>
              <a:rPr lang="en-US" sz="72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Program Linier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687AAB47-387F-4C99-D716-467929034D0E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598FDD05-0971-FE75-FAFB-D8D8AB4557C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C183BD26-9FF2-A2D4-697D-443EDC44815C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138E42C9-7D46-483F-D024-D31C35719AC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25449C5B-8B7A-05B8-6CB0-8B624C8CC9A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1B8AECA2-6FC1-4251-1A13-13DA5E8B281A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E8C674F-DE83-BFA1-C20F-F81B3996F20A}"/>
              </a:ext>
            </a:extLst>
          </p:cNvPr>
          <p:cNvSpPr txBox="1"/>
          <p:nvPr/>
        </p:nvSpPr>
        <p:spPr>
          <a:xfrm>
            <a:off x="199328" y="3044711"/>
            <a:ext cx="17936272" cy="6655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3600" b="1" dirty="0">
                <a:latin typeface="ABeeZee" panose="020B0604020202020204" charset="0"/>
              </a:rPr>
              <a:t>Proportionality </a:t>
            </a:r>
          </a:p>
          <a:p>
            <a:pPr algn="just">
              <a:lnSpc>
                <a:spcPct val="150000"/>
              </a:lnSpc>
            </a:pPr>
            <a:r>
              <a:rPr lang="en-ID" sz="3600" b="1" dirty="0">
                <a:latin typeface="ABeeZee" panose="020B0604020202020204" charset="0"/>
              </a:rPr>
              <a:t>Naik </a:t>
            </a:r>
            <a:r>
              <a:rPr lang="en-ID" sz="3600" b="1" dirty="0" err="1">
                <a:latin typeface="ABeeZee" panose="020B0604020202020204" charset="0"/>
              </a:rPr>
              <a:t>turunnya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nilai</a:t>
            </a:r>
            <a:r>
              <a:rPr lang="en-ID" sz="3600" b="1" dirty="0">
                <a:latin typeface="ABeeZee" panose="020B0604020202020204" charset="0"/>
              </a:rPr>
              <a:t> Z dan </a:t>
            </a:r>
            <a:r>
              <a:rPr lang="en-ID" sz="3600" b="1" dirty="0" err="1">
                <a:latin typeface="ABeeZee" panose="020B0604020202020204" charset="0"/>
              </a:rPr>
              <a:t>penggunaan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sumber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atau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fasilitas</a:t>
            </a:r>
            <a:r>
              <a:rPr lang="en-ID" sz="3600" b="1" dirty="0">
                <a:latin typeface="ABeeZee" panose="020B0604020202020204" charset="0"/>
              </a:rPr>
              <a:t> yang </a:t>
            </a:r>
            <a:r>
              <a:rPr lang="en-ID" sz="3600" b="1" dirty="0" err="1">
                <a:latin typeface="ABeeZee" panose="020B0604020202020204" charset="0"/>
              </a:rPr>
              <a:t>tersedia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akan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berubah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secara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sebanding</a:t>
            </a:r>
            <a:r>
              <a:rPr lang="en-ID" sz="3600" b="1" dirty="0">
                <a:latin typeface="ABeeZee" panose="020B0604020202020204" charset="0"/>
              </a:rPr>
              <a:t> (proportional) </a:t>
            </a:r>
            <a:r>
              <a:rPr lang="en-ID" sz="3600" b="1" dirty="0" err="1">
                <a:latin typeface="ABeeZee" panose="020B0604020202020204" charset="0"/>
              </a:rPr>
              <a:t>dengan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perubahan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tingkat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kegiatan</a:t>
            </a:r>
            <a:endParaRPr lang="en-ID" sz="3600" b="1" dirty="0">
              <a:latin typeface="ABeeZee" panose="020B0604020202020204" charset="0"/>
            </a:endParaRP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3600" b="1" dirty="0">
                <a:latin typeface="ABeeZee" panose="020B0604020202020204" charset="0"/>
              </a:rPr>
              <a:t>Additivity</a:t>
            </a:r>
          </a:p>
          <a:p>
            <a:pPr algn="just">
              <a:lnSpc>
                <a:spcPct val="150000"/>
              </a:lnSpc>
            </a:pPr>
            <a:r>
              <a:rPr lang="en-ID" sz="3600" b="1" dirty="0">
                <a:latin typeface="ABeeZee" panose="020B0604020202020204" charset="0"/>
              </a:rPr>
              <a:t>Nilai </a:t>
            </a:r>
            <a:r>
              <a:rPr lang="en-ID" sz="3600" b="1" dirty="0" err="1">
                <a:latin typeface="ABeeZee" panose="020B0604020202020204" charset="0"/>
              </a:rPr>
              <a:t>tujuan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tiap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kegiatan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tidak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saling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mempengaruhi</a:t>
            </a:r>
            <a:r>
              <a:rPr lang="en-ID" sz="3600" b="1" dirty="0">
                <a:latin typeface="ABeeZee" panose="020B0604020202020204" charset="0"/>
              </a:rPr>
              <a:t>, </a:t>
            </a:r>
            <a:r>
              <a:rPr lang="en-ID" sz="3600" b="1" dirty="0" err="1">
                <a:latin typeface="ABeeZee" panose="020B0604020202020204" charset="0"/>
              </a:rPr>
              <a:t>atau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dalam</a:t>
            </a:r>
            <a:r>
              <a:rPr lang="en-ID" sz="3600" b="1" dirty="0">
                <a:latin typeface="ABeeZee" panose="020B0604020202020204" charset="0"/>
              </a:rPr>
              <a:t> PL </a:t>
            </a:r>
            <a:r>
              <a:rPr lang="en-ID" sz="3600" b="1" dirty="0" err="1">
                <a:latin typeface="ABeeZee" panose="020B0604020202020204" charset="0"/>
              </a:rPr>
              <a:t>dianggap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bahwa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kenaikan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dari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nilai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tujuan</a:t>
            </a:r>
            <a:r>
              <a:rPr lang="en-ID" sz="3600" b="1" dirty="0">
                <a:latin typeface="ABeeZee" panose="020B0604020202020204" charset="0"/>
              </a:rPr>
              <a:t> (Z) yang </a:t>
            </a:r>
            <a:r>
              <a:rPr lang="en-ID" sz="3600" b="1" dirty="0" err="1">
                <a:latin typeface="ABeeZee" panose="020B0604020202020204" charset="0"/>
              </a:rPr>
              <a:t>diakibatkan</a:t>
            </a:r>
            <a:r>
              <a:rPr lang="en-ID" sz="3600" b="1" dirty="0">
                <a:latin typeface="ABeeZee" panose="020B0604020202020204" charset="0"/>
              </a:rPr>
              <a:t> oleh </a:t>
            </a:r>
            <a:r>
              <a:rPr lang="en-ID" sz="3600" b="1" dirty="0" err="1">
                <a:latin typeface="ABeeZee" panose="020B0604020202020204" charset="0"/>
              </a:rPr>
              <a:t>kenaikan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suatu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kegiatan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dapat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ditambahkan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tanpa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mempengaruhi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bagian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nilai</a:t>
            </a:r>
            <a:r>
              <a:rPr lang="en-ID" sz="3600" b="1" dirty="0">
                <a:latin typeface="ABeeZee" panose="020B0604020202020204" charset="0"/>
              </a:rPr>
              <a:t> Z yang </a:t>
            </a:r>
            <a:r>
              <a:rPr lang="en-ID" sz="3600" b="1" dirty="0" err="1">
                <a:latin typeface="ABeeZee" panose="020B0604020202020204" charset="0"/>
              </a:rPr>
              <a:t>diperoleh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dari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kegiatan</a:t>
            </a:r>
            <a:r>
              <a:rPr lang="en-ID" sz="3600" b="1" dirty="0">
                <a:latin typeface="ABeeZee" panose="020B0604020202020204" charset="0"/>
              </a:rPr>
              <a:t> lain</a:t>
            </a:r>
          </a:p>
        </p:txBody>
      </p:sp>
    </p:spTree>
    <p:extLst>
      <p:ext uri="{BB962C8B-B14F-4D97-AF65-F5344CB8AC3E}">
        <p14:creationId xmlns:p14="http://schemas.microsoft.com/office/powerpoint/2010/main" val="2046007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A5DBB-91D8-03F8-38FC-95705ECB7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C653AE5-F4CA-4E3B-5AEA-8BBF20477E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386460" y="2939071"/>
            <a:ext cx="10702212" cy="7129109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C1AA9077-2594-521E-B77C-5CC2C80BF3EF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6E1B092-36BE-2CCC-783F-AB137D00C287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36C760D-297D-6C28-8038-144FBFAE1AE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D53C992-270A-F51A-E947-007BA4EFBC99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539EF0E-D3F9-19F4-2962-1704F7829950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C9AF0DF-C09F-BD92-A60F-4B8A4A34E090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CED14AE-699B-920C-5DD8-352AABDB7909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4E7C2E1-EA05-6546-4B39-7104D14124E3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3370CB3-7725-0A0B-44A5-A646845E9A52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92FFDAA3-5059-66E8-73E9-59C5BFF1AD5B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222C266-0CC9-7D67-72D8-A3BF031FE13B}"/>
              </a:ext>
            </a:extLst>
          </p:cNvPr>
          <p:cNvSpPr txBox="1"/>
          <p:nvPr/>
        </p:nvSpPr>
        <p:spPr>
          <a:xfrm>
            <a:off x="442521" y="1667501"/>
            <a:ext cx="9949871" cy="103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7200" b="1" dirty="0" err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Karakteristik</a:t>
            </a:r>
            <a:r>
              <a:rPr lang="en-US" sz="72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Program Linier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50642AB5-6FA2-51C8-CCB4-B400C8921F5A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D32A5099-E4B4-A436-08ED-CAEDBAEB9DA9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51CF2FD7-4B83-51F4-A01A-617805A790C6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A7452AA7-93D1-04FA-AE71-519BA3261B0B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2168ECDA-0356-5031-F35A-20BEB2B3A65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9866BF45-9C7F-4ADB-4AAE-FF8E426EFA9F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62D70E0-94BB-F07D-47A1-54C4B18AF722}"/>
              </a:ext>
            </a:extLst>
          </p:cNvPr>
          <p:cNvSpPr txBox="1"/>
          <p:nvPr/>
        </p:nvSpPr>
        <p:spPr>
          <a:xfrm>
            <a:off x="199328" y="3154485"/>
            <a:ext cx="17936272" cy="4989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3600" b="1" dirty="0" err="1">
                <a:latin typeface="ABeeZee" panose="020B0604020202020204" charset="0"/>
              </a:rPr>
              <a:t>Divisibillty</a:t>
            </a:r>
            <a:endParaRPr lang="en-ID" sz="3600" b="1" dirty="0">
              <a:latin typeface="ABeeZee" panose="020B0604020202020204" charset="0"/>
            </a:endParaRPr>
          </a:p>
          <a:p>
            <a:pPr algn="just">
              <a:lnSpc>
                <a:spcPct val="150000"/>
              </a:lnSpc>
            </a:pPr>
            <a:r>
              <a:rPr lang="en-ID" sz="3600" b="1" dirty="0" err="1">
                <a:latin typeface="ABeeZee" panose="020B0604020202020204" charset="0"/>
              </a:rPr>
              <a:t>Keluaran</a:t>
            </a:r>
            <a:r>
              <a:rPr lang="en-ID" sz="3600" b="1" dirty="0">
                <a:latin typeface="ABeeZee" panose="020B0604020202020204" charset="0"/>
              </a:rPr>
              <a:t> (output) yang </a:t>
            </a:r>
            <a:r>
              <a:rPr lang="en-ID" sz="3600" b="1" dirty="0" err="1">
                <a:latin typeface="ABeeZee" panose="020B0604020202020204" charset="0"/>
              </a:rPr>
              <a:t>dihasilkan</a:t>
            </a:r>
            <a:r>
              <a:rPr lang="en-ID" sz="3600" b="1" dirty="0">
                <a:latin typeface="ABeeZee" panose="020B0604020202020204" charset="0"/>
              </a:rPr>
              <a:t> oleh </a:t>
            </a:r>
            <a:r>
              <a:rPr lang="en-ID" sz="3600" b="1" dirty="0" err="1">
                <a:latin typeface="ABeeZee" panose="020B0604020202020204" charset="0"/>
              </a:rPr>
              <a:t>setiap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kegiatan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dapat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berupa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bilangan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pecahan</a:t>
            </a:r>
            <a:r>
              <a:rPr lang="en-ID" sz="3600" b="1" dirty="0">
                <a:latin typeface="ABeeZee" panose="020B0604020202020204" charset="0"/>
              </a:rPr>
              <a:t>. </a:t>
            </a:r>
            <a:r>
              <a:rPr lang="en-ID" sz="3600" b="1" dirty="0" err="1">
                <a:latin typeface="ABeeZee" panose="020B0604020202020204" charset="0"/>
              </a:rPr>
              <a:t>Demikian</a:t>
            </a:r>
            <a:r>
              <a:rPr lang="en-ID" sz="3600" b="1" dirty="0">
                <a:latin typeface="ABeeZee" panose="020B0604020202020204" charset="0"/>
              </a:rPr>
              <a:t> pula </a:t>
            </a:r>
            <a:r>
              <a:rPr lang="en-ID" sz="3600" b="1" dirty="0" err="1">
                <a:latin typeface="ABeeZee" panose="020B0604020202020204" charset="0"/>
              </a:rPr>
              <a:t>dengan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nilai</a:t>
            </a:r>
            <a:r>
              <a:rPr lang="en-ID" sz="3600" b="1" dirty="0">
                <a:latin typeface="ABeeZee" panose="020B0604020202020204" charset="0"/>
              </a:rPr>
              <a:t> Z yang </a:t>
            </a:r>
            <a:r>
              <a:rPr lang="en-ID" sz="3600" b="1" dirty="0" err="1">
                <a:latin typeface="ABeeZee" panose="020B0604020202020204" charset="0"/>
              </a:rPr>
              <a:t>dihasilkan</a:t>
            </a:r>
            <a:endParaRPr lang="en-ID" sz="3600" b="1" dirty="0">
              <a:latin typeface="ABeeZee" panose="020B0604020202020204" charset="0"/>
            </a:endParaRP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3600" b="1" dirty="0">
                <a:latin typeface="ABeeZee" panose="020B0604020202020204" charset="0"/>
              </a:rPr>
              <a:t>Deterministic</a:t>
            </a:r>
          </a:p>
          <a:p>
            <a:pPr algn="just">
              <a:lnSpc>
                <a:spcPct val="150000"/>
              </a:lnSpc>
            </a:pPr>
            <a:r>
              <a:rPr lang="en-ID" sz="3600" b="1" dirty="0" err="1">
                <a:latin typeface="ABeeZee" panose="020B0604020202020204" charset="0"/>
              </a:rPr>
              <a:t>Asumsi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ini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menyatakan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bahwa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semua</a:t>
            </a:r>
            <a:r>
              <a:rPr lang="en-ID" sz="3600" b="1" dirty="0">
                <a:latin typeface="ABeeZee" panose="020B0604020202020204" charset="0"/>
              </a:rPr>
              <a:t> parameter yang </a:t>
            </a:r>
            <a:r>
              <a:rPr lang="en-ID" sz="3600" b="1" dirty="0" err="1">
                <a:latin typeface="ABeeZee" panose="020B0604020202020204" charset="0"/>
              </a:rPr>
              <a:t>terdapat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dalam</a:t>
            </a:r>
            <a:r>
              <a:rPr lang="en-ID" sz="3600" b="1" dirty="0">
                <a:latin typeface="ABeeZee" panose="020B0604020202020204" charset="0"/>
              </a:rPr>
              <a:t> model PL (𝑎_𝑖𝑗, 𝑏_𝑖,𝑐_𝑗) </a:t>
            </a:r>
            <a:r>
              <a:rPr lang="en-ID" sz="3600" b="1" dirty="0" err="1">
                <a:latin typeface="ABeeZee" panose="020B0604020202020204" charset="0"/>
              </a:rPr>
              <a:t>dapat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diperkirakan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dengan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pasti</a:t>
            </a:r>
            <a:r>
              <a:rPr lang="en-ID" sz="3600" b="1" dirty="0">
                <a:latin typeface="ABeeZee" panose="020B0604020202020204" charset="0"/>
              </a:rPr>
              <a:t>, </a:t>
            </a:r>
            <a:r>
              <a:rPr lang="en-ID" sz="3600" b="1" dirty="0" err="1">
                <a:latin typeface="ABeeZee" panose="020B0604020202020204" charset="0"/>
              </a:rPr>
              <a:t>meskipun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jarang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dengan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tepat</a:t>
            </a:r>
            <a:endParaRPr lang="en-ID" sz="3600" b="1" dirty="0">
              <a:latin typeface="ABeeZe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499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92B4E-35C8-09EA-7872-1E77D24B5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54 ribu Ilustrasi, Foto Stok, dan Gambar Sales meeting background Tanpa  Royalti | Shutterstock">
            <a:extLst>
              <a:ext uri="{FF2B5EF4-FFF2-40B4-BE49-F238E27FC236}">
                <a16:creationId xmlns:a16="http://schemas.microsoft.com/office/drawing/2014/main" id="{B89FB3A7-450C-F02D-9547-63392ED57C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7"/>
          <a:stretch>
            <a:fillRect/>
          </a:stretch>
        </p:blipFill>
        <p:spPr bwMode="auto">
          <a:xfrm>
            <a:off x="8537352" y="817556"/>
            <a:ext cx="9316971" cy="5213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CF1BEE87-738E-013E-07CA-1B03895AE309}"/>
              </a:ext>
            </a:extLst>
          </p:cNvPr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E103CE1-DD41-EB6D-E8E5-DD61BEF22EC5}"/>
                </a:ext>
              </a:extLst>
            </p:cNvPr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244457B-B692-3964-4784-0FE39AA457AC}"/>
                </a:ext>
              </a:extLst>
            </p:cNvPr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D3A5F23-E841-B8CB-8B21-CF51AD04289C}"/>
              </a:ext>
            </a:extLst>
          </p:cNvPr>
          <p:cNvGrpSpPr/>
          <p:nvPr/>
        </p:nvGrpSpPr>
        <p:grpSpPr>
          <a:xfrm>
            <a:off x="7962414" y="6921405"/>
            <a:ext cx="5767999" cy="2314575"/>
            <a:chOff x="0" y="0"/>
            <a:chExt cx="1519144" cy="6096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CADEFE0-42B5-7680-655B-DF5B2727B555}"/>
                </a:ext>
              </a:extLst>
            </p:cNvPr>
            <p:cNvSpPr/>
            <p:nvPr/>
          </p:nvSpPr>
          <p:spPr>
            <a:xfrm>
              <a:off x="0" y="0"/>
              <a:ext cx="1519144" cy="609600"/>
            </a:xfrm>
            <a:custGeom>
              <a:avLst/>
              <a:gdLst/>
              <a:ahLst/>
              <a:cxnLst/>
              <a:rect l="l" t="t" r="r" b="b"/>
              <a:pathLst>
                <a:path w="1519144" h="609600">
                  <a:moveTo>
                    <a:pt x="203200" y="0"/>
                  </a:moveTo>
                  <a:lnTo>
                    <a:pt x="1519144" y="0"/>
                  </a:lnTo>
                  <a:lnTo>
                    <a:pt x="131594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BEB098A-1278-859E-9541-FCDE3D93CF74}"/>
                </a:ext>
              </a:extLst>
            </p:cNvPr>
            <p:cNvSpPr txBox="1"/>
            <p:nvPr/>
          </p:nvSpPr>
          <p:spPr>
            <a:xfrm>
              <a:off x="101600" y="-38100"/>
              <a:ext cx="13159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2FE47F7-EA7F-AA04-9823-A135E6DA19BF}"/>
              </a:ext>
            </a:extLst>
          </p:cNvPr>
          <p:cNvGrpSpPr/>
          <p:nvPr/>
        </p:nvGrpSpPr>
        <p:grpSpPr>
          <a:xfrm>
            <a:off x="6756702" y="-2436282"/>
            <a:ext cx="11408890" cy="3255432"/>
            <a:chOff x="0" y="0"/>
            <a:chExt cx="3004811" cy="857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973D06A-F636-CE60-E204-758E36CB373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52F4985-DB8A-E94B-CA37-FD45EF57245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BF4B83F-A8A1-E11F-18B7-277F720EC38F}"/>
              </a:ext>
            </a:extLst>
          </p:cNvPr>
          <p:cNvGrpSpPr/>
          <p:nvPr/>
        </p:nvGrpSpPr>
        <p:grpSpPr>
          <a:xfrm>
            <a:off x="6858094" y="-2866856"/>
            <a:ext cx="11408890" cy="3255432"/>
            <a:chOff x="0" y="0"/>
            <a:chExt cx="3004811" cy="857398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A079EE8-32B2-D382-C921-47BE19C879A8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3D1E601-11A7-A8D7-B163-1115DE56CF1E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BF98C485-E318-1681-FE3D-9074E3FFBEC9}"/>
              </a:ext>
            </a:extLst>
          </p:cNvPr>
          <p:cNvGrpSpPr/>
          <p:nvPr/>
        </p:nvGrpSpPr>
        <p:grpSpPr>
          <a:xfrm>
            <a:off x="14841084" y="6897471"/>
            <a:ext cx="9066285" cy="2314575"/>
            <a:chOff x="0" y="0"/>
            <a:chExt cx="2387828" cy="6096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620426A-96E6-CE57-FF43-6D26AFCA30F3}"/>
                </a:ext>
              </a:extLst>
            </p:cNvPr>
            <p:cNvSpPr/>
            <p:nvPr/>
          </p:nvSpPr>
          <p:spPr>
            <a:xfrm>
              <a:off x="0" y="0"/>
              <a:ext cx="2387828" cy="609600"/>
            </a:xfrm>
            <a:custGeom>
              <a:avLst/>
              <a:gdLst/>
              <a:ahLst/>
              <a:cxnLst/>
              <a:rect l="l" t="t" r="r" b="b"/>
              <a:pathLst>
                <a:path w="2387828" h="609600">
                  <a:moveTo>
                    <a:pt x="203200" y="0"/>
                  </a:moveTo>
                  <a:lnTo>
                    <a:pt x="2387828" y="0"/>
                  </a:lnTo>
                  <a:lnTo>
                    <a:pt x="2184628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377C210C-4B3A-942E-0D1F-73A7B7ADAB3E}"/>
                </a:ext>
              </a:extLst>
            </p:cNvPr>
            <p:cNvSpPr txBox="1"/>
            <p:nvPr/>
          </p:nvSpPr>
          <p:spPr>
            <a:xfrm>
              <a:off x="101600" y="-38100"/>
              <a:ext cx="2184628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0EA3D691-B932-5936-3080-504BB67C2A5A}"/>
              </a:ext>
            </a:extLst>
          </p:cNvPr>
          <p:cNvGrpSpPr/>
          <p:nvPr/>
        </p:nvGrpSpPr>
        <p:grpSpPr>
          <a:xfrm>
            <a:off x="9505464" y="8424230"/>
            <a:ext cx="19293718" cy="1862770"/>
            <a:chOff x="0" y="0"/>
            <a:chExt cx="5081473" cy="490606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A574749-464C-5328-8917-0433B602BC14}"/>
                </a:ext>
              </a:extLst>
            </p:cNvPr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9129D4FC-5C48-D2C3-6D43-3FAAE6E6AAEF}"/>
                </a:ext>
              </a:extLst>
            </p:cNvPr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E1ED9EE6-8BEF-3CF6-9C97-15CEEBE932FF}"/>
              </a:ext>
            </a:extLst>
          </p:cNvPr>
          <p:cNvGrpSpPr/>
          <p:nvPr/>
        </p:nvGrpSpPr>
        <p:grpSpPr>
          <a:xfrm rot="2266737">
            <a:off x="15080539" y="-1737157"/>
            <a:ext cx="7869065" cy="3474314"/>
            <a:chOff x="0" y="0"/>
            <a:chExt cx="2072511" cy="915046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AE0FFCF-83B2-5602-E615-75663631A693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6574F0CD-58B9-0C39-22F6-14A407922BDD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9A6C0F12-A2DF-024F-F08E-087358E25257}"/>
              </a:ext>
            </a:extLst>
          </p:cNvPr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41319762-68E2-41AE-9931-F008B0EEC249}"/>
                </a:ext>
              </a:extLst>
            </p:cNvPr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3EC6CBFD-DC01-0840-44BA-24F7ABCD98B9}"/>
                </a:ext>
              </a:extLst>
            </p:cNvPr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4EE06486-77CA-F69E-9DFC-F9C67021A787}"/>
              </a:ext>
            </a:extLst>
          </p:cNvPr>
          <p:cNvGrpSpPr/>
          <p:nvPr/>
        </p:nvGrpSpPr>
        <p:grpSpPr>
          <a:xfrm rot="-4271238">
            <a:off x="6196179" y="8808305"/>
            <a:ext cx="5553161" cy="2314575"/>
            <a:chOff x="0" y="0"/>
            <a:chExt cx="1462561" cy="6096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98B534B1-BDFD-433A-8ACB-45C10760C908}"/>
                </a:ext>
              </a:extLst>
            </p:cNvPr>
            <p:cNvSpPr/>
            <p:nvPr/>
          </p:nvSpPr>
          <p:spPr>
            <a:xfrm>
              <a:off x="0" y="0"/>
              <a:ext cx="1462561" cy="609600"/>
            </a:xfrm>
            <a:custGeom>
              <a:avLst/>
              <a:gdLst/>
              <a:ahLst/>
              <a:cxnLst/>
              <a:rect l="l" t="t" r="r" b="b"/>
              <a:pathLst>
                <a:path w="1462561" h="609600">
                  <a:moveTo>
                    <a:pt x="203200" y="0"/>
                  </a:moveTo>
                  <a:lnTo>
                    <a:pt x="1462561" y="0"/>
                  </a:lnTo>
                  <a:lnTo>
                    <a:pt x="125936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C568259E-FDDA-D73A-CDEE-BD6BE0B8B601}"/>
                </a:ext>
              </a:extLst>
            </p:cNvPr>
            <p:cNvSpPr txBox="1"/>
            <p:nvPr/>
          </p:nvSpPr>
          <p:spPr>
            <a:xfrm>
              <a:off x="101600" y="-38100"/>
              <a:ext cx="1259361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Freeform 34">
            <a:extLst>
              <a:ext uri="{FF2B5EF4-FFF2-40B4-BE49-F238E27FC236}">
                <a16:creationId xmlns:a16="http://schemas.microsoft.com/office/drawing/2014/main" id="{DECD00F2-EB8A-FA47-0CD3-A46A77E18E96}"/>
              </a:ext>
            </a:extLst>
          </p:cNvPr>
          <p:cNvSpPr/>
          <p:nvPr/>
        </p:nvSpPr>
        <p:spPr>
          <a:xfrm>
            <a:off x="12648264" y="8879364"/>
            <a:ext cx="2986761" cy="608213"/>
          </a:xfrm>
          <a:custGeom>
            <a:avLst/>
            <a:gdLst/>
            <a:ahLst/>
            <a:cxnLst/>
            <a:rect l="l" t="t" r="r" b="b"/>
            <a:pathLst>
              <a:path w="2986761" h="608213">
                <a:moveTo>
                  <a:pt x="0" y="0"/>
                </a:moveTo>
                <a:lnTo>
                  <a:pt x="2986761" y="0"/>
                </a:lnTo>
                <a:lnTo>
                  <a:pt x="2986761" y="608213"/>
                </a:lnTo>
                <a:lnTo>
                  <a:pt x="0" y="608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E62FC396-3DDA-07BC-DC15-7C09BBCF4D0B}"/>
              </a:ext>
            </a:extLst>
          </p:cNvPr>
          <p:cNvSpPr txBox="1"/>
          <p:nvPr/>
        </p:nvSpPr>
        <p:spPr>
          <a:xfrm>
            <a:off x="790409" y="3022745"/>
            <a:ext cx="679075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23"/>
              </a:lnSpc>
            </a:pPr>
            <a:r>
              <a:rPr lang="en-US" sz="9600" b="1" dirty="0">
                <a:solidFill>
                  <a:srgbClr val="FF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Program</a:t>
            </a:r>
            <a:r>
              <a:rPr lang="en-US" sz="96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9600" b="1" dirty="0">
                <a:solidFill>
                  <a:srgbClr val="00B05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Linier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13B7FEF9-400A-DAAD-E2D5-0FF5B8C933EF}"/>
              </a:ext>
            </a:extLst>
          </p:cNvPr>
          <p:cNvSpPr txBox="1"/>
          <p:nvPr/>
        </p:nvSpPr>
        <p:spPr>
          <a:xfrm>
            <a:off x="361383" y="7063221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25"/>
              </a:lnSpc>
            </a:pP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Universitas Kristen Wira </a:t>
            </a:r>
            <a:r>
              <a:rPr lang="en-US" sz="3200" dirty="0" err="1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Wacana</a:t>
            </a: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 Sumba</a:t>
            </a:r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E24A7D61-0A27-30CD-648E-442491F5B5F1}"/>
              </a:ext>
            </a:extLst>
          </p:cNvPr>
          <p:cNvSpPr/>
          <p:nvPr/>
        </p:nvSpPr>
        <p:spPr>
          <a:xfrm>
            <a:off x="111522" y="351986"/>
            <a:ext cx="2691975" cy="548184"/>
          </a:xfrm>
          <a:custGeom>
            <a:avLst/>
            <a:gdLst/>
            <a:ahLst/>
            <a:cxnLst/>
            <a:rect l="l" t="t" r="r" b="b"/>
            <a:pathLst>
              <a:path w="2691975" h="548184">
                <a:moveTo>
                  <a:pt x="0" y="0"/>
                </a:moveTo>
                <a:lnTo>
                  <a:pt x="2691975" y="0"/>
                </a:lnTo>
                <a:lnTo>
                  <a:pt x="2691975" y="548184"/>
                </a:lnTo>
                <a:lnTo>
                  <a:pt x="0" y="548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1">
            <a:extLst>
              <a:ext uri="{FF2B5EF4-FFF2-40B4-BE49-F238E27FC236}">
                <a16:creationId xmlns:a16="http://schemas.microsoft.com/office/drawing/2014/main" id="{47E93A54-8197-B032-74C9-91D32230F866}"/>
              </a:ext>
            </a:extLst>
          </p:cNvPr>
          <p:cNvGrpSpPr/>
          <p:nvPr/>
        </p:nvGrpSpPr>
        <p:grpSpPr>
          <a:xfrm>
            <a:off x="1038974" y="8185591"/>
            <a:ext cx="5965351" cy="812388"/>
            <a:chOff x="0" y="0"/>
            <a:chExt cx="9439445" cy="1383487"/>
          </a:xfrm>
        </p:grpSpPr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4152DDF7-1A1B-BB4F-7A4D-2DB491A0478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41" name="Group 33">
              <a:extLst>
                <a:ext uri="{FF2B5EF4-FFF2-40B4-BE49-F238E27FC236}">
                  <a16:creationId xmlns:a16="http://schemas.microsoft.com/office/drawing/2014/main" id="{286B375D-B979-1505-31C6-5BE63DCEFB18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43" name="Freeform 34">
                <a:extLst>
                  <a:ext uri="{FF2B5EF4-FFF2-40B4-BE49-F238E27FC236}">
                    <a16:creationId xmlns:a16="http://schemas.microsoft.com/office/drawing/2014/main" id="{E7A51BAA-0F48-2FE6-424C-B0343710F003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4" name="TextBox 35">
                <a:extLst>
                  <a:ext uri="{FF2B5EF4-FFF2-40B4-BE49-F238E27FC236}">
                    <a16:creationId xmlns:a16="http://schemas.microsoft.com/office/drawing/2014/main" id="{37C13E6C-A245-25E3-3893-759C977B6C1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AF4A3B8C-0874-BB3C-76FD-30B04B0DAC1F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1" name="TextBox 36">
            <a:extLst>
              <a:ext uri="{FF2B5EF4-FFF2-40B4-BE49-F238E27FC236}">
                <a16:creationId xmlns:a16="http://schemas.microsoft.com/office/drawing/2014/main" id="{9E6A530C-9583-C91E-B447-C0274D2BDCE8}"/>
              </a:ext>
            </a:extLst>
          </p:cNvPr>
          <p:cNvSpPr txBox="1"/>
          <p:nvPr/>
        </p:nvSpPr>
        <p:spPr>
          <a:xfrm>
            <a:off x="361383" y="6371039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5"/>
              </a:lnSpc>
            </a:pPr>
            <a:r>
              <a:rPr lang="en-US" sz="3200" dirty="0">
                <a:solidFill>
                  <a:srgbClr val="0070C0"/>
                </a:solidFill>
                <a:latin typeface="ABeeZee Bold"/>
                <a:ea typeface="ABeeZee Bold"/>
                <a:cs typeface="ABeeZee Bold"/>
                <a:sym typeface="ABeeZee Bold"/>
              </a:rPr>
              <a:t>Pendidikan </a:t>
            </a:r>
            <a:r>
              <a:rPr lang="en-US" sz="3200" dirty="0" err="1">
                <a:solidFill>
                  <a:srgbClr val="0070C0"/>
                </a:solidFill>
                <a:latin typeface="ABeeZee Bold"/>
                <a:ea typeface="ABeeZee Bold"/>
                <a:cs typeface="ABeeZee Bold"/>
                <a:sym typeface="ABeeZee Bold"/>
              </a:rPr>
              <a:t>Matematika</a:t>
            </a:r>
            <a:endParaRPr lang="en-US" sz="3200" dirty="0">
              <a:solidFill>
                <a:srgbClr val="0070C0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</p:spTree>
    <p:extLst>
      <p:ext uri="{BB962C8B-B14F-4D97-AF65-F5344CB8AC3E}">
        <p14:creationId xmlns:p14="http://schemas.microsoft.com/office/powerpoint/2010/main" val="3726867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264A0-B2C9-0F9A-809B-C97CDC3F8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810F445-4CC0-10EB-7C18-E3243971EF68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0407F37-88E4-3D5D-6BB6-37E92FF7D01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A134789-07D0-A7F1-ED42-44415666C3B2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8136755-C219-CE45-C526-E3CD42B32D91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F784A3A-C573-56AA-4FA5-5DF04209A8AC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FB01313-3204-0998-3113-6FC47AC947BA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0755FE0-5718-3E6B-3963-19886EFAA9F9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5FB01DA-A43C-CA98-1EAE-083922A5B37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239CA08-461B-D6D4-CE42-BF57C8CFA871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22B04AC-F64F-69E8-DF68-9E1F8DC3BBE1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A03C7D08-0888-1387-FB77-B76AB1DC91BB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C7709196-843E-3C98-DF1F-7A4AB87966CD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1EA67280-E4A2-75E9-CE22-6D6D87549BD2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A356854C-92E0-5240-41B4-448A267048C6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58E6118D-76C4-BD2B-9308-ED7B58DDD8D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6F42C08F-60EC-D5C3-5780-C8C548142128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32432570-AEB5-DFA2-0EB3-8204C804B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587" y="611337"/>
            <a:ext cx="4696480" cy="7240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A96ABF7-C11B-C0B3-7DCC-A2B30F4EAF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018" t="20370" r="12963" b="70370"/>
          <a:stretch>
            <a:fillRect/>
          </a:stretch>
        </p:blipFill>
        <p:spPr>
          <a:xfrm>
            <a:off x="180499" y="2230637"/>
            <a:ext cx="17019176" cy="12157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B0222B6-D99A-4B9A-2C41-E8926D6EFE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555" t="41410" r="12964" b="49330"/>
          <a:stretch>
            <a:fillRect/>
          </a:stretch>
        </p:blipFill>
        <p:spPr>
          <a:xfrm>
            <a:off x="1883506" y="4121784"/>
            <a:ext cx="15769974" cy="1120123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BA72C077-4D12-E1CB-453C-E5DAC668A0FC}"/>
              </a:ext>
            </a:extLst>
          </p:cNvPr>
          <p:cNvGrpSpPr/>
          <p:nvPr/>
        </p:nvGrpSpPr>
        <p:grpSpPr>
          <a:xfrm>
            <a:off x="2567839" y="6308504"/>
            <a:ext cx="15689681" cy="1983880"/>
            <a:chOff x="1981200" y="5741879"/>
            <a:chExt cx="14401800" cy="1719256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038124A-98F6-E9AD-FD0B-F631640EA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4630" t="60885" r="12963" b="25771"/>
            <a:stretch>
              <a:fillRect/>
            </a:stretch>
          </p:blipFill>
          <p:spPr>
            <a:xfrm>
              <a:off x="1981200" y="5741879"/>
              <a:ext cx="13563600" cy="1372711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50D8489-01E3-0E73-227F-9EC6591807EE}"/>
                </a:ext>
              </a:extLst>
            </p:cNvPr>
            <p:cNvSpPr/>
            <p:nvPr/>
          </p:nvSpPr>
          <p:spPr>
            <a:xfrm>
              <a:off x="14173200" y="6819900"/>
              <a:ext cx="2209800" cy="641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23C7652E-9658-8B1E-0076-5DA68C2E8C0C}"/>
              </a:ext>
            </a:extLst>
          </p:cNvPr>
          <p:cNvSpPr/>
          <p:nvPr/>
        </p:nvSpPr>
        <p:spPr>
          <a:xfrm rot="1970861">
            <a:off x="819486" y="3590025"/>
            <a:ext cx="931857" cy="762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7003311E-BE8A-AFE0-21D3-BF5CE8021CDE}"/>
              </a:ext>
            </a:extLst>
          </p:cNvPr>
          <p:cNvSpPr/>
          <p:nvPr/>
        </p:nvSpPr>
        <p:spPr>
          <a:xfrm rot="1970861">
            <a:off x="2217661" y="5309911"/>
            <a:ext cx="931857" cy="762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849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20D92-1DBF-D0F9-53AD-B6B243A7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6F144EE-BF10-47D4-5A8E-6A51187ADCCB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F0202D4-6B7A-1FDE-3AC6-C1DAF90D33A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2E2F573-C41A-B0AC-99C0-3ADB556AAF1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5AD5D27-04E3-6982-B61E-88A2BF4E0126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C58BDF9-90F7-6557-C01E-437FCE7684A2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C488291-F2E9-02A0-45E5-76615B73254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5BCE3F2-DE17-6955-571C-11CD706DF2A7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C625B62-BC3C-8B70-2EEC-61DFC925FFFA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BFF255B-829C-3890-0807-5A487E51D2FB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5AB90558-6963-2F14-9162-76FEB35854A3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D3ED18-86A1-B877-D2E5-2B6DA4F8E4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45" t="10172" r="6481" b="82860"/>
          <a:stretch>
            <a:fillRect/>
          </a:stretch>
        </p:blipFill>
        <p:spPr>
          <a:xfrm>
            <a:off x="436577" y="647700"/>
            <a:ext cx="11679224" cy="5415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298542A-B5F7-7529-8203-F4883240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9" t="18731" r="79105" b="18148"/>
          <a:stretch>
            <a:fillRect/>
          </a:stretch>
        </p:blipFill>
        <p:spPr>
          <a:xfrm>
            <a:off x="436577" y="1370462"/>
            <a:ext cx="3678223" cy="743912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827A5F1-CAEE-CB63-A1AC-90D8E52FCB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115" t="19025" r="6018" b="63222"/>
          <a:stretch>
            <a:fillRect/>
          </a:stretch>
        </p:blipFill>
        <p:spPr>
          <a:xfrm>
            <a:off x="4114800" y="1417090"/>
            <a:ext cx="11993266" cy="182622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496ED57-4F7A-C7E7-9CF4-D6B8396B27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115" t="36778" r="6018" b="46297"/>
          <a:stretch>
            <a:fillRect/>
          </a:stretch>
        </p:blipFill>
        <p:spPr>
          <a:xfrm>
            <a:off x="4114800" y="3304910"/>
            <a:ext cx="11993266" cy="174112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5794DF5-2820-AAEF-BC1A-24F8E128AB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97" t="54267" r="5873" b="34148"/>
          <a:stretch>
            <a:fillRect/>
          </a:stretch>
        </p:blipFill>
        <p:spPr>
          <a:xfrm>
            <a:off x="4114800" y="5449590"/>
            <a:ext cx="12174221" cy="120537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8ED2A5B-3FCB-B978-2146-B179194D6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1" y="6772556"/>
            <a:ext cx="9249534" cy="2591813"/>
          </a:xfrm>
          <a:prstGeom prst="rect">
            <a:avLst/>
          </a:prstGeom>
        </p:spPr>
      </p:pic>
      <p:grpSp>
        <p:nvGrpSpPr>
          <p:cNvPr id="16" name="Group 31">
            <a:extLst>
              <a:ext uri="{FF2B5EF4-FFF2-40B4-BE49-F238E27FC236}">
                <a16:creationId xmlns:a16="http://schemas.microsoft.com/office/drawing/2014/main" id="{13B2C3D6-9BA2-1FEE-8701-2252C12373B7}"/>
              </a:ext>
            </a:extLst>
          </p:cNvPr>
          <p:cNvGrpSpPr/>
          <p:nvPr/>
        </p:nvGrpSpPr>
        <p:grpSpPr>
          <a:xfrm>
            <a:off x="11317965" y="9522584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E1092FE1-782A-FF4D-ACA2-CE5C86C95FA6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D6005341-05F3-4234-8870-5CEEC4D066BC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915DBCAB-9308-049B-2EDF-06C18B7B9754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CF469E92-C4FE-34ED-C7D2-1E6400BC05C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9D524BB8-8AD4-AC52-14C0-ED806AB67866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72366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E2973-3F6F-7BB0-7AA9-DE3399E05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3529619-991C-F121-DF05-B7ACCB6FA25D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19DC724-29F9-1189-DE83-F60BCE4DD426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881ACB3-A862-B4AF-CE8F-27C97FAEC5AD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FE7C3B5-524F-8C6A-D33E-02CF9522B664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E037667-C0C3-DC95-DBC6-E7BC5F09CDB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F9AA4F2-E5EF-C2D8-264C-EBB4F05BBB33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664829C-5E01-592D-C5DC-F34A25918F7C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0956E0E-8F3E-3F82-9A65-EBA8F2AE556B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A93EAA7-351A-683A-D538-AFBF307899A9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E402799D-5DA5-2121-10E4-6EF4850ABF58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27CAE46-41E0-FC8E-3751-3BEC62090F5B}"/>
              </a:ext>
            </a:extLst>
          </p:cNvPr>
          <p:cNvSpPr txBox="1"/>
          <p:nvPr/>
        </p:nvSpPr>
        <p:spPr>
          <a:xfrm>
            <a:off x="678011" y="1943899"/>
            <a:ext cx="7177479" cy="103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72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Model Program Linier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133E721E-112D-6DE5-78C2-90921C882B4E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D8FABB30-31C2-AD5E-A90C-830749F53621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F9562111-4345-BE46-5D34-D7C230B4FA53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7AC0BBD-5651-F227-6B99-46AD9860560E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59F6F9BD-6A6F-1A06-A1DA-3CD4E9D7811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8210D430-2C73-4FE0-D0EB-4BA043FE2115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C7D725D-9A44-231D-676B-45C35710028B}"/>
              </a:ext>
            </a:extLst>
          </p:cNvPr>
          <p:cNvSpPr txBox="1"/>
          <p:nvPr/>
        </p:nvSpPr>
        <p:spPr>
          <a:xfrm>
            <a:off x="175864" y="3441152"/>
            <a:ext cx="17936272" cy="6655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3600" b="1" dirty="0" err="1">
                <a:latin typeface="ABeeZee" panose="020B0604020202020204" charset="0"/>
              </a:rPr>
              <a:t>Suatu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perusahan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menghasilkan</a:t>
            </a:r>
            <a:r>
              <a:rPr lang="en-ID" sz="3600" b="1" dirty="0">
                <a:latin typeface="ABeeZee" panose="020B0604020202020204" charset="0"/>
              </a:rPr>
              <a:t> dua </a:t>
            </a:r>
            <a:r>
              <a:rPr lang="en-ID" sz="3600" b="1" dirty="0" err="1">
                <a:latin typeface="ABeeZee" panose="020B0604020202020204" charset="0"/>
              </a:rPr>
              <a:t>produk</a:t>
            </a:r>
            <a:r>
              <a:rPr lang="en-ID" sz="3600" b="1" dirty="0">
                <a:latin typeface="ABeeZee" panose="020B0604020202020204" charset="0"/>
              </a:rPr>
              <a:t>, </a:t>
            </a:r>
            <a:r>
              <a:rPr lang="en-ID" sz="3600" b="1" dirty="0" err="1">
                <a:latin typeface="ABeeZee" panose="020B0604020202020204" charset="0"/>
              </a:rPr>
              <a:t>meja</a:t>
            </a:r>
            <a:r>
              <a:rPr lang="en-ID" sz="3600" b="1" dirty="0">
                <a:latin typeface="ABeeZee" panose="020B0604020202020204" charset="0"/>
              </a:rPr>
              <a:t> dan </a:t>
            </a:r>
            <a:r>
              <a:rPr lang="en-ID" sz="3600" b="1" dirty="0" err="1">
                <a:latin typeface="ABeeZee" panose="020B0604020202020204" charset="0"/>
              </a:rPr>
              <a:t>kursi</a:t>
            </a:r>
            <a:r>
              <a:rPr lang="en-ID" sz="3600" b="1" dirty="0">
                <a:latin typeface="ABeeZee" panose="020B0604020202020204" charset="0"/>
              </a:rPr>
              <a:t> yang </a:t>
            </a:r>
            <a:r>
              <a:rPr lang="en-ID" sz="3600" b="1" dirty="0" err="1">
                <a:latin typeface="ABeeZee" panose="020B0604020202020204" charset="0"/>
              </a:rPr>
              <a:t>diproses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melalui</a:t>
            </a:r>
            <a:r>
              <a:rPr lang="en-ID" sz="3600" b="1" dirty="0">
                <a:latin typeface="ABeeZee" panose="020B0604020202020204" charset="0"/>
              </a:rPr>
              <a:t> dua </a:t>
            </a:r>
            <a:r>
              <a:rPr lang="en-ID" sz="3600" b="1" dirty="0" err="1">
                <a:latin typeface="ABeeZee" panose="020B0604020202020204" charset="0"/>
              </a:rPr>
              <a:t>bagian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fungsi</a:t>
            </a:r>
            <a:r>
              <a:rPr lang="en-ID" sz="3600" b="1" dirty="0">
                <a:latin typeface="ABeeZee" panose="020B060402020202020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D" sz="3600" b="1" dirty="0">
                <a:latin typeface="ABeeZee" panose="020B0604020202020204" charset="0"/>
              </a:rPr>
              <a:t>Pada </a:t>
            </a:r>
            <a:r>
              <a:rPr lang="en-ID" sz="3600" b="1" dirty="0" err="1">
                <a:latin typeface="ABeeZee" panose="020B0604020202020204" charset="0"/>
              </a:rPr>
              <a:t>bagian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perakitan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tersedia</a:t>
            </a:r>
            <a:r>
              <a:rPr lang="en-ID" sz="3600" b="1" dirty="0">
                <a:latin typeface="ABeeZee" panose="020B0604020202020204" charset="0"/>
              </a:rPr>
              <a:t> 60 jam </a:t>
            </a:r>
            <a:r>
              <a:rPr lang="en-ID" sz="3600" b="1" dirty="0" err="1">
                <a:latin typeface="ABeeZee" panose="020B0604020202020204" charset="0"/>
              </a:rPr>
              <a:t>kerja</a:t>
            </a:r>
            <a:r>
              <a:rPr lang="en-ID" sz="3600" b="1" dirty="0">
                <a:latin typeface="ABeeZee" panose="020B0604020202020204" charset="0"/>
              </a:rPr>
              <a:t>, </a:t>
            </a:r>
            <a:r>
              <a:rPr lang="en-ID" sz="3600" b="1" dirty="0" err="1">
                <a:latin typeface="ABeeZee" panose="020B0604020202020204" charset="0"/>
              </a:rPr>
              <a:t>sedangkan</a:t>
            </a:r>
            <a:r>
              <a:rPr lang="en-ID" sz="3600" b="1" dirty="0">
                <a:latin typeface="ABeeZee" panose="020B0604020202020204" charset="0"/>
              </a:rPr>
              <a:t> pada </a:t>
            </a:r>
            <a:r>
              <a:rPr lang="en-ID" sz="3600" b="1" dirty="0" err="1">
                <a:latin typeface="ABeeZee" panose="020B0604020202020204" charset="0"/>
              </a:rPr>
              <a:t>bagian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pemolesan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hanya</a:t>
            </a:r>
            <a:r>
              <a:rPr lang="en-ID" sz="3600" b="1" dirty="0">
                <a:latin typeface="ABeeZee" panose="020B0604020202020204" charset="0"/>
              </a:rPr>
              <a:t> 48 jam </a:t>
            </a:r>
            <a:r>
              <a:rPr lang="en-ID" sz="3600" b="1" dirty="0" err="1">
                <a:latin typeface="ABeeZee" panose="020B0604020202020204" charset="0"/>
              </a:rPr>
              <a:t>kerja</a:t>
            </a:r>
            <a:r>
              <a:rPr lang="en-ID" sz="3600" b="1" dirty="0">
                <a:latin typeface="ABeeZee" panose="020B0604020202020204" charset="0"/>
              </a:rPr>
              <a:t>. </a:t>
            </a:r>
            <a:r>
              <a:rPr lang="en-ID" sz="3600" b="1" dirty="0" err="1">
                <a:latin typeface="ABeeZee" panose="020B0604020202020204" charset="0"/>
              </a:rPr>
              <a:t>Untuk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menghasilkan</a:t>
            </a:r>
            <a:r>
              <a:rPr lang="en-ID" sz="3600" b="1" dirty="0">
                <a:latin typeface="ABeeZee" panose="020B0604020202020204" charset="0"/>
              </a:rPr>
              <a:t> 1 </a:t>
            </a:r>
            <a:r>
              <a:rPr lang="en-ID" sz="3600" b="1" dirty="0" err="1">
                <a:latin typeface="ABeeZee" panose="020B0604020202020204" charset="0"/>
              </a:rPr>
              <a:t>meja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diperlukan</a:t>
            </a:r>
            <a:r>
              <a:rPr lang="en-ID" sz="3600" b="1" dirty="0">
                <a:latin typeface="ABeeZee" panose="020B0604020202020204" charset="0"/>
              </a:rPr>
              <a:t> 4 jam </a:t>
            </a:r>
            <a:r>
              <a:rPr lang="en-ID" sz="3600" b="1" dirty="0" err="1">
                <a:latin typeface="ABeeZee" panose="020B0604020202020204" charset="0"/>
              </a:rPr>
              <a:t>kerja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perakitan</a:t>
            </a:r>
            <a:r>
              <a:rPr lang="en-ID" sz="3600" b="1" dirty="0">
                <a:latin typeface="ABeeZee" panose="020B0604020202020204" charset="0"/>
              </a:rPr>
              <a:t> dan 2 jam </a:t>
            </a:r>
            <a:r>
              <a:rPr lang="en-ID" sz="3600" b="1" dirty="0" err="1">
                <a:latin typeface="ABeeZee" panose="020B0604020202020204" charset="0"/>
              </a:rPr>
              <a:t>kerja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pemolesan</a:t>
            </a:r>
            <a:r>
              <a:rPr lang="en-ID" sz="3600" b="1" dirty="0">
                <a:latin typeface="ABeeZee" panose="020B0604020202020204" charset="0"/>
              </a:rPr>
              <a:t>, </a:t>
            </a:r>
            <a:r>
              <a:rPr lang="en-ID" sz="3600" b="1" dirty="0" err="1">
                <a:latin typeface="ABeeZee" panose="020B0604020202020204" charset="0"/>
              </a:rPr>
              <a:t>sedangkan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untuk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menghasilkan</a:t>
            </a:r>
            <a:r>
              <a:rPr lang="en-ID" sz="3600" b="1" dirty="0">
                <a:latin typeface="ABeeZee" panose="020B0604020202020204" charset="0"/>
              </a:rPr>
              <a:t> 1 </a:t>
            </a:r>
            <a:r>
              <a:rPr lang="en-ID" sz="3600" b="1" dirty="0" err="1">
                <a:latin typeface="ABeeZee" panose="020B0604020202020204" charset="0"/>
              </a:rPr>
              <a:t>kursi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diperlukan</a:t>
            </a:r>
            <a:r>
              <a:rPr lang="en-ID" sz="3600" b="1" dirty="0">
                <a:latin typeface="ABeeZee" panose="020B0604020202020204" charset="0"/>
              </a:rPr>
              <a:t> 2 jam </a:t>
            </a:r>
            <a:r>
              <a:rPr lang="en-ID" sz="3600" b="1" dirty="0" err="1">
                <a:latin typeface="ABeeZee" panose="020B0604020202020204" charset="0"/>
              </a:rPr>
              <a:t>kerja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perakitan</a:t>
            </a:r>
            <a:r>
              <a:rPr lang="en-ID" sz="3600" b="1" dirty="0">
                <a:latin typeface="ABeeZee" panose="020B0604020202020204" charset="0"/>
              </a:rPr>
              <a:t> dan 4 jam </a:t>
            </a:r>
            <a:r>
              <a:rPr lang="en-ID" sz="3600" b="1" dirty="0" err="1">
                <a:latin typeface="ABeeZee" panose="020B0604020202020204" charset="0"/>
              </a:rPr>
              <a:t>kerja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pemolesan</a:t>
            </a:r>
            <a:r>
              <a:rPr lang="en-ID" sz="3600" b="1" dirty="0">
                <a:latin typeface="ABeeZee" panose="020B0604020202020204" charset="0"/>
              </a:rPr>
              <a:t>, Laba </a:t>
            </a:r>
            <a:r>
              <a:rPr lang="en-ID" sz="3600" b="1" dirty="0" err="1">
                <a:latin typeface="ABeeZee" panose="020B0604020202020204" charset="0"/>
              </a:rPr>
              <a:t>untuk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setiap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meja</a:t>
            </a:r>
            <a:r>
              <a:rPr lang="en-ID" sz="3600" b="1" dirty="0">
                <a:latin typeface="ABeeZee" panose="020B0604020202020204" charset="0"/>
              </a:rPr>
              <a:t> dan </a:t>
            </a:r>
            <a:r>
              <a:rPr lang="en-ID" sz="3600" b="1" dirty="0" err="1">
                <a:latin typeface="ABeeZee" panose="020B0604020202020204" charset="0"/>
              </a:rPr>
              <a:t>kursi</a:t>
            </a:r>
            <a:r>
              <a:rPr lang="en-ID" sz="3600" b="1" dirty="0">
                <a:latin typeface="ABeeZee" panose="020B0604020202020204" charset="0"/>
              </a:rPr>
              <a:t> yang </a:t>
            </a:r>
            <a:r>
              <a:rPr lang="en-ID" sz="3600" b="1" dirty="0" err="1">
                <a:latin typeface="ABeeZee" panose="020B0604020202020204" charset="0"/>
              </a:rPr>
              <a:t>dihasilkan</a:t>
            </a:r>
            <a:r>
              <a:rPr lang="en-ID" sz="3600" b="1" dirty="0">
                <a:latin typeface="ABeeZee" panose="020B0604020202020204" charset="0"/>
              </a:rPr>
              <a:t> masing-masing Rp 80.000 dan Rp 60.000. </a:t>
            </a:r>
            <a:r>
              <a:rPr lang="en-ID" sz="3600" b="1" dirty="0" err="1">
                <a:latin typeface="ABeeZee" panose="020B0604020202020204" charset="0"/>
              </a:rPr>
              <a:t>Berapa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jumlah</a:t>
            </a:r>
            <a:r>
              <a:rPr lang="en-ID" sz="3600" b="1" dirty="0">
                <a:latin typeface="ABeeZee" panose="020B0604020202020204" charset="0"/>
              </a:rPr>
              <a:t> </a:t>
            </a:r>
            <a:r>
              <a:rPr lang="en-ID" sz="3600" b="1" dirty="0" err="1">
                <a:latin typeface="ABeeZee" panose="020B0604020202020204" charset="0"/>
              </a:rPr>
              <a:t>meja</a:t>
            </a:r>
            <a:r>
              <a:rPr lang="en-ID" sz="3600" b="1" dirty="0">
                <a:latin typeface="ABeeZee" panose="020B0604020202020204" charset="0"/>
              </a:rPr>
              <a:t> dan </a:t>
            </a:r>
            <a:r>
              <a:rPr lang="en-ID" sz="3600" b="1" dirty="0" err="1">
                <a:latin typeface="ABeeZee" panose="020B0604020202020204" charset="0"/>
              </a:rPr>
              <a:t>kursi</a:t>
            </a:r>
            <a:r>
              <a:rPr lang="en-ID" sz="3600" b="1" dirty="0">
                <a:latin typeface="ABeeZee" panose="020B0604020202020204" charset="0"/>
              </a:rPr>
              <a:t> yang optimal </a:t>
            </a:r>
            <a:r>
              <a:rPr lang="en-ID" sz="3600" b="1" dirty="0" err="1">
                <a:latin typeface="ABeeZee" panose="020B0604020202020204" charset="0"/>
              </a:rPr>
              <a:t>dihasilkan</a:t>
            </a:r>
            <a:r>
              <a:rPr lang="en-ID" sz="3600" b="1" dirty="0">
                <a:latin typeface="ABeeZee" panose="020B0604020202020204" charset="0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C4EB45-7E76-0EFD-42ED-5A5BB3D58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8325" y="1257300"/>
            <a:ext cx="8023110" cy="24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96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FE1D5-487E-5BDB-0AC8-9826E7D1A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D4B80D0-4F1D-E6D7-3946-3F1D8E547B71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4063AF8-E84C-E643-898F-B84633E0C832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6CC9D1C-26FF-0050-39C0-E63562A2731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E25E61F-D164-4736-F359-A9CCE818F1EC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0F820B1-8C23-015E-9BBB-81E8EBDD87AD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E824E61-7D0C-92B4-9DDB-3BDA48ABE09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0BC286E-A3FB-40C8-BAB2-D9EE53AD4899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A1FCAEE-33B3-8BB2-B4EC-93604BB0CBAB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2AEA303-ACFA-3799-66DE-15B07CACF89A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C00F47C-281C-9A52-6845-59913F15F071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A83AC4C8-5F24-CEB3-D234-C97F7084ECEA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C27E3F3A-8A1A-AF15-EFEF-DFBE7CF4730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90923D49-7E40-FC52-D14B-7FBA68E95BF3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9FD3A4B-0D26-87E2-F70A-42A6DAC52169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FBBCBB01-2E09-782D-B38B-B652B7096C5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5C6C2E39-79B9-E1F2-81C5-2FB2B6053B19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C0682C0C-E3AB-28EB-00FF-A060ADFAB0D3}"/>
              </a:ext>
            </a:extLst>
          </p:cNvPr>
          <p:cNvSpPr/>
          <p:nvPr/>
        </p:nvSpPr>
        <p:spPr>
          <a:xfrm>
            <a:off x="297523" y="220951"/>
            <a:ext cx="709929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Langkah-Langkah </a:t>
            </a:r>
            <a:r>
              <a:rPr lang="en-US" sz="44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Perumusan</a:t>
            </a:r>
            <a:r>
              <a:rPr lang="en-US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 Model PL</a:t>
            </a:r>
            <a:endParaRPr lang="en-US" sz="44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itka Text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F26FA7-A8E5-D5EE-1408-3EA4B5F1ADC3}"/>
              </a:ext>
            </a:extLst>
          </p:cNvPr>
          <p:cNvSpPr/>
          <p:nvPr/>
        </p:nvSpPr>
        <p:spPr>
          <a:xfrm>
            <a:off x="381000" y="1763542"/>
            <a:ext cx="17526000" cy="73900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3200" cap="none" spc="0" dirty="0" err="1">
                <a:ln w="0"/>
                <a:latin typeface="Sitka Text" pitchFamily="2" charset="0"/>
              </a:rPr>
              <a:t>Definisikan</a:t>
            </a:r>
            <a:r>
              <a:rPr lang="en-US" sz="3200" cap="none" spc="0" dirty="0">
                <a:ln w="0"/>
                <a:latin typeface="Sitka Text" pitchFamily="2" charset="0"/>
              </a:rPr>
              <a:t> variable </a:t>
            </a:r>
            <a:r>
              <a:rPr lang="en-US" sz="3200" cap="none" spc="0" dirty="0" err="1">
                <a:ln w="0"/>
                <a:latin typeface="Sitka Text" pitchFamily="2" charset="0"/>
              </a:rPr>
              <a:t>keputusan</a:t>
            </a:r>
            <a:endParaRPr lang="en-US" sz="3200" cap="none" spc="0" dirty="0">
              <a:ln w="0"/>
              <a:latin typeface="Sitka Text" pitchFamily="2" charset="0"/>
            </a:endParaRPr>
          </a:p>
          <a:p>
            <a:pPr marL="715963" indent="-342900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latin typeface="Sitka Text" pitchFamily="2" charset="0"/>
              </a:rPr>
              <a:t>Variabel</a:t>
            </a:r>
            <a:r>
              <a:rPr lang="en-US" sz="3200" dirty="0">
                <a:ln w="0"/>
                <a:latin typeface="Sitka Text" pitchFamily="2" charset="0"/>
              </a:rPr>
              <a:t> yang </a:t>
            </a:r>
            <a:r>
              <a:rPr lang="en-US" sz="3200" dirty="0" err="1">
                <a:ln w="0"/>
                <a:latin typeface="Sitka Text" pitchFamily="2" charset="0"/>
              </a:rPr>
              <a:t>nilainya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akan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dicari</a:t>
            </a:r>
            <a:endParaRPr lang="en-US" sz="3200" dirty="0">
              <a:ln w="0"/>
              <a:latin typeface="Sitka Text" pitchFamily="2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3200" dirty="0" err="1">
                <a:ln w="0"/>
                <a:latin typeface="Sitka Text" pitchFamily="2" charset="0"/>
              </a:rPr>
              <a:t>Rumuskan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Fungsi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Tujuan</a:t>
            </a:r>
            <a:r>
              <a:rPr lang="en-US" sz="3200" dirty="0">
                <a:ln w="0"/>
                <a:latin typeface="Sitka Text" pitchFamily="2" charset="0"/>
              </a:rPr>
              <a:t>:</a:t>
            </a:r>
          </a:p>
          <a:p>
            <a:pPr marL="715963" indent="-357188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latin typeface="Sitka Text" pitchFamily="2" charset="0"/>
              </a:rPr>
              <a:t>Maksimasi</a:t>
            </a:r>
            <a:r>
              <a:rPr lang="en-US" sz="3200" dirty="0">
                <a:ln w="0"/>
                <a:latin typeface="Sitka Text" pitchFamily="2" charset="0"/>
              </a:rPr>
              <a:t> atau </a:t>
            </a:r>
            <a:r>
              <a:rPr lang="en-US" sz="3200" dirty="0" err="1">
                <a:ln w="0"/>
                <a:latin typeface="Sitka Text" pitchFamily="2" charset="0"/>
              </a:rPr>
              <a:t>minimasi</a:t>
            </a:r>
            <a:endParaRPr lang="en-US" sz="3200" dirty="0">
              <a:ln w="0"/>
              <a:latin typeface="Sitka Text" pitchFamily="2" charset="0"/>
            </a:endParaRPr>
          </a:p>
          <a:p>
            <a:pPr marL="715963" indent="-357188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latin typeface="Sitka Text" pitchFamily="2" charset="0"/>
              </a:rPr>
              <a:t>Tentukan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koefisien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dari</a:t>
            </a:r>
            <a:r>
              <a:rPr lang="en-US" sz="3200" dirty="0">
                <a:ln w="0"/>
                <a:latin typeface="Sitka Text" pitchFamily="2" charset="0"/>
              </a:rPr>
              <a:t> variable </a:t>
            </a:r>
            <a:r>
              <a:rPr lang="en-US" sz="3200" dirty="0" err="1">
                <a:ln w="0"/>
                <a:latin typeface="Sitka Text" pitchFamily="2" charset="0"/>
              </a:rPr>
              <a:t>keputusan</a:t>
            </a:r>
            <a:endParaRPr lang="en-US" sz="3200" dirty="0">
              <a:ln w="0"/>
              <a:latin typeface="Sitka Text" pitchFamily="2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3200" dirty="0" err="1">
                <a:ln w="0"/>
                <a:latin typeface="Sitka Text" pitchFamily="2" charset="0"/>
              </a:rPr>
              <a:t>Rumuskan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fungsi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kendala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sumberdaya</a:t>
            </a:r>
            <a:r>
              <a:rPr lang="en-US" sz="3200" dirty="0">
                <a:ln w="0"/>
                <a:latin typeface="Sitka Text" pitchFamily="2" charset="0"/>
              </a:rPr>
              <a:t>:</a:t>
            </a:r>
          </a:p>
          <a:p>
            <a:pPr marL="715963" indent="-357188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latin typeface="Sitka Text" pitchFamily="2" charset="0"/>
              </a:rPr>
              <a:t>Tentukan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kebutuhan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sumber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daya</a:t>
            </a:r>
            <a:r>
              <a:rPr lang="en-US" sz="3200" dirty="0">
                <a:ln w="0"/>
                <a:latin typeface="Sitka Text" pitchFamily="2" charset="0"/>
              </a:rPr>
              <a:t> untuk masing-masing </a:t>
            </a:r>
            <a:r>
              <a:rPr lang="en-US" sz="3200" dirty="0" err="1">
                <a:ln w="0"/>
                <a:latin typeface="Sitka Text" pitchFamily="2" charset="0"/>
              </a:rPr>
              <a:t>peubah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keputusan</a:t>
            </a:r>
            <a:endParaRPr lang="en-US" sz="3200" dirty="0">
              <a:ln w="0"/>
              <a:latin typeface="Sitka Text" pitchFamily="2" charset="0"/>
            </a:endParaRPr>
          </a:p>
          <a:p>
            <a:pPr marL="715963" indent="-357188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latin typeface="Sitka Text" pitchFamily="2" charset="0"/>
              </a:rPr>
              <a:t>Tentukan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jumlah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ketersediaan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sumber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daya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sebagai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pembatas</a:t>
            </a:r>
            <a:endParaRPr lang="en-US" sz="3200" dirty="0">
              <a:ln w="0"/>
              <a:latin typeface="Sitka Text" pitchFamily="2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3200" dirty="0" err="1">
                <a:ln w="0"/>
                <a:latin typeface="Sitka Text" pitchFamily="2" charset="0"/>
              </a:rPr>
              <a:t>Tetapkan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kendala</a:t>
            </a:r>
            <a:r>
              <a:rPr lang="en-US" sz="3200" dirty="0">
                <a:ln w="0"/>
                <a:latin typeface="Sitka Text" pitchFamily="2" charset="0"/>
              </a:rPr>
              <a:t> non-negative</a:t>
            </a:r>
          </a:p>
          <a:p>
            <a:pPr marL="715963" indent="-357188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latin typeface="Sitka Text" pitchFamily="2" charset="0"/>
              </a:rPr>
              <a:t>Setiap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keputusan</a:t>
            </a:r>
            <a:r>
              <a:rPr lang="en-US" sz="3200" dirty="0">
                <a:ln w="0"/>
                <a:latin typeface="Sitka Text" pitchFamily="2" charset="0"/>
              </a:rPr>
              <a:t> (</a:t>
            </a:r>
            <a:r>
              <a:rPr lang="en-US" sz="3200" dirty="0" err="1">
                <a:ln w="0"/>
                <a:latin typeface="Sitka Text" pitchFamily="2" charset="0"/>
              </a:rPr>
              <a:t>kuantitatif</a:t>
            </a:r>
            <a:r>
              <a:rPr lang="en-US" sz="3200" dirty="0">
                <a:ln w="0"/>
                <a:latin typeface="Sitka Text" pitchFamily="2" charset="0"/>
              </a:rPr>
              <a:t>) yang </a:t>
            </a:r>
            <a:r>
              <a:rPr lang="en-US" sz="3200" dirty="0" err="1">
                <a:ln w="0"/>
                <a:latin typeface="Sitka Text" pitchFamily="2" charset="0"/>
              </a:rPr>
              <a:t>diambil</a:t>
            </a:r>
            <a:r>
              <a:rPr lang="en-US" sz="3200" dirty="0">
                <a:ln w="0"/>
                <a:latin typeface="Sitka Text" pitchFamily="2" charset="0"/>
              </a:rPr>
              <a:t> tidak boleh </a:t>
            </a:r>
            <a:r>
              <a:rPr lang="en-US" sz="3200" dirty="0" err="1">
                <a:ln w="0"/>
                <a:latin typeface="Sitka Text" pitchFamily="2" charset="0"/>
              </a:rPr>
              <a:t>mempunyai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nilai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negatif</a:t>
            </a:r>
            <a:endParaRPr lang="en-US" sz="3200" dirty="0">
              <a:ln w="0"/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68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A6077-044C-23C6-487E-E41CCE2B5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01F3295-2B54-989E-3543-E0FC3377039D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D2B3D2F-F0A9-FA1E-3129-021F46E9B7E0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51EEF72-41C2-08D2-0D5D-19BE8600525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CC2F3D0-66D5-0068-364D-05D569FBB265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34103F1-28CF-7983-2D86-D571C6C2F54C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998DD10-2E47-AD73-6866-B3247119E60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590B6B6-B938-53FD-4D81-07F8D318EC10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C8B1F4C-FF58-55D5-D51C-448BF9195D1A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94BD4B2-04EE-D3B9-A83E-959D87C88225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B81A6552-42E9-1C5C-1B3A-91F8D0AEDAA7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609927FD-2C9E-4689-8DA0-BD196B0126A6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C26FF7D3-7001-49C3-189C-A4E03CE60F45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A667A4E0-E9BB-EB53-486E-71C443D3F2DF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E49CE4D5-FCF9-A0C5-0D2F-F4CDEDEA769E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D51360BD-7F8F-8848-571E-604185EC10F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C1D8DE33-6CBE-23E7-EF73-1CC6906ECD57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0B08262-39D3-CC9A-37E5-9C6A6055EA01}"/>
              </a:ext>
            </a:extLst>
          </p:cNvPr>
          <p:cNvSpPr/>
          <p:nvPr/>
        </p:nvSpPr>
        <p:spPr>
          <a:xfrm>
            <a:off x="304800" y="1409700"/>
            <a:ext cx="17609820" cy="81287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latin typeface="Sitka Text" pitchFamily="2" charset="0"/>
              </a:rPr>
              <a:t>Definisi</a:t>
            </a:r>
            <a:r>
              <a:rPr lang="en-US" sz="3200" dirty="0">
                <a:ln w="0"/>
                <a:latin typeface="Sitka Text" pitchFamily="2" charset="0"/>
              </a:rPr>
              <a:t> variable </a:t>
            </a:r>
            <a:r>
              <a:rPr lang="en-US" sz="3200" dirty="0" err="1">
                <a:ln w="0"/>
                <a:latin typeface="Sitka Text" pitchFamily="2" charset="0"/>
              </a:rPr>
              <a:t>keputusan</a:t>
            </a:r>
            <a:r>
              <a:rPr lang="en-US" sz="3200" dirty="0">
                <a:ln w="0"/>
                <a:latin typeface="Sitka Text" pitchFamily="2" charset="0"/>
              </a:rPr>
              <a:t>: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en-US" sz="3200" dirty="0">
                <a:ln w="0"/>
                <a:latin typeface="Sitka Text" pitchFamily="2" charset="0"/>
              </a:rPr>
              <a:t>Keputusan yang </a:t>
            </a:r>
            <a:r>
              <a:rPr lang="en-US" sz="3200" dirty="0" err="1">
                <a:ln w="0"/>
                <a:latin typeface="Sitka Text" pitchFamily="2" charset="0"/>
              </a:rPr>
              <a:t>akan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diambil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adalah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berapakah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jumlah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meja</a:t>
            </a:r>
            <a:r>
              <a:rPr lang="en-US" sz="3200" dirty="0">
                <a:ln w="0"/>
                <a:latin typeface="Sitka Text" pitchFamily="2" charset="0"/>
              </a:rPr>
              <a:t> dan </a:t>
            </a:r>
            <a:r>
              <a:rPr lang="en-US" sz="3200" dirty="0" err="1">
                <a:ln w="0"/>
                <a:latin typeface="Sitka Text" pitchFamily="2" charset="0"/>
              </a:rPr>
              <a:t>kursi</a:t>
            </a:r>
            <a:r>
              <a:rPr lang="en-US" sz="3200" dirty="0">
                <a:ln w="0"/>
                <a:latin typeface="Sitka Text" pitchFamily="2" charset="0"/>
              </a:rPr>
              <a:t> yang </a:t>
            </a:r>
            <a:r>
              <a:rPr lang="en-US" sz="3200" dirty="0" err="1">
                <a:ln w="0"/>
                <a:latin typeface="Sitka Text" pitchFamily="2" charset="0"/>
              </a:rPr>
              <a:t>akan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dihasilkan</a:t>
            </a:r>
            <a:r>
              <a:rPr lang="en-US" sz="3200" dirty="0">
                <a:ln w="0"/>
                <a:latin typeface="Sitka Text" pitchFamily="2" charset="0"/>
              </a:rPr>
              <a:t>. Jika </a:t>
            </a:r>
            <a:r>
              <a:rPr lang="en-US" sz="3200" dirty="0" err="1">
                <a:ln w="0"/>
                <a:latin typeface="Sitka Text" pitchFamily="2" charset="0"/>
              </a:rPr>
              <a:t>meja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disimbolkan</a:t>
            </a:r>
            <a:r>
              <a:rPr lang="en-US" sz="3200" dirty="0">
                <a:ln w="0"/>
                <a:latin typeface="Sitka Text" pitchFamily="2" charset="0"/>
              </a:rPr>
              <a:t> dengan M dan </a:t>
            </a:r>
            <a:r>
              <a:rPr lang="en-US" sz="3200" dirty="0" err="1">
                <a:ln w="0"/>
                <a:latin typeface="Sitka Text" pitchFamily="2" charset="0"/>
              </a:rPr>
              <a:t>kursi</a:t>
            </a:r>
            <a:r>
              <a:rPr lang="en-US" sz="3200" dirty="0">
                <a:ln w="0"/>
                <a:latin typeface="Sitka Text" pitchFamily="2" charset="0"/>
              </a:rPr>
              <a:t> dengan K, </a:t>
            </a:r>
            <a:r>
              <a:rPr lang="en-US" sz="3200" dirty="0" err="1">
                <a:ln w="0"/>
                <a:latin typeface="Sitka Text" pitchFamily="2" charset="0"/>
              </a:rPr>
              <a:t>maka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definisi</a:t>
            </a:r>
            <a:r>
              <a:rPr lang="en-US" sz="3200" dirty="0">
                <a:ln w="0"/>
                <a:latin typeface="Sitka Text" pitchFamily="2" charset="0"/>
              </a:rPr>
              <a:t> variable </a:t>
            </a:r>
            <a:r>
              <a:rPr lang="en-US" sz="3200" dirty="0" err="1">
                <a:ln w="0"/>
                <a:latin typeface="Sitka Text" pitchFamily="2" charset="0"/>
              </a:rPr>
              <a:t>keputusan</a:t>
            </a:r>
            <a:r>
              <a:rPr lang="en-US" sz="3200" dirty="0">
                <a:ln w="0"/>
                <a:latin typeface="Sitka Text" pitchFamily="2" charset="0"/>
              </a:rPr>
              <a:t>: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en-US" sz="3200" dirty="0">
                <a:ln w="0"/>
                <a:latin typeface="Sitka Text" pitchFamily="2" charset="0"/>
              </a:rPr>
              <a:t>		M = </a:t>
            </a:r>
            <a:r>
              <a:rPr lang="en-US" sz="3200" dirty="0" err="1">
                <a:ln w="0"/>
                <a:latin typeface="Sitka Text" pitchFamily="2" charset="0"/>
              </a:rPr>
              <a:t>jumlah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meja</a:t>
            </a:r>
            <a:r>
              <a:rPr lang="en-US" sz="3200" dirty="0">
                <a:ln w="0"/>
                <a:latin typeface="Sitka Text" pitchFamily="2" charset="0"/>
              </a:rPr>
              <a:t> yang </a:t>
            </a:r>
            <a:r>
              <a:rPr lang="en-US" sz="3200" dirty="0" err="1">
                <a:ln w="0"/>
                <a:latin typeface="Sitka Text" pitchFamily="2" charset="0"/>
              </a:rPr>
              <a:t>akan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dihasilkan</a:t>
            </a:r>
            <a:r>
              <a:rPr lang="en-US" sz="3200" dirty="0">
                <a:ln w="0"/>
                <a:latin typeface="Sitka Text" pitchFamily="2" charset="0"/>
              </a:rPr>
              <a:t> (dalam </a:t>
            </a:r>
            <a:r>
              <a:rPr lang="en-US" sz="3200" dirty="0" err="1">
                <a:ln w="0"/>
                <a:latin typeface="Sitka Text" pitchFamily="2" charset="0"/>
              </a:rPr>
              <a:t>satuan</a:t>
            </a:r>
            <a:r>
              <a:rPr lang="en-US" sz="3200" dirty="0">
                <a:ln w="0"/>
                <a:latin typeface="Sitka Text" pitchFamily="2" charset="0"/>
              </a:rPr>
              <a:t> unit)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en-US" sz="3200" dirty="0">
                <a:ln w="0"/>
                <a:latin typeface="Sitka Text" pitchFamily="2" charset="0"/>
              </a:rPr>
              <a:t>		K = </a:t>
            </a:r>
            <a:r>
              <a:rPr lang="en-US" sz="3200" dirty="0" err="1">
                <a:ln w="0"/>
                <a:latin typeface="Sitka Text" pitchFamily="2" charset="0"/>
              </a:rPr>
              <a:t>jumlah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kursi</a:t>
            </a:r>
            <a:r>
              <a:rPr lang="en-US" sz="3200" dirty="0">
                <a:ln w="0"/>
                <a:latin typeface="Sitka Text" pitchFamily="2" charset="0"/>
              </a:rPr>
              <a:t> yang </a:t>
            </a:r>
            <a:r>
              <a:rPr lang="en-US" sz="3200" dirty="0" err="1">
                <a:ln w="0"/>
                <a:latin typeface="Sitka Text" pitchFamily="2" charset="0"/>
              </a:rPr>
              <a:t>akan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dihasilkan</a:t>
            </a:r>
            <a:r>
              <a:rPr lang="en-US" sz="3200" dirty="0">
                <a:ln w="0"/>
                <a:latin typeface="Sitka Text" pitchFamily="2" charset="0"/>
              </a:rPr>
              <a:t> (dalam </a:t>
            </a:r>
            <a:r>
              <a:rPr lang="en-US" sz="3200" dirty="0" err="1">
                <a:ln w="0"/>
                <a:latin typeface="Sitka Text" pitchFamily="2" charset="0"/>
              </a:rPr>
              <a:t>satuan</a:t>
            </a:r>
            <a:r>
              <a:rPr lang="en-US" sz="3200" dirty="0">
                <a:ln w="0"/>
                <a:latin typeface="Sitka Text" pitchFamily="2" charset="0"/>
              </a:rPr>
              <a:t> unit)</a:t>
            </a:r>
          </a:p>
          <a:p>
            <a:pPr marL="285750" indent="-285750" algn="just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latin typeface="Sitka Text" pitchFamily="2" charset="0"/>
              </a:rPr>
              <a:t>Perumusan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fungsi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tujuan</a:t>
            </a:r>
            <a:r>
              <a:rPr lang="en-US" sz="3200" dirty="0">
                <a:ln w="0"/>
                <a:latin typeface="Sitka Text" pitchFamily="2" charset="0"/>
              </a:rPr>
              <a:t>: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en-US" sz="3200" dirty="0" err="1">
                <a:ln w="0"/>
                <a:latin typeface="Sitka Text" pitchFamily="2" charset="0"/>
              </a:rPr>
              <a:t>Laba</a:t>
            </a:r>
            <a:r>
              <a:rPr lang="en-US" sz="3200" dirty="0">
                <a:ln w="0"/>
                <a:latin typeface="Sitka Text" pitchFamily="2" charset="0"/>
              </a:rPr>
              <a:t> untuk </a:t>
            </a:r>
            <a:r>
              <a:rPr lang="en-US" sz="3200" dirty="0" err="1">
                <a:ln w="0"/>
                <a:latin typeface="Sitka Text" pitchFamily="2" charset="0"/>
              </a:rPr>
              <a:t>meja</a:t>
            </a:r>
            <a:r>
              <a:rPr lang="en-US" sz="3200" dirty="0">
                <a:ln w="0"/>
                <a:latin typeface="Sitka Text" pitchFamily="2" charset="0"/>
              </a:rPr>
              <a:t> dan </a:t>
            </a:r>
            <a:r>
              <a:rPr lang="en-US" sz="3200" dirty="0" err="1">
                <a:ln w="0"/>
                <a:latin typeface="Sitka Text" pitchFamily="2" charset="0"/>
              </a:rPr>
              <a:t>kursi</a:t>
            </a:r>
            <a:r>
              <a:rPr lang="en-US" sz="3200" dirty="0">
                <a:ln w="0"/>
                <a:latin typeface="Sitka Text" pitchFamily="2" charset="0"/>
              </a:rPr>
              <a:t> yang </a:t>
            </a:r>
            <a:r>
              <a:rPr lang="en-US" sz="3200" dirty="0" err="1">
                <a:ln w="0"/>
                <a:latin typeface="Sitka Text" pitchFamily="2" charset="0"/>
              </a:rPr>
              <a:t>dihasilkan</a:t>
            </a:r>
            <a:r>
              <a:rPr lang="en-US" sz="3200" dirty="0">
                <a:ln w="0"/>
                <a:latin typeface="Sitka Text" pitchFamily="2" charset="0"/>
              </a:rPr>
              <a:t> masing-masing Rp 80.000 dan Rp 60.000. </a:t>
            </a:r>
            <a:r>
              <a:rPr lang="en-US" sz="3200" dirty="0" err="1">
                <a:ln w="0"/>
                <a:latin typeface="Sitka Text" pitchFamily="2" charset="0"/>
              </a:rPr>
              <a:t>tujuan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perusahaan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adalah</a:t>
            </a:r>
            <a:r>
              <a:rPr lang="en-US" sz="3200" dirty="0">
                <a:ln w="0"/>
                <a:latin typeface="Sitka Text" pitchFamily="2" charset="0"/>
              </a:rPr>
              <a:t> untuk </a:t>
            </a:r>
            <a:r>
              <a:rPr lang="en-US" sz="3200" dirty="0" err="1">
                <a:ln w="0"/>
                <a:latin typeface="Sitka Text" pitchFamily="2" charset="0"/>
              </a:rPr>
              <a:t>memaksimumkan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laba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dari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sejumlah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meja</a:t>
            </a:r>
            <a:r>
              <a:rPr lang="en-US" sz="3200" dirty="0">
                <a:ln w="0"/>
                <a:latin typeface="Sitka Text" pitchFamily="2" charset="0"/>
              </a:rPr>
              <a:t> dan </a:t>
            </a:r>
            <a:r>
              <a:rPr lang="en-US" sz="3200" dirty="0" err="1">
                <a:ln w="0"/>
                <a:latin typeface="Sitka Text" pitchFamily="2" charset="0"/>
              </a:rPr>
              <a:t>kursi</a:t>
            </a:r>
            <a:r>
              <a:rPr lang="en-US" sz="3200" dirty="0">
                <a:ln w="0"/>
                <a:latin typeface="Sitka Text" pitchFamily="2" charset="0"/>
              </a:rPr>
              <a:t> yang </a:t>
            </a:r>
            <a:r>
              <a:rPr lang="en-US" sz="3200" dirty="0" err="1">
                <a:ln w="0"/>
                <a:latin typeface="Sitka Text" pitchFamily="2" charset="0"/>
              </a:rPr>
              <a:t>dihasilkan</a:t>
            </a:r>
            <a:r>
              <a:rPr lang="en-US" sz="3200" dirty="0">
                <a:ln w="0"/>
                <a:latin typeface="Sitka Text" pitchFamily="2" charset="0"/>
              </a:rPr>
              <a:t>. Dengan </a:t>
            </a:r>
            <a:r>
              <a:rPr lang="en-US" sz="3200" dirty="0" err="1">
                <a:ln w="0"/>
                <a:latin typeface="Sitka Text" pitchFamily="2" charset="0"/>
              </a:rPr>
              <a:t>demikian</a:t>
            </a:r>
            <a:r>
              <a:rPr lang="en-US" sz="3200" dirty="0">
                <a:ln w="0"/>
                <a:latin typeface="Sitka Text" pitchFamily="2" charset="0"/>
              </a:rPr>
              <a:t>, </a:t>
            </a:r>
            <a:r>
              <a:rPr lang="en-US" sz="3200" dirty="0" err="1">
                <a:ln w="0"/>
                <a:latin typeface="Sitka Text" pitchFamily="2" charset="0"/>
              </a:rPr>
              <a:t>fungsi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tujuan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dapat</a:t>
            </a:r>
            <a:r>
              <a:rPr lang="en-US" sz="3200" dirty="0">
                <a:ln w="0"/>
                <a:latin typeface="Sitka Text" pitchFamily="2" charset="0"/>
              </a:rPr>
              <a:t> </a:t>
            </a:r>
            <a:r>
              <a:rPr lang="en-US" sz="3200" dirty="0" err="1">
                <a:ln w="0"/>
                <a:latin typeface="Sitka Text" pitchFamily="2" charset="0"/>
              </a:rPr>
              <a:t>ditulis</a:t>
            </a:r>
            <a:r>
              <a:rPr lang="en-US" sz="3200" dirty="0">
                <a:ln w="0"/>
                <a:latin typeface="Sitka Text" pitchFamily="2" charset="0"/>
              </a:rPr>
              <a:t>:</a:t>
            </a:r>
          </a:p>
          <a:p>
            <a:pPr algn="ctr">
              <a:lnSpc>
                <a:spcPct val="150000"/>
              </a:lnSpc>
              <a:buClr>
                <a:schemeClr val="accent1"/>
              </a:buClr>
            </a:pPr>
            <a:r>
              <a:rPr lang="en-US" sz="3200" dirty="0" err="1">
                <a:ln w="0"/>
                <a:latin typeface="Sitka Text" pitchFamily="2" charset="0"/>
              </a:rPr>
              <a:t>Maks</a:t>
            </a:r>
            <a:r>
              <a:rPr lang="en-US" sz="3200" dirty="0">
                <a:ln w="0"/>
                <a:latin typeface="Sitka Text" pitchFamily="2" charset="0"/>
              </a:rPr>
              <a:t>: 		</a:t>
            </a:r>
            <a:r>
              <a:rPr lang="en-US" sz="3200" dirty="0" err="1">
                <a:ln w="0"/>
                <a:latin typeface="Sitka Text" pitchFamily="2" charset="0"/>
              </a:rPr>
              <a:t>Laba</a:t>
            </a:r>
            <a:r>
              <a:rPr lang="en-US" sz="3200" dirty="0">
                <a:ln w="0"/>
                <a:latin typeface="Sitka Text" pitchFamily="2" charset="0"/>
              </a:rPr>
              <a:t> = 8M + 6K (dalam </a:t>
            </a:r>
            <a:r>
              <a:rPr lang="en-US" sz="3200" dirty="0" err="1">
                <a:ln w="0"/>
                <a:latin typeface="Sitka Text" pitchFamily="2" charset="0"/>
              </a:rPr>
              <a:t>satuan</a:t>
            </a:r>
            <a:r>
              <a:rPr lang="en-US" sz="3200" dirty="0">
                <a:ln w="0"/>
                <a:latin typeface="Sitka Text" pitchFamily="2" charset="0"/>
              </a:rPr>
              <a:t> Rp 10.000)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1D2EE-9BB5-981D-0EDD-F5EF1BB31D5E}"/>
              </a:ext>
            </a:extLst>
          </p:cNvPr>
          <p:cNvSpPr/>
          <p:nvPr/>
        </p:nvSpPr>
        <p:spPr>
          <a:xfrm>
            <a:off x="297523" y="220951"/>
            <a:ext cx="709929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Langkah-Langkah </a:t>
            </a:r>
            <a:r>
              <a:rPr lang="en-US" sz="36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Perumusan</a:t>
            </a:r>
            <a:r>
              <a:rPr lang="en-US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 Model PL</a:t>
            </a:r>
            <a:endParaRPr lang="en-US" sz="36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699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33AFF-DAF5-75D0-44D8-9CB2BC09B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E911C70-EE11-D89B-C7F6-BAAC054A3C27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AF8FCB-5F49-EA1F-C510-71AC4606F99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77D002A-659D-AEE5-F0C2-B0D3F0971078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B9D2FFD-ADBE-C1E1-0D00-5861D3F618F0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8712B18-54D5-042C-23DB-0DB8057F75C7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0EEEE1E-F784-70CC-ED63-BE9B6B965E30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737BCA2-CFB6-3D53-289B-0FB53EB22B03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6BB7FCB-23B4-A3BE-D00B-911E1DA8D504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A2C7469-5E86-4DF6-D70E-0F2A1021DFCD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C22FD4E9-E8E6-8683-1E3A-B1A21F2A49EE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4AC9B589-4F78-3ABE-03B9-51F0BB7335C0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1721E65B-9795-F354-2DE4-9D6757C7BA76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C907DC11-D00F-E2A9-FE9F-DF32FC393010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17EF0722-FB6C-F58C-516C-A7C7AD4DAB41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3C4C9EE7-9A59-3488-0B1F-B2C17131F1A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927A07D5-8580-07E4-C6F5-827DB1978745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A739C4-E3EF-A42A-E67B-69A2F1D0E317}"/>
                  </a:ext>
                </a:extLst>
              </p:cNvPr>
              <p:cNvSpPr/>
              <p:nvPr/>
            </p:nvSpPr>
            <p:spPr>
              <a:xfrm>
                <a:off x="358140" y="512902"/>
                <a:ext cx="17838420" cy="913326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285750" indent="-285750" algn="just">
                  <a:lnSpc>
                    <a:spcPct val="150000"/>
                  </a:lnSpc>
                  <a:buClr>
                    <a:schemeClr val="accent1"/>
                  </a:buClr>
                  <a:buFont typeface="Wingdings" panose="05000000000000000000" pitchFamily="2" charset="2"/>
                  <a:buChar char="q"/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Perumusan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Fungsi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Kendala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</a:t>
                </a:r>
              </a:p>
              <a:p>
                <a:pPr marL="285750" indent="-285750" algn="just">
                  <a:lnSpc>
                    <a:spcPct val="150000"/>
                  </a:lnSpc>
                  <a:buClr>
                    <a:schemeClr val="accent1"/>
                  </a:buClr>
                  <a:buFont typeface="Courier New" panose="02070309020205020404" pitchFamily="49" charset="0"/>
                  <a:buChar char="o"/>
                </a:pPr>
                <a:r>
                  <a:rPr lang="en-US" sz="3600" b="1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Kendala</a:t>
                </a:r>
                <a:r>
                  <a:rPr lang="en-US" sz="3600" b="1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pada proses </a:t>
                </a:r>
                <a:r>
                  <a:rPr lang="en-US" sz="3600" b="1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perakitan</a:t>
                </a:r>
                <a:r>
                  <a:rPr lang="en-US" sz="3600" b="1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Untuk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menghasilkan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1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buah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meja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diperlukan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waktu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4 jam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Untuk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menghasilkan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1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buah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kursi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diperlukan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waktu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2 jam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Waktu yang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tersedia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adalah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60 jam.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		4M + 2K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60</a:t>
                </a:r>
              </a:p>
              <a:p>
                <a:pPr marL="285750" indent="-285750" algn="just">
                  <a:lnSpc>
                    <a:spcPct val="150000"/>
                  </a:lnSpc>
                  <a:buClr>
                    <a:schemeClr val="accent1"/>
                  </a:buClr>
                  <a:buFont typeface="Courier New" panose="02070309020205020404" pitchFamily="49" charset="0"/>
                  <a:buChar char="o"/>
                </a:pPr>
                <a:r>
                  <a:rPr lang="en-US" sz="3600" b="1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Kendala</a:t>
                </a:r>
                <a:r>
                  <a:rPr lang="en-US" sz="3600" b="1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pada proses </a:t>
                </a:r>
                <a:r>
                  <a:rPr lang="en-US" sz="3600" b="1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pemolesan</a:t>
                </a:r>
                <a:r>
                  <a:rPr lang="en-US" sz="3600" b="1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</a:t>
                </a: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Untuk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menghasilkan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1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buah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meja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diperlukan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waktu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2 jam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Untuk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menghasilkan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1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buah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kursi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diperlukan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waktu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4 jam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Waktu yang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tersedia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adalah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48 jam.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		2M + 4K </a:t>
                </a:r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48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A739C4-E3EF-A42A-E67B-69A2F1D0E3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" y="512902"/>
                <a:ext cx="17838420" cy="9133269"/>
              </a:xfrm>
              <a:prstGeom prst="rect">
                <a:avLst/>
              </a:prstGeom>
              <a:blipFill>
                <a:blip r:embed="rId6"/>
                <a:stretch>
                  <a:fillRect l="-1059" b="-1535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6650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8A7D9-357D-384E-9DF3-66B3202EE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C1CDC7E-1A18-879B-2CB5-87089E0C7D11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BE9FF97-7A1F-12C7-3825-32F9B81E7EF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81014A7-ACE9-A288-D60A-F350665B21D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7C7BCB9-AE6E-8980-7971-F99FFB87F405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0080D9D-AA17-006C-564B-553FC14FBB86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ABEE4E7-208D-1472-286D-A748C4B721E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B60D74B-58E8-B420-0369-EB91E19EEB5E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A791D01-5A3E-D1B3-7A95-C34BC51CE084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BDCCBFD-A404-1AD5-D96F-6400DA24449A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046F8DC-0699-D27D-BD82-F9208965E357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5573BAAA-C519-7E9E-38F7-20E1CC98D7FD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89E5F441-2B12-F862-D095-FBA7632703F7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67049CC2-F4F3-1251-EB10-32AEA3B0DC7F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D7F1A065-601F-806D-6E13-92486DCDF8A9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8F048B52-BDF4-C261-CDB9-DAB79C1427C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89A807A-3CBC-B053-4B9E-E6919F24E766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BECA689-3EB5-ADFC-7D63-1C70F1B7AE3F}"/>
                  </a:ext>
                </a:extLst>
              </p:cNvPr>
              <p:cNvSpPr/>
              <p:nvPr/>
            </p:nvSpPr>
            <p:spPr>
              <a:xfrm>
                <a:off x="381000" y="1002657"/>
                <a:ext cx="17236441" cy="913326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Tentukan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variabel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		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Meja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= M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						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Kursi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= K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Perumusan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persoalan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dalam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bentuk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matematika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Maks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	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Laba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= 8M + 6K	(dalam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satuan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Rp 10.000)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Dengan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kendala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	4M + 2K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60	M </a:t>
                </a:r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3600" b="0" i="0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	2M + 4K </a:t>
                </a:r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48	K </a:t>
                </a:r>
                <a14:m>
                  <m:oMath xmlns:m="http://schemas.openxmlformats.org/officeDocument/2006/math">
                    <m:r>
                      <a:rPr lang="en-US" sz="3600" i="1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360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BECA689-3EB5-ADFC-7D63-1C70F1B7AE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002657"/>
                <a:ext cx="17236441" cy="9133269"/>
              </a:xfrm>
              <a:prstGeom prst="rect">
                <a:avLst/>
              </a:prstGeom>
              <a:blipFill>
                <a:blip r:embed="rId6"/>
                <a:stretch>
                  <a:fillRect l="-1097" b="-1468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BD87889F-AA51-A200-5851-64A34D7FF5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59" y="2818308"/>
            <a:ext cx="11565892" cy="308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91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A8EAA-89E6-FDF3-5FBB-89EF290C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FDEC647-A52D-29B4-860E-E30D86823D31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75B2527-EAC2-5278-BE4B-4ACBB39DCB4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D394F38-7B08-EE58-FBC8-8AC8C0B96A8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FE7DD23-B099-C1A0-D140-ADC3E7188A55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A1DC778-4FF9-AC29-7D0E-F433F8DAE6C0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602D3B3-91D6-ABD2-A298-CBACCF25C349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97A2F45-59C4-E7C0-2E21-9AB254BE89A2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FB519E0-6156-600F-C8A3-7EDE62DFA964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42EB6F8-C215-EB09-3AAD-58CC9FA4173D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E3F67D3E-37FB-EF31-BC17-5C07E86AA949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8E00017E-3490-C915-D79D-9AD152C92D74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06AEB39E-AEC3-BC17-806A-15C075B33D0E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4FFD7758-84BF-0378-CBEF-FAAED8FEA0BC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F55F329-6A8D-11B6-6D76-6886A5096983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AA635017-583A-6F0D-C121-BDAC357BA71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DF4511AF-D195-D562-DD1B-5849394167BB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2B1E629-5E17-D676-2511-25B3FCE9B96C}"/>
              </a:ext>
            </a:extLst>
          </p:cNvPr>
          <p:cNvSpPr/>
          <p:nvPr/>
        </p:nvSpPr>
        <p:spPr>
          <a:xfrm>
            <a:off x="185503" y="2654357"/>
            <a:ext cx="17916994" cy="49782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Seorang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penjahit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mempunyai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bahan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60 m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woll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dan 40 m katun,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dari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bahan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tersebut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ia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akan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membuat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setelan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jas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dan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rok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untuk </a:t>
            </a:r>
            <a:r>
              <a:rPr lang="en-US" sz="3600" cap="none" spc="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dijual</a:t>
            </a:r>
            <a:r>
              <a:rPr lang="en-US" sz="3600" cap="none" spc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. 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Satu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stel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jas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memerlukan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3 m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woll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dan 1 m katun.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Sedangkan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satu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rok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memerlukan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2 m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woll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dan 2 m katun.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Berapa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stel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jas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dan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rok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yang harus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penjahit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tersebut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buat agar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mendapat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keuntungan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sebesar-besarnya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.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Bila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satu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stel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jas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Rp 1.500.000 dan 1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stel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rok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itchFamily="2" charset="0"/>
              </a:rPr>
              <a:t> Rp 1.000.000</a:t>
            </a:r>
            <a:endParaRPr lang="en-US" sz="3600" cap="none" spc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Text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0A6BCA-11E4-50CC-B3FE-4D71CFE57A12}"/>
              </a:ext>
            </a:extLst>
          </p:cNvPr>
          <p:cNvSpPr/>
          <p:nvPr/>
        </p:nvSpPr>
        <p:spPr>
          <a:xfrm>
            <a:off x="185503" y="1312411"/>
            <a:ext cx="709929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LATIHAN</a:t>
            </a:r>
            <a:endParaRPr lang="en-US" sz="66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itka Text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F41FFF-2524-ABAF-6EE2-CB7421D976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6477000" y="1866409"/>
            <a:ext cx="10956183" cy="648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15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0AB18-1496-69BC-FFD6-F944CC1AC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D655FEA-8C30-50E6-1557-3110C5F20371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BF40DF3-6352-D6EB-5F8D-C6FD26874AED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524FFDB-49AC-26AE-F4B5-F4F66F773332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7EB8919-71C6-DB03-FC8E-738D02E17313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05DC113-FAF7-35FC-6792-99B9034F3918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9CDA8E8-C8B4-6DFD-8556-FA5BADB61921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E5A8893-39E0-2B24-A8BA-879D6B24E05C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7716333-95D4-ED50-3A19-FF339A2AC27E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375287B-264F-978B-1FA3-FC52D2C78014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E26DBFC-ACDD-243F-4751-A2BE24055519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5E9992E3-2E06-746A-F53B-BF69EA36DBC3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9166654E-40D4-12A1-A0A3-FF6399AEC7FD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8AF275C6-7994-DD3C-B061-283D0651A94B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476F1B08-DD59-64FB-D030-382DD5D2727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0F9985D6-DBE1-73B8-C08D-3462D0B9F7A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D5D1B9BA-F169-B2C8-D4FE-59839E783E60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AC00295-8DA0-9B64-2272-655CF8B40B8F}"/>
                  </a:ext>
                </a:extLst>
              </p:cNvPr>
              <p:cNvSpPr/>
              <p:nvPr/>
            </p:nvSpPr>
            <p:spPr>
              <a:xfrm>
                <a:off x="449580" y="727673"/>
                <a:ext cx="17388840" cy="913326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Tentukan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variabel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	Jas = J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					Rok = R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Perumusan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persoalan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dalam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bentuk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matematika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Maks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	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Laba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= 15M + 10K	(dalam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satuan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Rp 100.000)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Dengan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kendala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	3J + 2R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60	J </a:t>
                </a:r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3600" b="0" i="0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  <a:p>
                <a:pPr algn="just">
                  <a:lnSpc>
                    <a:spcPct val="150000"/>
                  </a:lnSpc>
                  <a:buClr>
                    <a:schemeClr val="accent1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	J + 2R </a:t>
                </a:r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latin typeface="Sitka Text" pitchFamily="2" charset="0"/>
                  </a:rPr>
                  <a:t> 40	R </a:t>
                </a:r>
                <a14:m>
                  <m:oMath xmlns:m="http://schemas.openxmlformats.org/officeDocument/2006/math">
                    <m:r>
                      <a:rPr lang="en-US" sz="3600" i="1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3600">
                        <a:ln w="0"/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3600" dirty="0">
                  <a:ln w="0"/>
                  <a:solidFill>
                    <a:schemeClr val="tx1"/>
                  </a:solidFill>
                  <a:latin typeface="Sitka Text" pitchFamily="2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AC00295-8DA0-9B64-2272-655CF8B40B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" y="727673"/>
                <a:ext cx="17388840" cy="9133269"/>
              </a:xfrm>
              <a:prstGeom prst="rect">
                <a:avLst/>
              </a:prstGeom>
              <a:blipFill>
                <a:blip r:embed="rId6"/>
                <a:stretch>
                  <a:fillRect l="-1087" b="-1468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901C7837-64D2-D537-6843-97B9D455BE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398" y="2630397"/>
            <a:ext cx="10697973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97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F3283-6F1E-2AD8-3756-E14CC7A2F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B9B7D55-2E19-CF91-3736-A7286F8ACB86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15EFF65-E93A-E94A-A5A8-DC2B3C8F4ABD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7EE4232-8B0D-A75E-D298-1ACDA18AFDC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17BC652-A60E-5C7B-B94A-1E53FE66C2C2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6F3DB2D-5A6E-B267-BD94-901D58808277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7D13A61-BA05-C78D-BBAD-6EF177FA007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3204943-CBB8-EEA7-3C4B-44EE9C3FA15F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9F3DBDC-BE87-88C3-AFB2-E4D04FA20FBA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6C3FC44-3C8F-661B-0B24-987C30635337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A920AB32-17AE-8913-E81D-BFDB9E1C74FB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24A0F74D-2EC5-9EF4-9A25-86C9EEF7BB2D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7C8609BC-6D30-DBA6-D083-C649788E4269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F1A61930-77EF-1DC3-4A80-4053EAB706EF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DDD12156-8F2A-C319-B647-C17B6898086F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DBDDF101-5802-E942-BE3D-E452F6465AC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01D5FD2-994A-FB0C-294D-5A86655A7C42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4F434BF-3B13-33AD-25D1-F0CAAF484ABD}"/>
              </a:ext>
            </a:extLst>
          </p:cNvPr>
          <p:cNvSpPr/>
          <p:nvPr/>
        </p:nvSpPr>
        <p:spPr>
          <a:xfrm>
            <a:off x="570411" y="2642387"/>
            <a:ext cx="16916400" cy="45977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en-US" sz="4000" cap="none" spc="0" dirty="0">
                <a:ln w="0"/>
                <a:latin typeface="Sitka Text" pitchFamily="2" charset="0"/>
              </a:rPr>
              <a:t>Perusahaan </a:t>
            </a:r>
            <a:r>
              <a:rPr lang="en-US" sz="4000" cap="none" spc="0" dirty="0" err="1">
                <a:ln w="0"/>
                <a:latin typeface="Sitka Text" pitchFamily="2" charset="0"/>
              </a:rPr>
              <a:t>makanan</a:t>
            </a:r>
            <a:r>
              <a:rPr lang="en-US" sz="4000" cap="none" spc="0" dirty="0">
                <a:ln w="0"/>
                <a:latin typeface="Sitka Text" pitchFamily="2" charset="0"/>
              </a:rPr>
              <a:t> ENAK </a:t>
            </a:r>
            <a:r>
              <a:rPr lang="en-US" sz="4000" cap="none" spc="0" dirty="0" err="1">
                <a:ln w="0"/>
                <a:latin typeface="Sitka Text" pitchFamily="2" charset="0"/>
              </a:rPr>
              <a:t>merencanakan</a:t>
            </a:r>
            <a:r>
              <a:rPr lang="en-US" sz="4000" cap="none" spc="0" dirty="0">
                <a:ln w="0"/>
                <a:latin typeface="Sitka Text" pitchFamily="2" charset="0"/>
              </a:rPr>
              <a:t> untuk </a:t>
            </a:r>
            <a:r>
              <a:rPr lang="en-US" sz="4000" cap="none" spc="0" dirty="0" err="1">
                <a:ln w="0"/>
                <a:latin typeface="Sitka Text" pitchFamily="2" charset="0"/>
              </a:rPr>
              <a:t>membuat</a:t>
            </a:r>
            <a:r>
              <a:rPr lang="en-US" sz="4000" cap="none" spc="0" dirty="0">
                <a:ln w="0"/>
                <a:latin typeface="Sitka Text" pitchFamily="2" charset="0"/>
              </a:rPr>
              <a:t> dua </a:t>
            </a:r>
            <a:r>
              <a:rPr lang="en-US" sz="4000" cap="none" spc="0" dirty="0" err="1">
                <a:ln w="0"/>
                <a:latin typeface="Sitka Text" pitchFamily="2" charset="0"/>
              </a:rPr>
              <a:t>jenis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makanan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yaitu</a:t>
            </a:r>
            <a:r>
              <a:rPr lang="en-US" sz="4000" cap="none" spc="0" dirty="0">
                <a:ln w="0"/>
                <a:latin typeface="Sitka Text" pitchFamily="2" charset="0"/>
              </a:rPr>
              <a:t> roti </a:t>
            </a:r>
            <a:r>
              <a:rPr lang="en-US" sz="4000" cap="none" spc="0" dirty="0" err="1">
                <a:ln w="0"/>
                <a:latin typeface="Sitka Text" pitchFamily="2" charset="0"/>
              </a:rPr>
              <a:t>kering</a:t>
            </a:r>
            <a:r>
              <a:rPr lang="en-US" sz="4000" cap="none" spc="0" dirty="0">
                <a:ln w="0"/>
                <a:latin typeface="Sitka Text" pitchFamily="2" charset="0"/>
              </a:rPr>
              <a:t> dan pie. </a:t>
            </a:r>
            <a:r>
              <a:rPr lang="en-US" sz="4000" cap="none" spc="0" dirty="0" err="1">
                <a:ln w="0"/>
                <a:latin typeface="Sitka Text" pitchFamily="2" charset="0"/>
              </a:rPr>
              <a:t>Kedua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jenis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makanan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tersebut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mengandung</a:t>
            </a:r>
            <a:r>
              <a:rPr lang="en-US" sz="4000" cap="none" spc="0" dirty="0">
                <a:ln w="0"/>
                <a:latin typeface="Sitka Text" pitchFamily="2" charset="0"/>
              </a:rPr>
              <a:t> susu dan </a:t>
            </a:r>
            <a:r>
              <a:rPr lang="en-US" sz="4000" cap="none" spc="0" dirty="0" err="1">
                <a:ln w="0"/>
                <a:latin typeface="Sitka Text" pitchFamily="2" charset="0"/>
              </a:rPr>
              <a:t>cokelat</a:t>
            </a:r>
            <a:r>
              <a:rPr lang="en-US" sz="4000" cap="none" spc="0" dirty="0">
                <a:ln w="0"/>
                <a:latin typeface="Sitka Text" pitchFamily="2" charset="0"/>
              </a:rPr>
              <a:t>. Roti </a:t>
            </a:r>
            <a:r>
              <a:rPr lang="en-US" sz="4000" cap="none" spc="0" dirty="0" err="1">
                <a:ln w="0"/>
                <a:latin typeface="Sitka Text" pitchFamily="2" charset="0"/>
              </a:rPr>
              <a:t>kering</a:t>
            </a:r>
            <a:r>
              <a:rPr lang="en-US" sz="4000" cap="none" spc="0" dirty="0">
                <a:ln w="0"/>
                <a:latin typeface="Sitka Text" pitchFamily="2" charset="0"/>
              </a:rPr>
              <a:t> paling </a:t>
            </a:r>
            <a:r>
              <a:rPr lang="en-US" sz="4000" cap="none" spc="0" dirty="0" err="1">
                <a:ln w="0"/>
                <a:latin typeface="Sitka Text" pitchFamily="2" charset="0"/>
              </a:rPr>
              <a:t>sedikit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diproduksi</a:t>
            </a:r>
            <a:r>
              <a:rPr lang="en-US" sz="4000" cap="none" spc="0" dirty="0">
                <a:ln w="0"/>
                <a:latin typeface="Sitka Text" pitchFamily="2" charset="0"/>
              </a:rPr>
              <a:t> 2 unit dan pie paling </a:t>
            </a:r>
            <a:r>
              <a:rPr lang="en-US" sz="4000" cap="none" spc="0" dirty="0" err="1">
                <a:ln w="0"/>
                <a:latin typeface="Sitka Text" pitchFamily="2" charset="0"/>
              </a:rPr>
              <a:t>sedikit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diproduksi</a:t>
            </a:r>
            <a:r>
              <a:rPr lang="en-US" sz="4000" cap="none" spc="0" dirty="0">
                <a:ln w="0"/>
                <a:latin typeface="Sitka Text" pitchFamily="2" charset="0"/>
              </a:rPr>
              <a:t> 1 unit. </a:t>
            </a:r>
            <a:r>
              <a:rPr lang="en-US" sz="4000" cap="none" spc="0" dirty="0" err="1">
                <a:ln w="0"/>
                <a:latin typeface="Sitka Text" pitchFamily="2" charset="0"/>
              </a:rPr>
              <a:t>Tabel</a:t>
            </a:r>
            <a:r>
              <a:rPr lang="en-US" sz="4000" cap="none" spc="0" dirty="0">
                <a:ln w="0"/>
                <a:latin typeface="Sitka Text" pitchFamily="2" charset="0"/>
              </a:rPr>
              <a:t> berikut </a:t>
            </a:r>
            <a:r>
              <a:rPr lang="en-US" sz="4000" cap="none" spc="0" dirty="0" err="1">
                <a:ln w="0"/>
                <a:latin typeface="Sitka Text" pitchFamily="2" charset="0"/>
              </a:rPr>
              <a:t>menunjukkan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jumlah</a:t>
            </a:r>
            <a:r>
              <a:rPr lang="en-US" sz="4000" cap="none" spc="0" dirty="0">
                <a:ln w="0"/>
                <a:latin typeface="Sitka Text" pitchFamily="2" charset="0"/>
              </a:rPr>
              <a:t> susu dan </a:t>
            </a:r>
            <a:r>
              <a:rPr lang="en-US" sz="4000" cap="none" spc="0" dirty="0" err="1">
                <a:ln w="0"/>
                <a:latin typeface="Sitka Text" pitchFamily="2" charset="0"/>
              </a:rPr>
              <a:t>cokelat</a:t>
            </a:r>
            <a:r>
              <a:rPr lang="en-US" sz="4000" cap="none" spc="0" dirty="0">
                <a:ln w="0"/>
                <a:latin typeface="Sitka Text" pitchFamily="2" charset="0"/>
              </a:rPr>
              <a:t> pada </a:t>
            </a:r>
            <a:r>
              <a:rPr lang="en-US" sz="4000" cap="none" spc="0" dirty="0" err="1">
                <a:ln w="0"/>
                <a:latin typeface="Sitka Text" pitchFamily="2" charset="0"/>
              </a:rPr>
              <a:t>setiap</a:t>
            </a:r>
            <a:r>
              <a:rPr lang="en-US" sz="4000" cap="none" spc="0" dirty="0">
                <a:ln w="0"/>
                <a:latin typeface="Sitka Text" pitchFamily="2" charset="0"/>
              </a:rPr>
              <a:t> </a:t>
            </a:r>
            <a:r>
              <a:rPr lang="en-US" sz="4000" cap="none" spc="0" dirty="0" err="1">
                <a:ln w="0"/>
                <a:latin typeface="Sitka Text" pitchFamily="2" charset="0"/>
              </a:rPr>
              <a:t>makanan</a:t>
            </a:r>
            <a:endParaRPr lang="en-US" sz="4000" cap="none" spc="0" dirty="0">
              <a:ln w="0"/>
              <a:latin typeface="Sitka Text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D75762-9804-9BC9-7C60-64D657E2E37A}"/>
              </a:ext>
            </a:extLst>
          </p:cNvPr>
          <p:cNvSpPr/>
          <p:nvPr/>
        </p:nvSpPr>
        <p:spPr>
          <a:xfrm>
            <a:off x="1086860" y="739642"/>
            <a:ext cx="415789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LATIHAN</a:t>
            </a:r>
            <a:endParaRPr lang="en-US" sz="66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itka Text" pitchFamily="2" charset="0"/>
            </a:endParaRPr>
          </a:p>
        </p:txBody>
      </p:sp>
      <p:pic>
        <p:nvPicPr>
          <p:cNvPr id="14" name="Picture 2" descr="Perusahaan Makanan dan Minuman Terbesar di Indonesia - JurnalIndo.com">
            <a:extLst>
              <a:ext uri="{FF2B5EF4-FFF2-40B4-BE49-F238E27FC236}">
                <a16:creationId xmlns:a16="http://schemas.microsoft.com/office/drawing/2014/main" id="{3F15532D-A4C9-4B80-E4D1-E79537175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186" y="1957153"/>
            <a:ext cx="9875625" cy="658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899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763FC-11D4-FDA2-8B87-5E4150C0C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809719D-8B77-C32C-939E-C60186446273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4D007F0-4EFC-9F8F-345A-16F7F6B97EC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E16C359-E0CB-195A-C0CB-8E311977C8D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53DFF2F-67C2-4F57-488E-510B2330D7EC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C4028A2-7CFB-D323-02FE-F64F7954CF72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294D60D-86D5-3C1B-C34E-9D521EF65AF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5705C14-E4F7-987D-D0D9-039A5CF12804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4354105-ADCE-4759-2E9B-62821CECEFF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36DE462-F4AC-99D3-315F-64BCC76FF428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4D37544B-FB7F-BE30-313B-9F8FA70B7007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5E250C49-9FBD-80BB-279E-B0FD6933D623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04F741D4-6EEE-FA15-DEFF-9160EE7938C4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0CEC51DA-A227-8D2E-3C84-6AEB2C25179E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D6805822-4262-9654-82E0-D4831CDEDBD2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EA59FE3D-E4C2-BE78-9645-8A3F0A63F6C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677C57EE-AE4A-13C5-1811-26D9085CE058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59570A69-A2BA-1CBA-2C64-D5E0F47F0478}"/>
              </a:ext>
            </a:extLst>
          </p:cNvPr>
          <p:cNvSpPr/>
          <p:nvPr/>
        </p:nvSpPr>
        <p:spPr>
          <a:xfrm>
            <a:off x="495300" y="1676553"/>
            <a:ext cx="17297400" cy="71241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0" cap="none" spc="0" dirty="0">
                <a:ln w="0"/>
                <a:latin typeface="Sitka Text" pitchFamily="2" charset="0"/>
              </a:rPr>
              <a:t>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melakukan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konsultasi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kepada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dr.frans</a:t>
            </a:r>
            <a:r>
              <a:rPr lang="en-US" sz="2800" b="0" cap="none" spc="0" dirty="0">
                <a:ln w="0"/>
                <a:latin typeface="Sitka Text" pitchFamily="2" charset="0"/>
              </a:rPr>
              <a:t> untuk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mendapatkan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arahan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mengenai</a:t>
            </a:r>
            <a:r>
              <a:rPr lang="en-US" sz="2800" b="0" cap="none" spc="0" dirty="0">
                <a:ln w="0"/>
                <a:latin typeface="Sitka Text" pitchFamily="2" charset="0"/>
              </a:rPr>
              <a:t> program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dietnya</a:t>
            </a:r>
            <a:r>
              <a:rPr lang="en-US" sz="2800" b="0" cap="none" spc="0" dirty="0">
                <a:ln w="0"/>
                <a:latin typeface="Sitka Text" pitchFamily="2" charset="0"/>
              </a:rPr>
              <a:t>. Dr.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frans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memberikan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arahan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kepada</a:t>
            </a:r>
            <a:r>
              <a:rPr lang="en-US" sz="2800" b="0" cap="none" spc="0" dirty="0">
                <a:ln w="0"/>
                <a:latin typeface="Sitka Text" pitchFamily="2" charset="0"/>
              </a:rPr>
              <a:t>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untuk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menjaga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kandungan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makanan</a:t>
            </a:r>
            <a:r>
              <a:rPr lang="en-US" sz="2800" b="0" cap="none" spc="0" dirty="0">
                <a:ln w="0"/>
                <a:latin typeface="Sitka Text" pitchFamily="2" charset="0"/>
              </a:rPr>
              <a:t> yang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dikonsumsinya</a:t>
            </a:r>
            <a:r>
              <a:rPr lang="en-US" sz="2800" b="0" cap="none" spc="0" dirty="0">
                <a:ln w="0"/>
                <a:latin typeface="Sitka Text" pitchFamily="2" charset="0"/>
              </a:rPr>
              <a:t>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Selanjutnya</a:t>
            </a:r>
            <a:r>
              <a:rPr lang="en-US" sz="2800" b="0" cap="none" spc="0" dirty="0">
                <a:ln w="0"/>
                <a:latin typeface="Sitka Text" pitchFamily="2" charset="0"/>
              </a:rPr>
              <a:t>,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dr.frans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menyerankan</a:t>
            </a:r>
            <a:r>
              <a:rPr lang="en-US" sz="2800" b="0" cap="none" spc="0" dirty="0">
                <a:ln w="0"/>
                <a:latin typeface="Sitka Text" pitchFamily="2" charset="0"/>
              </a:rPr>
              <a:t> agar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mengonsumsi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dua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jenis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,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yaitu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keju</a:t>
            </a:r>
            <a:r>
              <a:rPr lang="en-US" sz="2800" b="0" cap="none" spc="0" dirty="0">
                <a:ln w="0"/>
                <a:latin typeface="Sitka Text" pitchFamily="2" charset="0"/>
              </a:rPr>
              <a:t> dan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madu</a:t>
            </a:r>
            <a:r>
              <a:rPr lang="en-US" sz="2800" b="0" cap="none" spc="0" dirty="0">
                <a:ln w="0"/>
                <a:latin typeface="Sitka Text" pitchFamily="2" charset="0"/>
              </a:rPr>
              <a:t>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Setiap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keju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mengandung</a:t>
            </a:r>
            <a:r>
              <a:rPr lang="en-US" sz="2800" b="0" cap="none" spc="0" dirty="0">
                <a:ln w="0"/>
                <a:latin typeface="Sitka Text" pitchFamily="2" charset="0"/>
              </a:rPr>
              <a:t> 5 gram protein, 6 gram lemak, dan 10 gram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karbohidrat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dengan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harga</a:t>
            </a:r>
            <a:r>
              <a:rPr lang="en-US" sz="2800" b="0" cap="none" spc="0" dirty="0">
                <a:ln w="0"/>
                <a:latin typeface="Sitka Text" pitchFamily="2" charset="0"/>
              </a:rPr>
              <a:t> Rp 20.000,00. Adapun untuk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madu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mengandung</a:t>
            </a:r>
            <a:r>
              <a:rPr lang="en-US" sz="2800" b="0" cap="none" spc="0" dirty="0">
                <a:ln w="0"/>
                <a:latin typeface="Sitka Text" pitchFamily="2" charset="0"/>
              </a:rPr>
              <a:t> 20 gram protein, 4 gram lemak, dan 5 gram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karbohidrat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dengan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harga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harga</a:t>
            </a:r>
            <a:r>
              <a:rPr lang="en-US" sz="2800" b="0" cap="none" spc="0" dirty="0">
                <a:ln w="0"/>
                <a:latin typeface="Sitka Text" pitchFamily="2" charset="0"/>
              </a:rPr>
              <a:t> Rp 30.000,00.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berdasarkan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persyaratan</a:t>
            </a:r>
            <a:r>
              <a:rPr lang="en-US" sz="2800" b="0" cap="none" spc="0" dirty="0">
                <a:ln w="0"/>
                <a:latin typeface="Sitka Text" pitchFamily="2" charset="0"/>
              </a:rPr>
              <a:t> program diet,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harus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mengonsumsi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setidaknya</a:t>
            </a:r>
            <a:r>
              <a:rPr lang="en-US" sz="2800" b="0" cap="none" spc="0" dirty="0">
                <a:ln w="0"/>
                <a:latin typeface="Sitka Text" pitchFamily="2" charset="0"/>
              </a:rPr>
              <a:t> 60 gram protein, 30 gram lemak, dan 40 gram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karbohidrat</a:t>
            </a:r>
            <a:r>
              <a:rPr lang="en-US" sz="2800" b="0" cap="none" spc="0" dirty="0">
                <a:ln w="0"/>
                <a:latin typeface="Sitka Text" pitchFamily="2" charset="0"/>
              </a:rPr>
              <a:t>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Selain</a:t>
            </a:r>
            <a:r>
              <a:rPr lang="en-US" sz="2800" b="0" cap="none" spc="0" dirty="0">
                <a:ln w="0"/>
                <a:latin typeface="Sitka Text" pitchFamily="2" charset="0"/>
              </a:rPr>
              <a:t> itu,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hanya boleh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mengonsumsi</a:t>
            </a:r>
            <a:r>
              <a:rPr lang="en-US" sz="2800" b="0" cap="none" spc="0" dirty="0">
                <a:ln w="0"/>
                <a:latin typeface="Sitka Text" pitchFamily="2" charset="0"/>
              </a:rPr>
              <a:t> paling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banyak</a:t>
            </a:r>
            <a:r>
              <a:rPr lang="en-US" sz="2800" b="0" cap="none" spc="0" dirty="0">
                <a:ln w="0"/>
                <a:latin typeface="Sitka Text" pitchFamily="2" charset="0"/>
              </a:rPr>
              <a:t> 8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buah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keju</a:t>
            </a:r>
            <a:r>
              <a:rPr lang="en-US" sz="2800" b="0" cap="none" spc="0" dirty="0">
                <a:ln w="0"/>
                <a:latin typeface="Sitka Text" pitchFamily="2" charset="0"/>
              </a:rPr>
              <a:t> dan 12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buah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madu</a:t>
            </a:r>
            <a:r>
              <a:rPr lang="en-US" sz="2800" b="0" cap="none" spc="0" dirty="0">
                <a:ln w="0"/>
                <a:latin typeface="Sitka Text" pitchFamily="2" charset="0"/>
              </a:rPr>
              <a:t>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Berapa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banyak</a:t>
            </a:r>
            <a:r>
              <a:rPr lang="en-US" sz="2800" b="0" cap="none" spc="0" dirty="0">
                <a:ln w="0"/>
                <a:latin typeface="Sitka Text" pitchFamily="2" charset="0"/>
              </a:rPr>
              <a:t> masing-masing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yang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harus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dibeli</a:t>
            </a:r>
            <a:r>
              <a:rPr lang="en-US" sz="2800" b="0" cap="none" spc="0" dirty="0">
                <a:ln w="0"/>
                <a:latin typeface="Sitka Text" pitchFamily="2" charset="0"/>
              </a:rPr>
              <a:t>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sehingga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persyaratan</a:t>
            </a:r>
            <a:r>
              <a:rPr lang="en-US" sz="2800" b="0" cap="none" spc="0" dirty="0">
                <a:ln w="0"/>
                <a:latin typeface="Sitka Text" pitchFamily="2" charset="0"/>
              </a:rPr>
              <a:t> minimal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dapat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dipenuhi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sehingga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menimbulkan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biaya</a:t>
            </a:r>
            <a:r>
              <a:rPr lang="en-US" sz="2800" b="0" cap="none" spc="0" dirty="0">
                <a:ln w="0"/>
                <a:latin typeface="Sitka Text" pitchFamily="2" charset="0"/>
              </a:rPr>
              <a:t>. Untuk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mempermudah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memahami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permasalahn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tersebut</a:t>
            </a:r>
            <a:r>
              <a:rPr lang="en-US" sz="2800" b="0" cap="none" spc="0" dirty="0">
                <a:ln w="0"/>
                <a:latin typeface="Sitka Text" pitchFamily="2" charset="0"/>
              </a:rPr>
              <a:t>,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maka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gunakanlah</a:t>
            </a:r>
            <a:r>
              <a:rPr lang="en-US" sz="2800" b="0" cap="none" spc="0" dirty="0">
                <a:ln w="0"/>
                <a:latin typeface="Sitka Text" pitchFamily="2" charset="0"/>
              </a:rPr>
              <a:t> Teknik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pemodelan</a:t>
            </a:r>
            <a:r>
              <a:rPr lang="en-US" sz="2800" b="0" cap="none" spc="0" dirty="0">
                <a:ln w="0"/>
                <a:latin typeface="Sitka Text" pitchFamily="2" charset="0"/>
              </a:rPr>
              <a:t> pada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masalah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tersebut</a:t>
            </a:r>
            <a:r>
              <a:rPr lang="en-US" sz="2800" b="0" cap="none" spc="0" dirty="0">
                <a:ln w="0"/>
                <a:latin typeface="Sitka Text" pitchFamily="2" charset="0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69E21B-CAAF-1C2C-77BA-AAEC43C578AF}"/>
              </a:ext>
            </a:extLst>
          </p:cNvPr>
          <p:cNvSpPr/>
          <p:nvPr/>
        </p:nvSpPr>
        <p:spPr>
          <a:xfrm>
            <a:off x="1029117" y="378257"/>
            <a:ext cx="415789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LATIHAN</a:t>
            </a:r>
            <a:endParaRPr lang="en-US" sz="66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99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DED47-8488-42E0-3EB4-7BA8D08A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D46CDBF-27B9-C7AC-74B6-C0FB392C330D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D26E409-57A7-A035-7452-D9E52F83617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C073AC5-F02D-6C22-E659-F8FC66D1D94E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36F0E7A-EE33-6441-311E-2898DF8441AD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6757C5B-B4C7-8515-7B20-C2A69D0F2466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F1B829F-3A72-F2CF-4D3D-0A109756F01A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9CDB78A-92F5-E62A-A0E9-6B399699E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50" y="1459280"/>
            <a:ext cx="17666100" cy="32554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366CA6C-336A-A34B-D31F-0E99EC8DEE8E}"/>
              </a:ext>
            </a:extLst>
          </p:cNvPr>
          <p:cNvSpPr/>
          <p:nvPr/>
        </p:nvSpPr>
        <p:spPr>
          <a:xfrm>
            <a:off x="109975" y="218164"/>
            <a:ext cx="373719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2700">
                  <a:solidFill>
                    <a:schemeClr val="tx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CONTOH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58723E27-1AA2-D14F-9CA4-968A94BCDFC2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D3B0193-C5C2-DB61-DD66-12210A3BDCC4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B74F570-2013-97DF-D739-70ADCBC27E19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36D23961-EB87-45F1-99A9-FBB39B92F2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813" r="10156"/>
          <a:stretch>
            <a:fillRect/>
          </a:stretch>
        </p:blipFill>
        <p:spPr>
          <a:xfrm>
            <a:off x="1013869" y="4819580"/>
            <a:ext cx="8815931" cy="5241178"/>
          </a:xfrm>
          <a:prstGeom prst="rect">
            <a:avLst/>
          </a:prstGeom>
        </p:spPr>
      </p:pic>
      <p:sp>
        <p:nvSpPr>
          <p:cNvPr id="13" name="Freeform 13">
            <a:extLst>
              <a:ext uri="{FF2B5EF4-FFF2-40B4-BE49-F238E27FC236}">
                <a16:creationId xmlns:a16="http://schemas.microsoft.com/office/drawing/2014/main" id="{4DE3D143-4B25-2D7B-238D-DC37328A68AE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376580C1-191F-B6DC-49A4-A2661C409897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84EC2F51-1132-D9AC-2E77-7A97C62803F5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D7D0B974-B4E5-9187-C72A-E12E18A38604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2E9593A5-9F1D-9A2B-40AF-50FD64B0523A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8B2C625F-0A67-6D90-35BE-8D95371EF24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2B51067-F2AA-F35E-428A-1163DD3F320F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149450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F46B1-401F-F416-CC80-45057AC44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54 ribu Ilustrasi, Foto Stok, dan Gambar Sales meeting background Tanpa  Royalti | Shutterstock">
            <a:extLst>
              <a:ext uri="{FF2B5EF4-FFF2-40B4-BE49-F238E27FC236}">
                <a16:creationId xmlns:a16="http://schemas.microsoft.com/office/drawing/2014/main" id="{AE51FBF8-94A1-BF91-7052-1D5504FBDE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7"/>
          <a:stretch>
            <a:fillRect/>
          </a:stretch>
        </p:blipFill>
        <p:spPr bwMode="auto">
          <a:xfrm>
            <a:off x="8537352" y="817556"/>
            <a:ext cx="9316971" cy="5213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73CCBD68-7291-7553-BCD0-E05888776D89}"/>
              </a:ext>
            </a:extLst>
          </p:cNvPr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ED85483-0A9C-588D-CD74-90ABF10D48B6}"/>
                </a:ext>
              </a:extLst>
            </p:cNvPr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C237E1A-1409-E5C6-0C84-9DC4E7E36582}"/>
                </a:ext>
              </a:extLst>
            </p:cNvPr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3DD6154-993D-E671-2F3A-AC9DB2B5C6CA}"/>
              </a:ext>
            </a:extLst>
          </p:cNvPr>
          <p:cNvGrpSpPr/>
          <p:nvPr/>
        </p:nvGrpSpPr>
        <p:grpSpPr>
          <a:xfrm>
            <a:off x="7962414" y="6921405"/>
            <a:ext cx="5767999" cy="2314575"/>
            <a:chOff x="0" y="0"/>
            <a:chExt cx="1519144" cy="6096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86022A8-77ED-3180-EA7D-CAEC399ADEDE}"/>
                </a:ext>
              </a:extLst>
            </p:cNvPr>
            <p:cNvSpPr/>
            <p:nvPr/>
          </p:nvSpPr>
          <p:spPr>
            <a:xfrm>
              <a:off x="0" y="0"/>
              <a:ext cx="1519144" cy="609600"/>
            </a:xfrm>
            <a:custGeom>
              <a:avLst/>
              <a:gdLst/>
              <a:ahLst/>
              <a:cxnLst/>
              <a:rect l="l" t="t" r="r" b="b"/>
              <a:pathLst>
                <a:path w="1519144" h="609600">
                  <a:moveTo>
                    <a:pt x="203200" y="0"/>
                  </a:moveTo>
                  <a:lnTo>
                    <a:pt x="1519144" y="0"/>
                  </a:lnTo>
                  <a:lnTo>
                    <a:pt x="131594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4A5777C-3730-8121-3062-DDA1F8ADA900}"/>
                </a:ext>
              </a:extLst>
            </p:cNvPr>
            <p:cNvSpPr txBox="1"/>
            <p:nvPr/>
          </p:nvSpPr>
          <p:spPr>
            <a:xfrm>
              <a:off x="101600" y="-38100"/>
              <a:ext cx="13159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58803B3-06EB-40F6-2C4B-5E19F9E12E3F}"/>
              </a:ext>
            </a:extLst>
          </p:cNvPr>
          <p:cNvGrpSpPr/>
          <p:nvPr/>
        </p:nvGrpSpPr>
        <p:grpSpPr>
          <a:xfrm>
            <a:off x="6756702" y="-2436282"/>
            <a:ext cx="11408890" cy="3255432"/>
            <a:chOff x="0" y="0"/>
            <a:chExt cx="3004811" cy="857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C031C12-93CA-BF67-64ED-9A8D5F798A3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339955B-834B-22CB-214C-D45BA08DD61E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5C6E9A8-4176-2A45-E3E6-75F1C36BFCA6}"/>
              </a:ext>
            </a:extLst>
          </p:cNvPr>
          <p:cNvGrpSpPr/>
          <p:nvPr/>
        </p:nvGrpSpPr>
        <p:grpSpPr>
          <a:xfrm>
            <a:off x="6858094" y="-2866856"/>
            <a:ext cx="11408890" cy="3255432"/>
            <a:chOff x="0" y="0"/>
            <a:chExt cx="3004811" cy="857398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E68D22A-A28E-9C8B-6008-DA43E4FA131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9DA2564-35BA-4399-D56B-16387A6F71FD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2DAB6AA0-B5F2-47C3-F715-7973F520A5E0}"/>
              </a:ext>
            </a:extLst>
          </p:cNvPr>
          <p:cNvGrpSpPr/>
          <p:nvPr/>
        </p:nvGrpSpPr>
        <p:grpSpPr>
          <a:xfrm>
            <a:off x="14841084" y="6897471"/>
            <a:ext cx="9066285" cy="2314575"/>
            <a:chOff x="0" y="0"/>
            <a:chExt cx="2387828" cy="6096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83F224EC-5606-C331-91E5-323B4B38D242}"/>
                </a:ext>
              </a:extLst>
            </p:cNvPr>
            <p:cNvSpPr/>
            <p:nvPr/>
          </p:nvSpPr>
          <p:spPr>
            <a:xfrm>
              <a:off x="0" y="0"/>
              <a:ext cx="2387828" cy="609600"/>
            </a:xfrm>
            <a:custGeom>
              <a:avLst/>
              <a:gdLst/>
              <a:ahLst/>
              <a:cxnLst/>
              <a:rect l="l" t="t" r="r" b="b"/>
              <a:pathLst>
                <a:path w="2387828" h="609600">
                  <a:moveTo>
                    <a:pt x="203200" y="0"/>
                  </a:moveTo>
                  <a:lnTo>
                    <a:pt x="2387828" y="0"/>
                  </a:lnTo>
                  <a:lnTo>
                    <a:pt x="2184628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E9142B68-A7F7-5B1D-74FD-E8EDF9B2A26C}"/>
                </a:ext>
              </a:extLst>
            </p:cNvPr>
            <p:cNvSpPr txBox="1"/>
            <p:nvPr/>
          </p:nvSpPr>
          <p:spPr>
            <a:xfrm>
              <a:off x="101600" y="-38100"/>
              <a:ext cx="2184628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BD04513A-9D98-D4D1-FC2B-52BD96717C92}"/>
              </a:ext>
            </a:extLst>
          </p:cNvPr>
          <p:cNvGrpSpPr/>
          <p:nvPr/>
        </p:nvGrpSpPr>
        <p:grpSpPr>
          <a:xfrm>
            <a:off x="9505464" y="8424230"/>
            <a:ext cx="19293718" cy="1862770"/>
            <a:chOff x="0" y="0"/>
            <a:chExt cx="5081473" cy="490606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68BAB80-1BF4-4260-8591-1C242D16EC46}"/>
                </a:ext>
              </a:extLst>
            </p:cNvPr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45E72BF0-86CF-3E25-4C75-C851B9893ED3}"/>
                </a:ext>
              </a:extLst>
            </p:cNvPr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023A20B5-0CE4-EAC6-70BA-3F3FAFE5997A}"/>
              </a:ext>
            </a:extLst>
          </p:cNvPr>
          <p:cNvGrpSpPr/>
          <p:nvPr/>
        </p:nvGrpSpPr>
        <p:grpSpPr>
          <a:xfrm rot="2266737">
            <a:off x="15080539" y="-1737157"/>
            <a:ext cx="7869065" cy="3474314"/>
            <a:chOff x="0" y="0"/>
            <a:chExt cx="2072511" cy="915046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9767C20-A1ED-417C-7ACA-DF810D99996F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8ECF4B5A-925B-1EC7-11E4-7629C10FCC5D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E00034D3-931E-B253-B4DB-E8ABCAEEF832}"/>
              </a:ext>
            </a:extLst>
          </p:cNvPr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40936EC-1506-2D9B-56DF-115B8613A5C5}"/>
                </a:ext>
              </a:extLst>
            </p:cNvPr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94940D5F-CC02-1FED-218C-AFE7FE7B68F9}"/>
                </a:ext>
              </a:extLst>
            </p:cNvPr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3C48C564-2101-B23A-C78C-EB558DCB1117}"/>
              </a:ext>
            </a:extLst>
          </p:cNvPr>
          <p:cNvGrpSpPr/>
          <p:nvPr/>
        </p:nvGrpSpPr>
        <p:grpSpPr>
          <a:xfrm rot="-4271238">
            <a:off x="6196179" y="8808305"/>
            <a:ext cx="5553161" cy="2314575"/>
            <a:chOff x="0" y="0"/>
            <a:chExt cx="1462561" cy="6096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1C931138-2EDD-B731-6505-B8BCD5734D09}"/>
                </a:ext>
              </a:extLst>
            </p:cNvPr>
            <p:cNvSpPr/>
            <p:nvPr/>
          </p:nvSpPr>
          <p:spPr>
            <a:xfrm>
              <a:off x="0" y="0"/>
              <a:ext cx="1462561" cy="609600"/>
            </a:xfrm>
            <a:custGeom>
              <a:avLst/>
              <a:gdLst/>
              <a:ahLst/>
              <a:cxnLst/>
              <a:rect l="l" t="t" r="r" b="b"/>
              <a:pathLst>
                <a:path w="1462561" h="609600">
                  <a:moveTo>
                    <a:pt x="203200" y="0"/>
                  </a:moveTo>
                  <a:lnTo>
                    <a:pt x="1462561" y="0"/>
                  </a:lnTo>
                  <a:lnTo>
                    <a:pt x="125936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AD0DE599-51CC-30EC-6954-46F9FA55231B}"/>
                </a:ext>
              </a:extLst>
            </p:cNvPr>
            <p:cNvSpPr txBox="1"/>
            <p:nvPr/>
          </p:nvSpPr>
          <p:spPr>
            <a:xfrm>
              <a:off x="101600" y="-38100"/>
              <a:ext cx="1259361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Freeform 34">
            <a:extLst>
              <a:ext uri="{FF2B5EF4-FFF2-40B4-BE49-F238E27FC236}">
                <a16:creationId xmlns:a16="http://schemas.microsoft.com/office/drawing/2014/main" id="{02680191-27F7-35D1-A96B-1F7E28B8869C}"/>
              </a:ext>
            </a:extLst>
          </p:cNvPr>
          <p:cNvSpPr/>
          <p:nvPr/>
        </p:nvSpPr>
        <p:spPr>
          <a:xfrm>
            <a:off x="12648264" y="8879364"/>
            <a:ext cx="2986761" cy="608213"/>
          </a:xfrm>
          <a:custGeom>
            <a:avLst/>
            <a:gdLst/>
            <a:ahLst/>
            <a:cxnLst/>
            <a:rect l="l" t="t" r="r" b="b"/>
            <a:pathLst>
              <a:path w="2986761" h="608213">
                <a:moveTo>
                  <a:pt x="0" y="0"/>
                </a:moveTo>
                <a:lnTo>
                  <a:pt x="2986761" y="0"/>
                </a:lnTo>
                <a:lnTo>
                  <a:pt x="2986761" y="608213"/>
                </a:lnTo>
                <a:lnTo>
                  <a:pt x="0" y="608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19BA5A4D-D29A-E9EC-F974-8B0F802DF988}"/>
              </a:ext>
            </a:extLst>
          </p:cNvPr>
          <p:cNvSpPr txBox="1"/>
          <p:nvPr/>
        </p:nvSpPr>
        <p:spPr>
          <a:xfrm>
            <a:off x="790409" y="3022745"/>
            <a:ext cx="679075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23"/>
              </a:lnSpc>
            </a:pPr>
            <a:r>
              <a:rPr lang="en-US" sz="9600" b="1" dirty="0">
                <a:solidFill>
                  <a:srgbClr val="FF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Program</a:t>
            </a:r>
            <a:r>
              <a:rPr lang="en-US" sz="96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9600" b="1" dirty="0">
                <a:solidFill>
                  <a:srgbClr val="00B05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Linier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477C3904-C8DF-4F9C-BA93-5EAB9AAC8DAB}"/>
              </a:ext>
            </a:extLst>
          </p:cNvPr>
          <p:cNvSpPr txBox="1"/>
          <p:nvPr/>
        </p:nvSpPr>
        <p:spPr>
          <a:xfrm>
            <a:off x="361383" y="7063221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25"/>
              </a:lnSpc>
            </a:pP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Universitas Kristen Wira </a:t>
            </a:r>
            <a:r>
              <a:rPr lang="en-US" sz="3200" dirty="0" err="1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Wacana</a:t>
            </a: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 Sumba</a:t>
            </a:r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15D955C3-504F-5D29-7310-838977B6F8C8}"/>
              </a:ext>
            </a:extLst>
          </p:cNvPr>
          <p:cNvSpPr/>
          <p:nvPr/>
        </p:nvSpPr>
        <p:spPr>
          <a:xfrm>
            <a:off x="111522" y="351986"/>
            <a:ext cx="2691975" cy="548184"/>
          </a:xfrm>
          <a:custGeom>
            <a:avLst/>
            <a:gdLst/>
            <a:ahLst/>
            <a:cxnLst/>
            <a:rect l="l" t="t" r="r" b="b"/>
            <a:pathLst>
              <a:path w="2691975" h="548184">
                <a:moveTo>
                  <a:pt x="0" y="0"/>
                </a:moveTo>
                <a:lnTo>
                  <a:pt x="2691975" y="0"/>
                </a:lnTo>
                <a:lnTo>
                  <a:pt x="2691975" y="548184"/>
                </a:lnTo>
                <a:lnTo>
                  <a:pt x="0" y="548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1">
            <a:extLst>
              <a:ext uri="{FF2B5EF4-FFF2-40B4-BE49-F238E27FC236}">
                <a16:creationId xmlns:a16="http://schemas.microsoft.com/office/drawing/2014/main" id="{1100D173-7EF5-296E-3EB1-B8FF26CD7055}"/>
              </a:ext>
            </a:extLst>
          </p:cNvPr>
          <p:cNvGrpSpPr/>
          <p:nvPr/>
        </p:nvGrpSpPr>
        <p:grpSpPr>
          <a:xfrm>
            <a:off x="1038974" y="8185591"/>
            <a:ext cx="5965351" cy="812388"/>
            <a:chOff x="0" y="0"/>
            <a:chExt cx="9439445" cy="1383487"/>
          </a:xfrm>
        </p:grpSpPr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9CE40957-0E0F-697C-D40B-A59E7874139D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41" name="Group 33">
              <a:extLst>
                <a:ext uri="{FF2B5EF4-FFF2-40B4-BE49-F238E27FC236}">
                  <a16:creationId xmlns:a16="http://schemas.microsoft.com/office/drawing/2014/main" id="{7F62E9C3-AA64-77D1-D42A-BCA8203893B1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43" name="Freeform 34">
                <a:extLst>
                  <a:ext uri="{FF2B5EF4-FFF2-40B4-BE49-F238E27FC236}">
                    <a16:creationId xmlns:a16="http://schemas.microsoft.com/office/drawing/2014/main" id="{46ACA33A-94E9-8AEB-93CD-0F9B2B0DE1D1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4" name="TextBox 35">
                <a:extLst>
                  <a:ext uri="{FF2B5EF4-FFF2-40B4-BE49-F238E27FC236}">
                    <a16:creationId xmlns:a16="http://schemas.microsoft.com/office/drawing/2014/main" id="{EAAF42ED-3AD6-74B4-CEBF-DE7FF08BE2C0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259A7BDE-D3AF-580B-93F0-085E10730A52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1" name="TextBox 36">
            <a:extLst>
              <a:ext uri="{FF2B5EF4-FFF2-40B4-BE49-F238E27FC236}">
                <a16:creationId xmlns:a16="http://schemas.microsoft.com/office/drawing/2014/main" id="{51E7D183-26FA-354F-45FC-A0075FE53D73}"/>
              </a:ext>
            </a:extLst>
          </p:cNvPr>
          <p:cNvSpPr txBox="1"/>
          <p:nvPr/>
        </p:nvSpPr>
        <p:spPr>
          <a:xfrm>
            <a:off x="361383" y="6371039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5"/>
              </a:lnSpc>
            </a:pPr>
            <a:r>
              <a:rPr lang="en-US" sz="3200" dirty="0">
                <a:solidFill>
                  <a:srgbClr val="0070C0"/>
                </a:solidFill>
                <a:latin typeface="ABeeZee Bold"/>
                <a:ea typeface="ABeeZee Bold"/>
                <a:cs typeface="ABeeZee Bold"/>
                <a:sym typeface="ABeeZee Bold"/>
              </a:rPr>
              <a:t>Program Studi Pendidikan </a:t>
            </a:r>
            <a:r>
              <a:rPr lang="en-US" sz="3200" dirty="0" err="1">
                <a:solidFill>
                  <a:srgbClr val="0070C0"/>
                </a:solidFill>
                <a:latin typeface="ABeeZee Bold"/>
                <a:ea typeface="ABeeZee Bold"/>
                <a:cs typeface="ABeeZee Bold"/>
                <a:sym typeface="ABeeZee Bold"/>
              </a:rPr>
              <a:t>Matematika</a:t>
            </a:r>
            <a:endParaRPr lang="en-US" sz="3200" dirty="0">
              <a:solidFill>
                <a:srgbClr val="0070C0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7F913F95-4F35-E898-7996-3408AC3CDB4B}"/>
              </a:ext>
            </a:extLst>
          </p:cNvPr>
          <p:cNvSpPr txBox="1"/>
          <p:nvPr/>
        </p:nvSpPr>
        <p:spPr>
          <a:xfrm>
            <a:off x="254159" y="4878297"/>
            <a:ext cx="786324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5"/>
              </a:lnSpc>
            </a:pPr>
            <a:r>
              <a:rPr lang="en-US" sz="4400" dirty="0">
                <a:solidFill>
                  <a:schemeClr val="accent4"/>
                </a:solidFill>
                <a:latin typeface="ABeeZee Bold"/>
                <a:ea typeface="ABeeZee Bold"/>
                <a:cs typeface="ABeeZee Bold"/>
                <a:sym typeface="ABeeZee Bold"/>
              </a:rPr>
              <a:t>Metode </a:t>
            </a:r>
            <a:r>
              <a:rPr lang="en-US" sz="4400" dirty="0" err="1">
                <a:solidFill>
                  <a:schemeClr val="accent4"/>
                </a:solidFill>
                <a:latin typeface="ABeeZee Bold"/>
                <a:ea typeface="ABeeZee Bold"/>
                <a:cs typeface="ABeeZee Bold"/>
                <a:sym typeface="ABeeZee Bold"/>
              </a:rPr>
              <a:t>Grafik</a:t>
            </a:r>
            <a:endParaRPr lang="en-US" sz="4400" dirty="0">
              <a:solidFill>
                <a:schemeClr val="accent4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</p:spTree>
    <p:extLst>
      <p:ext uri="{BB962C8B-B14F-4D97-AF65-F5344CB8AC3E}">
        <p14:creationId xmlns:p14="http://schemas.microsoft.com/office/powerpoint/2010/main" val="1422580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3761D-9E48-2F93-2479-0E4336A71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8CDEC9A-414B-4980-8169-2603F0C374AE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84EBBC3-69A7-76A2-FBE8-E4856159AE6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19F99E1-1022-2F16-0B76-525FD9405DA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50B3387-7600-F728-0D91-9753A66B61EE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75CE5C2-4CE6-208C-3193-BBAE47F7E49C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C3ED085-91C5-5FF4-C675-2D43233F0F2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A17689A-2F19-A5DA-278D-440364ACC7AE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AD28659-AF23-8FB3-1042-EF2819EF26D5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AB97DBC-BBDC-1CE5-FE9C-91682C50E199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3DAF193F-3EE2-8662-A225-13DD9240EBF8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5EE3DC47-0D5B-620C-57BB-03A22482FB04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5D3B0350-C3D2-96B3-B380-627ACCA5DA47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F35ED7E8-8E42-B46C-57B6-197072BB0006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4E81F735-1AFE-3283-63E9-2BB5CAF53FBA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261C611D-E51C-2DA0-64A2-223D8F61FB6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DDBFAA69-3EF0-C54F-D29C-5AD74941AAB3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E0454D0E-F77E-8319-5D76-8B9651F80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304998"/>
            <a:ext cx="15956602" cy="810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76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6D16E-6876-C252-06FC-299F7641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r Graphs Stickers - Find &amp; Share on GIPHY">
            <a:extLst>
              <a:ext uri="{FF2B5EF4-FFF2-40B4-BE49-F238E27FC236}">
                <a16:creationId xmlns:a16="http://schemas.microsoft.com/office/drawing/2014/main" id="{7CB9D980-319F-6A0D-08A9-4DF17A515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200" y="-210810"/>
            <a:ext cx="9850110" cy="98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5593ED81-67E2-7843-0DEB-BEC0DEA0C6A6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97C9B45-8F93-2CC4-83B1-6CB932204E4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A9E974B-5A5A-F6EA-EB11-39BEE9A6C73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D30771A-6027-3983-74E1-D478046C681D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36B3BB0-F6FD-CC79-5F80-83945120F012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A77F506-ADA7-CDD4-748D-D4198126FB11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4B92101-8300-F811-A6B6-61CB1BA793DB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F2EF114-295D-E82C-EAE0-B10589893E8B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27E8B54-F14F-16F8-CA78-D8C496FA73A4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2C524F4D-FE69-93C4-126A-D5209934F9B5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0FAFA472-8B29-D47E-7C75-3AD623D12FDC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DBB32CCD-8AEF-4B0A-A597-C7D688DB30D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DEBA5AA4-F60A-0DB6-0744-19DD654BF9B6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D04900A1-0896-B78F-37DA-A3ED8C5BEED7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CC0DEAC0-EA44-5E39-EB38-F514AB29B7F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4C2ADE4B-F50A-C473-97F5-082D18F7BFD1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A58A4FF-F6A8-6BEC-B74A-6F08ED4062C5}"/>
              </a:ext>
            </a:extLst>
          </p:cNvPr>
          <p:cNvSpPr/>
          <p:nvPr/>
        </p:nvSpPr>
        <p:spPr>
          <a:xfrm>
            <a:off x="246322" y="360056"/>
            <a:ext cx="72745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8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Karakteristik</a:t>
            </a:r>
            <a:r>
              <a:rPr lang="en-US" sz="4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metode</a:t>
            </a:r>
            <a:r>
              <a:rPr lang="en-US" sz="4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8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grafik</a:t>
            </a:r>
            <a:r>
              <a:rPr lang="en-US" sz="4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  <a:endParaRPr lang="en-US" sz="48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8FE93B-B9D7-7EEF-077A-B46F005ED8D5}"/>
              </a:ext>
            </a:extLst>
          </p:cNvPr>
          <p:cNvSpPr/>
          <p:nvPr/>
        </p:nvSpPr>
        <p:spPr>
          <a:xfrm>
            <a:off x="206980" y="1294001"/>
            <a:ext cx="17319019" cy="2491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  <a:buClr>
                <a:schemeClr val="accent6"/>
              </a:buClr>
            </a:pP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Mudah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digunakan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untuk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menyelesaikan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permasalahan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program linier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dua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variabel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keputusan</a:t>
            </a:r>
            <a:endParaRPr lang="en-US" sz="36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eeZee" panose="020B0604020202020204" charset="0"/>
            </a:endParaRPr>
          </a:p>
          <a:p>
            <a:pPr algn="just">
              <a:lnSpc>
                <a:spcPct val="150000"/>
              </a:lnSpc>
              <a:buClr>
                <a:schemeClr val="accent6"/>
              </a:buClr>
            </a:pP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	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bagaimana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jika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memiliki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tiga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variabel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E2225C-BD25-BAB6-6E2A-1E77ACD37155}"/>
              </a:ext>
            </a:extLst>
          </p:cNvPr>
          <p:cNvSpPr/>
          <p:nvPr/>
        </p:nvSpPr>
        <p:spPr>
          <a:xfrm>
            <a:off x="5694690" y="4002526"/>
            <a:ext cx="98501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Akan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sulit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maka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grafik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sangat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membutuhkan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imajinas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i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tinggi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untuk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mengetahui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daerah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solusinya</a:t>
            </a:r>
            <a:endParaRPr lang="en-US" sz="36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eeZee" panose="020B060402020202020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DBBF9E-3633-782F-3BB0-69F3A1E2A401}"/>
              </a:ext>
            </a:extLst>
          </p:cNvPr>
          <p:cNvSpPr/>
          <p:nvPr/>
        </p:nvSpPr>
        <p:spPr>
          <a:xfrm>
            <a:off x="222221" y="5746383"/>
            <a:ext cx="17843558" cy="41551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  <a:buClr>
                <a:schemeClr val="accent6"/>
              </a:buClr>
            </a:pP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Daerah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penyelesaian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akan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selalu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berada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pada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quadran</a:t>
            </a:r>
            <a:r>
              <a:rPr lang="en-US" sz="36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b="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pertama</a:t>
            </a:r>
            <a:endParaRPr lang="en-US" sz="36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eeZee" panose="020B0604020202020204" charset="0"/>
            </a:endParaRPr>
          </a:p>
          <a:p>
            <a:pPr algn="just">
              <a:lnSpc>
                <a:spcPct val="150000"/>
              </a:lnSpc>
              <a:buClr>
                <a:schemeClr val="accent6"/>
              </a:buClr>
            </a:pP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Pemahaman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terhadap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metode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ini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dapat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sebagai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fondasi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awal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untuk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memahami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metode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yang lain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dalam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menentukan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solusinya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.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Selain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itu,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dapat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membantu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untuk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memahami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permasalahan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 </a:t>
            </a:r>
            <a:r>
              <a:rPr lang="en-US" sz="3600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BeeZee" panose="020B0604020202020204" charset="0"/>
              </a:rPr>
              <a:t>infeasibility, unboundedness, alternative optima, and redundancy</a:t>
            </a:r>
            <a:endParaRPr lang="en-US" sz="36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BeeZe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9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6AD96-5676-0AFB-FCE4-B30E6109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16739E8-1246-4240-DFC6-6139B146137E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B0D004D-71B8-663E-35D3-545B1CEB7193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B37314E-2AA2-BE4D-DC0F-22C6F643F60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A2CAEA9-AC8B-B5B6-4D75-64976CFBEEAA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456DC67-3DB4-E62E-57DC-C44A9144A467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009D223-FCE5-DDBC-6D83-2B0F44C68CD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2C860A7-93C2-98BE-CAD8-3E26024BC8A9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34E9EF8-9B48-3090-516E-AED2EA8765AB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ED81E99-538A-32C6-AFE2-3E6F039D10BB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9C468BAA-A852-5366-2098-F22C75016639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6BDE2D84-5806-11E9-57FE-03618936E21A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97AB1C6E-C76B-19FA-1AE1-1B6D6445ED6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32E269C5-E5A7-5220-4477-A7CFB29E62FE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4A8CE4FE-F5BA-3BCA-FD4F-4DA5A70FAE98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CD30F7F4-6462-3395-64A6-4F1C9A30B9F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F09D7440-7DE0-C5D9-14B0-DC1C69925655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95AF912-D6D2-5174-9834-787EE0D451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430" y="1540593"/>
            <a:ext cx="15753140" cy="75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0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4C562-BBDB-F7CE-FC68-8A0EC2DB0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5BD3D92-E995-CFE7-89E4-2161690466A4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D25F0A3-A2BA-CD20-D4BA-3FA71E27D96D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C5E3D76-62B5-C68A-1E6E-A7D8D097BCA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A13EC2C-F7F5-F13C-2BAB-FEA5C1F64242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1BED9C6-494D-6D7B-0FA2-EDAC884F132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462C68F-AAA2-B968-C483-2D2AEAB12E30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73392C8-7852-2232-656A-435836EE1528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BBCD99B-7834-639E-3000-D5DE602DC03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EB0D4DE-FCA8-5959-7578-472169070725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7A1ED6A8-5CCB-FCCA-3E3B-B1DA0F960CC3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487649B3-AA1D-3E83-557C-43A4D2959725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C92E8306-F373-E302-FD9B-DAF8D9F4BACB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07498ECC-EBC2-9B79-4B44-830A055BA939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5CAC429C-170B-0864-2590-95D589857C1E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1C3B7300-E075-E91C-4C50-070441E276B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C3E953E9-0385-AA9D-175B-4D85A5FB0EC6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E325FD8-6A78-EAC8-2C10-22B0E019BB77}"/>
              </a:ext>
            </a:extLst>
          </p:cNvPr>
          <p:cNvSpPr/>
          <p:nvPr/>
        </p:nvSpPr>
        <p:spPr>
          <a:xfrm>
            <a:off x="304800" y="2046122"/>
            <a:ext cx="17503606" cy="64612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n w="0"/>
                <a:latin typeface="ABeeZee" panose="020B0604020202020204" charset="0"/>
              </a:rPr>
              <a:t>Seorang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produsen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memiliki</a:t>
            </a:r>
            <a:r>
              <a:rPr lang="en-US" sz="4000" dirty="0">
                <a:ln w="0"/>
                <a:latin typeface="ABeeZee" panose="020B0604020202020204" charset="0"/>
              </a:rPr>
              <a:t> 2 </a:t>
            </a:r>
            <a:r>
              <a:rPr lang="en-US" sz="4000" dirty="0" err="1">
                <a:ln w="0"/>
                <a:latin typeface="ABeeZee" panose="020B0604020202020204" charset="0"/>
              </a:rPr>
              <a:t>macam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bahan</a:t>
            </a:r>
            <a:r>
              <a:rPr lang="en-US" sz="4000" dirty="0">
                <a:ln w="0"/>
                <a:latin typeface="ABeeZee" panose="020B0604020202020204" charset="0"/>
              </a:rPr>
              <a:t>, </a:t>
            </a:r>
            <a:r>
              <a:rPr lang="en-US" sz="4000" dirty="0" err="1">
                <a:ln w="0"/>
                <a:latin typeface="ABeeZee" panose="020B0604020202020204" charset="0"/>
              </a:rPr>
              <a:t>yaitu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bahan</a:t>
            </a:r>
            <a:r>
              <a:rPr lang="en-US" sz="4000" dirty="0">
                <a:ln w="0"/>
                <a:latin typeface="ABeeZee" panose="020B0604020202020204" charset="0"/>
              </a:rPr>
              <a:t> I </a:t>
            </a:r>
            <a:r>
              <a:rPr lang="en-US" sz="4000" dirty="0" err="1">
                <a:ln w="0"/>
                <a:latin typeface="ABeeZee" panose="020B0604020202020204" charset="0"/>
              </a:rPr>
              <a:t>sebanyak</a:t>
            </a:r>
            <a:r>
              <a:rPr lang="en-US" sz="4000" dirty="0">
                <a:ln w="0"/>
                <a:latin typeface="ABeeZee" panose="020B0604020202020204" charset="0"/>
              </a:rPr>
              <a:t> 8 ton dan </a:t>
            </a:r>
            <a:r>
              <a:rPr lang="en-US" sz="4000" dirty="0" err="1">
                <a:ln w="0"/>
                <a:latin typeface="ABeeZee" panose="020B0604020202020204" charset="0"/>
              </a:rPr>
              <a:t>bahan</a:t>
            </a:r>
            <a:r>
              <a:rPr lang="en-US" sz="4000" dirty="0">
                <a:ln w="0"/>
                <a:latin typeface="ABeeZee" panose="020B0604020202020204" charset="0"/>
              </a:rPr>
              <a:t> II </a:t>
            </a:r>
            <a:r>
              <a:rPr lang="en-US" sz="4000" dirty="0" err="1">
                <a:ln w="0"/>
                <a:latin typeface="ABeeZee" panose="020B0604020202020204" charset="0"/>
              </a:rPr>
              <a:t>sebanyak</a:t>
            </a:r>
            <a:r>
              <a:rPr lang="en-US" sz="4000" dirty="0">
                <a:ln w="0"/>
                <a:latin typeface="ABeeZee" panose="020B0604020202020204" charset="0"/>
              </a:rPr>
              <a:t> 5 ton. </a:t>
            </a:r>
            <a:r>
              <a:rPr lang="en-US" sz="4000" dirty="0" err="1">
                <a:ln w="0"/>
                <a:latin typeface="ABeeZee" panose="020B0604020202020204" charset="0"/>
              </a:rPr>
              <a:t>Berkeinginan</a:t>
            </a:r>
            <a:r>
              <a:rPr lang="en-US" sz="4000" dirty="0">
                <a:ln w="0"/>
                <a:latin typeface="ABeeZee" panose="020B0604020202020204" charset="0"/>
              </a:rPr>
              <a:t> untuk </a:t>
            </a:r>
            <a:r>
              <a:rPr lang="en-US" sz="4000" dirty="0" err="1">
                <a:ln w="0"/>
                <a:latin typeface="ABeeZee" panose="020B0604020202020204" charset="0"/>
              </a:rPr>
              <a:t>memprodukssi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produk</a:t>
            </a:r>
            <a:r>
              <a:rPr lang="en-US" sz="4000" dirty="0">
                <a:ln w="0"/>
                <a:latin typeface="ABeeZee" panose="020B0604020202020204" charset="0"/>
              </a:rPr>
              <a:t> A dan B. untuk 1 unit </a:t>
            </a:r>
            <a:r>
              <a:rPr lang="en-US" sz="4000" dirty="0" err="1">
                <a:ln w="0"/>
                <a:latin typeface="ABeeZee" panose="020B0604020202020204" charset="0"/>
              </a:rPr>
              <a:t>produk</a:t>
            </a:r>
            <a:r>
              <a:rPr lang="en-US" sz="4000" dirty="0">
                <a:ln w="0"/>
                <a:latin typeface="ABeeZee" panose="020B0604020202020204" charset="0"/>
              </a:rPr>
              <a:t> A </a:t>
            </a:r>
            <a:r>
              <a:rPr lang="en-US" sz="4000" dirty="0" err="1">
                <a:ln w="0"/>
                <a:latin typeface="ABeeZee" panose="020B0604020202020204" charset="0"/>
              </a:rPr>
              <a:t>membutuhkan</a:t>
            </a:r>
            <a:r>
              <a:rPr lang="en-US" sz="4000" dirty="0">
                <a:ln w="0"/>
                <a:latin typeface="ABeeZee" panose="020B0604020202020204" charset="0"/>
              </a:rPr>
              <a:t> 2 unit </a:t>
            </a:r>
            <a:r>
              <a:rPr lang="en-US" sz="4000" dirty="0" err="1">
                <a:ln w="0"/>
                <a:latin typeface="ABeeZee" panose="020B0604020202020204" charset="0"/>
              </a:rPr>
              <a:t>bahan</a:t>
            </a:r>
            <a:r>
              <a:rPr lang="en-US" sz="4000" dirty="0">
                <a:ln w="0"/>
                <a:latin typeface="ABeeZee" panose="020B0604020202020204" charset="0"/>
              </a:rPr>
              <a:t> I dan 1 unit </a:t>
            </a:r>
            <a:r>
              <a:rPr lang="en-US" sz="4000" dirty="0" err="1">
                <a:ln w="0"/>
                <a:latin typeface="ABeeZee" panose="020B0604020202020204" charset="0"/>
              </a:rPr>
              <a:t>bahan</a:t>
            </a:r>
            <a:r>
              <a:rPr lang="en-US" sz="4000" dirty="0">
                <a:ln w="0"/>
                <a:latin typeface="ABeeZee" panose="020B0604020202020204" charset="0"/>
              </a:rPr>
              <a:t> II untuk 1 unit </a:t>
            </a:r>
            <a:r>
              <a:rPr lang="en-US" sz="4000" dirty="0" err="1">
                <a:ln w="0"/>
                <a:latin typeface="ABeeZee" panose="020B0604020202020204" charset="0"/>
              </a:rPr>
              <a:t>produk</a:t>
            </a:r>
            <a:r>
              <a:rPr lang="en-US" sz="4000" dirty="0">
                <a:ln w="0"/>
                <a:latin typeface="ABeeZee" panose="020B0604020202020204" charset="0"/>
              </a:rPr>
              <a:t> B </a:t>
            </a:r>
            <a:r>
              <a:rPr lang="en-US" sz="4000" dirty="0" err="1">
                <a:ln w="0"/>
                <a:latin typeface="ABeeZee" panose="020B0604020202020204" charset="0"/>
              </a:rPr>
              <a:t>membutuhan</a:t>
            </a:r>
            <a:r>
              <a:rPr lang="en-US" sz="4000" dirty="0">
                <a:ln w="0"/>
                <a:latin typeface="ABeeZee" panose="020B0604020202020204" charset="0"/>
              </a:rPr>
              <a:t> 3 unit </a:t>
            </a:r>
            <a:r>
              <a:rPr lang="en-US" sz="4000" dirty="0" err="1">
                <a:ln w="0"/>
                <a:latin typeface="ABeeZee" panose="020B0604020202020204" charset="0"/>
              </a:rPr>
              <a:t>bahan</a:t>
            </a:r>
            <a:r>
              <a:rPr lang="en-US" sz="4000" dirty="0">
                <a:ln w="0"/>
                <a:latin typeface="ABeeZee" panose="020B0604020202020204" charset="0"/>
              </a:rPr>
              <a:t> I dan 2 unit </a:t>
            </a:r>
            <a:r>
              <a:rPr lang="en-US" sz="4000" dirty="0" err="1">
                <a:ln w="0"/>
                <a:latin typeface="ABeeZee" panose="020B0604020202020204" charset="0"/>
              </a:rPr>
              <a:t>bahan</a:t>
            </a:r>
            <a:r>
              <a:rPr lang="en-US" sz="4000" dirty="0">
                <a:ln w="0"/>
                <a:latin typeface="ABeeZee" panose="020B0604020202020204" charset="0"/>
              </a:rPr>
              <a:t> II. Harga pasar </a:t>
            </a:r>
            <a:r>
              <a:rPr lang="en-US" sz="4000" dirty="0" err="1">
                <a:ln w="0"/>
                <a:latin typeface="ABeeZee" panose="020B0604020202020204" charset="0"/>
              </a:rPr>
              <a:t>produk</a:t>
            </a:r>
            <a:r>
              <a:rPr lang="en-US" sz="4000" dirty="0">
                <a:ln w="0"/>
                <a:latin typeface="ABeeZee" panose="020B0604020202020204" charset="0"/>
              </a:rPr>
              <a:t> A </a:t>
            </a:r>
            <a:r>
              <a:rPr lang="en-US" sz="4000" dirty="0" err="1">
                <a:ln w="0"/>
                <a:latin typeface="ABeeZee" panose="020B0604020202020204" charset="0"/>
              </a:rPr>
              <a:t>adalah</a:t>
            </a:r>
            <a:r>
              <a:rPr lang="en-US" sz="4000" dirty="0">
                <a:ln w="0"/>
                <a:latin typeface="ABeeZee" panose="020B0604020202020204" charset="0"/>
              </a:rPr>
              <a:t> 15.000/unit dan B </a:t>
            </a:r>
            <a:r>
              <a:rPr lang="en-US" sz="4000" dirty="0" err="1">
                <a:ln w="0"/>
                <a:latin typeface="ABeeZee" panose="020B0604020202020204" charset="0"/>
              </a:rPr>
              <a:t>adalah</a:t>
            </a:r>
            <a:r>
              <a:rPr lang="en-US" sz="4000" dirty="0">
                <a:ln w="0"/>
                <a:latin typeface="ABeeZee" panose="020B0604020202020204" charset="0"/>
              </a:rPr>
              <a:t> 10.000/unit. </a:t>
            </a:r>
            <a:r>
              <a:rPr lang="en-US" sz="4000" dirty="0" err="1">
                <a:ln w="0"/>
                <a:latin typeface="ABeeZee" panose="020B0604020202020204" charset="0"/>
              </a:rPr>
              <a:t>Berpakan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produsen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tersebut</a:t>
            </a:r>
            <a:r>
              <a:rPr lang="en-US" sz="4000" dirty="0">
                <a:ln w="0"/>
                <a:latin typeface="ABeeZee" panose="020B0604020202020204" charset="0"/>
              </a:rPr>
              <a:t> harus </a:t>
            </a:r>
            <a:r>
              <a:rPr lang="en-US" sz="4000" dirty="0" err="1">
                <a:ln w="0"/>
                <a:latin typeface="ABeeZee" panose="020B0604020202020204" charset="0"/>
              </a:rPr>
              <a:t>memproduksi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produk</a:t>
            </a:r>
            <a:r>
              <a:rPr lang="en-US" sz="4000" dirty="0">
                <a:ln w="0"/>
                <a:latin typeface="ABeeZee" panose="020B0604020202020204" charset="0"/>
              </a:rPr>
              <a:t> A dan B untuk </a:t>
            </a:r>
            <a:r>
              <a:rPr lang="en-US" sz="4000" dirty="0" err="1">
                <a:ln w="0"/>
                <a:latin typeface="ABeeZee" panose="020B0604020202020204" charset="0"/>
              </a:rPr>
              <a:t>menghasilkan</a:t>
            </a:r>
            <a:r>
              <a:rPr lang="en-US" sz="4000" dirty="0">
                <a:ln w="0"/>
                <a:latin typeface="ABeeZee" panose="020B0604020202020204" charset="0"/>
              </a:rPr>
              <a:t> </a:t>
            </a:r>
            <a:r>
              <a:rPr lang="en-US" sz="4000" dirty="0" err="1">
                <a:ln w="0"/>
                <a:latin typeface="ABeeZee" panose="020B0604020202020204" charset="0"/>
              </a:rPr>
              <a:t>penjualan</a:t>
            </a:r>
            <a:r>
              <a:rPr lang="en-US" sz="4000" dirty="0">
                <a:ln w="0"/>
                <a:latin typeface="ABeeZee" panose="020B0604020202020204" charset="0"/>
              </a:rPr>
              <a:t> yang </a:t>
            </a:r>
            <a:r>
              <a:rPr lang="en-US" sz="4000" dirty="0" err="1">
                <a:ln w="0"/>
                <a:latin typeface="ABeeZee" panose="020B0604020202020204" charset="0"/>
              </a:rPr>
              <a:t>maksimum</a:t>
            </a:r>
            <a:r>
              <a:rPr lang="en-US" sz="4000" dirty="0">
                <a:ln w="0"/>
                <a:latin typeface="ABeeZee" panose="020B0604020202020204" charset="0"/>
              </a:rPr>
              <a:t>?</a:t>
            </a:r>
            <a:endParaRPr lang="en-US" sz="4000" b="0" cap="none" spc="0" dirty="0">
              <a:ln w="0"/>
              <a:latin typeface="ABeeZee" panose="020B0604020202020204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4D6F220F-0AF2-6A9A-AA03-7877D9508F85}"/>
              </a:ext>
            </a:extLst>
          </p:cNvPr>
          <p:cNvSpPr txBox="1"/>
          <p:nvPr/>
        </p:nvSpPr>
        <p:spPr>
          <a:xfrm>
            <a:off x="609600" y="738193"/>
            <a:ext cx="8023110" cy="103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66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MASALAH</a:t>
            </a:r>
          </a:p>
        </p:txBody>
      </p:sp>
    </p:spTree>
    <p:extLst>
      <p:ext uri="{BB962C8B-B14F-4D97-AF65-F5344CB8AC3E}">
        <p14:creationId xmlns:p14="http://schemas.microsoft.com/office/powerpoint/2010/main" val="2097619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0D59B-89EC-EC3A-74EC-7E80CD639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1F08E3D-3F6B-F35C-CD5F-56396A97D7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58500" t="-9212" b="-1"/>
          <a:stretch>
            <a:fillRect/>
          </a:stretch>
        </p:blipFill>
        <p:spPr>
          <a:xfrm>
            <a:off x="304800" y="584246"/>
            <a:ext cx="17034607" cy="1877187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36E5E430-A1CC-E58E-44D8-7766501D634F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2F85B62-9F98-9F15-8269-B4788E811AF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7A79F02-E979-A480-5117-49F8F3AAF6FE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3E79C17-2DCF-645D-63E6-B68E7AB7C91A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2F12210-28D0-3274-9321-4F704193420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74975AD-749D-6847-AA5B-50697A2D180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365E5A2-5C0D-7A8C-D848-6375EC7C2278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288F66E-ACFA-377E-277E-580B00F48C2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78F59AD-7CC7-5736-6B30-39FDCB4B22B9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7B22DFFC-E6B8-8AEF-335B-C57264B52BF6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70109AAB-25D9-CF98-6F43-17F5FB45265D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C77EB925-713A-8787-855E-2B3E70EBEF2A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CCD9FB64-50BC-52B0-5622-30DD79D08B6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1BB2EB44-B515-8CD4-70B6-BA51FFF6AFE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AF687F90-3C20-45E8-FCBF-E1399C7DA4D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615631FE-AA16-AC26-4A01-3122A3F2BA84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AC9E8BB-17FD-8708-8FCC-97CBBBB9D667}"/>
              </a:ext>
            </a:extLst>
          </p:cNvPr>
          <p:cNvSpPr/>
          <p:nvPr/>
        </p:nvSpPr>
        <p:spPr>
          <a:xfrm>
            <a:off x="304800" y="2396174"/>
            <a:ext cx="17297400" cy="71241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0" cap="none" spc="0" dirty="0">
                <a:ln w="0"/>
                <a:latin typeface="Sitka Text" pitchFamily="2" charset="0"/>
              </a:rPr>
              <a:t>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melakukan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konsultasi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kepada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dr.frans</a:t>
            </a:r>
            <a:r>
              <a:rPr lang="en-US" sz="2800" b="0" cap="none" spc="0" dirty="0">
                <a:ln w="0"/>
                <a:latin typeface="Sitka Text" pitchFamily="2" charset="0"/>
              </a:rPr>
              <a:t> untuk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mendapatkan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arahan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mengenai</a:t>
            </a:r>
            <a:r>
              <a:rPr lang="en-US" sz="2800" b="0" cap="none" spc="0" dirty="0">
                <a:ln w="0"/>
                <a:latin typeface="Sitka Text" pitchFamily="2" charset="0"/>
              </a:rPr>
              <a:t> program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dietnya</a:t>
            </a:r>
            <a:r>
              <a:rPr lang="en-US" sz="2800" b="0" cap="none" spc="0" dirty="0">
                <a:ln w="0"/>
                <a:latin typeface="Sitka Text" pitchFamily="2" charset="0"/>
              </a:rPr>
              <a:t>. Dr.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frans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memberikan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arahan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kepada</a:t>
            </a:r>
            <a:r>
              <a:rPr lang="en-US" sz="2800" b="0" cap="none" spc="0" dirty="0">
                <a:ln w="0"/>
                <a:latin typeface="Sitka Text" pitchFamily="2" charset="0"/>
              </a:rPr>
              <a:t>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untuk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menjaga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kandungan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makanan</a:t>
            </a:r>
            <a:r>
              <a:rPr lang="en-US" sz="2800" b="0" cap="none" spc="0" dirty="0">
                <a:ln w="0"/>
                <a:latin typeface="Sitka Text" pitchFamily="2" charset="0"/>
              </a:rPr>
              <a:t> yang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dikonsumsinya</a:t>
            </a:r>
            <a:r>
              <a:rPr lang="en-US" sz="2800" b="0" cap="none" spc="0" dirty="0">
                <a:ln w="0"/>
                <a:latin typeface="Sitka Text" pitchFamily="2" charset="0"/>
              </a:rPr>
              <a:t>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Selanjutnya</a:t>
            </a:r>
            <a:r>
              <a:rPr lang="en-US" sz="2800" b="0" cap="none" spc="0" dirty="0">
                <a:ln w="0"/>
                <a:latin typeface="Sitka Text" pitchFamily="2" charset="0"/>
              </a:rPr>
              <a:t>,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dr.frans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menyerankan</a:t>
            </a:r>
            <a:r>
              <a:rPr lang="en-US" sz="2800" b="0" cap="none" spc="0" dirty="0">
                <a:ln w="0"/>
                <a:latin typeface="Sitka Text" pitchFamily="2" charset="0"/>
              </a:rPr>
              <a:t> agar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mengonsumsi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dua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jenis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,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yaitu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keju</a:t>
            </a:r>
            <a:r>
              <a:rPr lang="en-US" sz="2800" b="0" cap="none" spc="0" dirty="0">
                <a:ln w="0"/>
                <a:latin typeface="Sitka Text" pitchFamily="2" charset="0"/>
              </a:rPr>
              <a:t> dan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madu</a:t>
            </a:r>
            <a:r>
              <a:rPr lang="en-US" sz="2800" b="0" cap="none" spc="0" dirty="0">
                <a:ln w="0"/>
                <a:latin typeface="Sitka Text" pitchFamily="2" charset="0"/>
              </a:rPr>
              <a:t>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Setiap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keju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mengandung</a:t>
            </a:r>
            <a:r>
              <a:rPr lang="en-US" sz="2800" b="0" cap="none" spc="0" dirty="0">
                <a:ln w="0"/>
                <a:latin typeface="Sitka Text" pitchFamily="2" charset="0"/>
              </a:rPr>
              <a:t> 5 gram protein, 6 gram lemak, dan 10 gram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karbohidrat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dengan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harga</a:t>
            </a:r>
            <a:r>
              <a:rPr lang="en-US" sz="2800" b="0" cap="none" spc="0" dirty="0">
                <a:ln w="0"/>
                <a:latin typeface="Sitka Text" pitchFamily="2" charset="0"/>
              </a:rPr>
              <a:t> Rp 20.000,00. Adapun untuk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madu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mengandung</a:t>
            </a:r>
            <a:r>
              <a:rPr lang="en-US" sz="2800" b="0" cap="none" spc="0" dirty="0">
                <a:ln w="0"/>
                <a:latin typeface="Sitka Text" pitchFamily="2" charset="0"/>
              </a:rPr>
              <a:t> 20 gram protein, 4 gram lemak, dan 5 gram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karbohidrat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dengan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harga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harga</a:t>
            </a:r>
            <a:r>
              <a:rPr lang="en-US" sz="2800" b="0" cap="none" spc="0" dirty="0">
                <a:ln w="0"/>
                <a:latin typeface="Sitka Text" pitchFamily="2" charset="0"/>
              </a:rPr>
              <a:t> Rp 30.000,00.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berdasarkan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persyaratan</a:t>
            </a:r>
            <a:r>
              <a:rPr lang="en-US" sz="2800" b="0" cap="none" spc="0" dirty="0">
                <a:ln w="0"/>
                <a:latin typeface="Sitka Text" pitchFamily="2" charset="0"/>
              </a:rPr>
              <a:t> program diet,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harus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mengonsumsi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setidaknya</a:t>
            </a:r>
            <a:r>
              <a:rPr lang="en-US" sz="2800" b="0" cap="none" spc="0" dirty="0">
                <a:ln w="0"/>
                <a:latin typeface="Sitka Text" pitchFamily="2" charset="0"/>
              </a:rPr>
              <a:t> 60 gram protein, 30 gram lemak, dan 40 gram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karbohidrat</a:t>
            </a:r>
            <a:r>
              <a:rPr lang="en-US" sz="2800" b="0" cap="none" spc="0" dirty="0">
                <a:ln w="0"/>
                <a:latin typeface="Sitka Text" pitchFamily="2" charset="0"/>
              </a:rPr>
              <a:t>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Selain</a:t>
            </a:r>
            <a:r>
              <a:rPr lang="en-US" sz="2800" b="0" cap="none" spc="0" dirty="0">
                <a:ln w="0"/>
                <a:latin typeface="Sitka Text" pitchFamily="2" charset="0"/>
              </a:rPr>
              <a:t> itu,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hanya boleh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mengonsumsi</a:t>
            </a:r>
            <a:r>
              <a:rPr lang="en-US" sz="2800" b="0" cap="none" spc="0" dirty="0">
                <a:ln w="0"/>
                <a:latin typeface="Sitka Text" pitchFamily="2" charset="0"/>
              </a:rPr>
              <a:t> paling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banyak</a:t>
            </a:r>
            <a:r>
              <a:rPr lang="en-US" sz="2800" b="0" cap="none" spc="0" dirty="0">
                <a:ln w="0"/>
                <a:latin typeface="Sitka Text" pitchFamily="2" charset="0"/>
              </a:rPr>
              <a:t> 8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buah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keju</a:t>
            </a:r>
            <a:r>
              <a:rPr lang="en-US" sz="2800" b="0" cap="none" spc="0" dirty="0">
                <a:ln w="0"/>
                <a:latin typeface="Sitka Text" pitchFamily="2" charset="0"/>
              </a:rPr>
              <a:t> dan 12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buah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madu</a:t>
            </a:r>
            <a:r>
              <a:rPr lang="en-US" sz="2800" b="0" cap="none" spc="0" dirty="0">
                <a:ln w="0"/>
                <a:latin typeface="Sitka Text" pitchFamily="2" charset="0"/>
              </a:rPr>
              <a:t>.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Berapa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banyak</a:t>
            </a:r>
            <a:r>
              <a:rPr lang="en-US" sz="2800" b="0" cap="none" spc="0" dirty="0">
                <a:ln w="0"/>
                <a:latin typeface="Sitka Text" pitchFamily="2" charset="0"/>
              </a:rPr>
              <a:t> masing-masing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kue</a:t>
            </a:r>
            <a:r>
              <a:rPr lang="en-US" sz="2800" b="0" cap="none" spc="0" dirty="0">
                <a:ln w="0"/>
                <a:latin typeface="Sitka Text" pitchFamily="2" charset="0"/>
              </a:rPr>
              <a:t> yang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harus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dibeli</a:t>
            </a:r>
            <a:r>
              <a:rPr lang="en-US" sz="2800" b="0" cap="none" spc="0" dirty="0">
                <a:ln w="0"/>
                <a:latin typeface="Sitka Text" pitchFamily="2" charset="0"/>
              </a:rPr>
              <a:t> ibu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dewi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sehingga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persyaratan</a:t>
            </a:r>
            <a:r>
              <a:rPr lang="en-US" sz="2800" b="0" cap="none" spc="0" dirty="0">
                <a:ln w="0"/>
                <a:latin typeface="Sitka Text" pitchFamily="2" charset="0"/>
              </a:rPr>
              <a:t> minimal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dapat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dipenuhi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sehingga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menimbulkan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biaya</a:t>
            </a:r>
            <a:r>
              <a:rPr lang="en-US" sz="2800" b="0" cap="none" spc="0" dirty="0">
                <a:ln w="0"/>
                <a:latin typeface="Sitka Text" pitchFamily="2" charset="0"/>
              </a:rPr>
              <a:t>. Untuk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mempermudah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memahami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permasalahn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tersebut</a:t>
            </a:r>
            <a:r>
              <a:rPr lang="en-US" sz="2800" b="0" cap="none" spc="0" dirty="0">
                <a:ln w="0"/>
                <a:latin typeface="Sitka Text" pitchFamily="2" charset="0"/>
              </a:rPr>
              <a:t>,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maka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gunakanlah</a:t>
            </a:r>
            <a:r>
              <a:rPr lang="en-US" sz="2800" b="0" cap="none" spc="0" dirty="0">
                <a:ln w="0"/>
                <a:latin typeface="Sitka Text" pitchFamily="2" charset="0"/>
              </a:rPr>
              <a:t> Teknik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pemodelan</a:t>
            </a:r>
            <a:r>
              <a:rPr lang="en-US" sz="2800" b="0" cap="none" spc="0" dirty="0">
                <a:ln w="0"/>
                <a:latin typeface="Sitka Text" pitchFamily="2" charset="0"/>
              </a:rPr>
              <a:t> pada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masalah</a:t>
            </a:r>
            <a:r>
              <a:rPr lang="en-US" sz="2800" b="0" cap="none" spc="0" dirty="0">
                <a:ln w="0"/>
                <a:latin typeface="Sitka Text" pitchFamily="2" charset="0"/>
              </a:rPr>
              <a:t> </a:t>
            </a:r>
            <a:r>
              <a:rPr lang="en-US" sz="2800" b="0" cap="none" spc="0" dirty="0" err="1">
                <a:ln w="0"/>
                <a:latin typeface="Sitka Text" pitchFamily="2" charset="0"/>
              </a:rPr>
              <a:t>tersebut</a:t>
            </a:r>
            <a:r>
              <a:rPr lang="en-US" sz="2800" b="0" cap="none" spc="0" dirty="0">
                <a:ln w="0"/>
                <a:latin typeface="Sitka Text" pitchFamily="2" charset="0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E9F2CC-1886-61D3-499A-1D90C61675D0}"/>
              </a:ext>
            </a:extLst>
          </p:cNvPr>
          <p:cNvSpPr/>
          <p:nvPr/>
        </p:nvSpPr>
        <p:spPr>
          <a:xfrm>
            <a:off x="933353" y="1074232"/>
            <a:ext cx="415789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LATIHAN</a:t>
            </a:r>
            <a:endParaRPr lang="en-US" sz="66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318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1601C-50D4-845F-2A61-CD497571B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9B54174-8077-AB69-EDD6-C5D698537638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DE32443-3B8F-E8BE-2C23-1643810D45E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24E882E-91C9-ED52-A6AB-A61FE9D95F4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4707880-B74B-ADA2-D564-4BECA84B6EA1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D5FE33D-E464-42A1-73D0-CE6F10C8D0A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A2356BD-FE6A-99D5-3207-74EA21DBCFD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C2DEBFF-04D0-6D61-7A05-5E763122F4D4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C7BFEB8-1404-35E8-9229-51FC57CAC3EC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816B553-11A4-B19C-0329-8FAD8D42AF95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38A421ED-173E-42DE-B3C6-A530500DEE93}"/>
              </a:ext>
            </a:extLst>
          </p:cNvPr>
          <p:cNvSpPr/>
          <p:nvPr/>
        </p:nvSpPr>
        <p:spPr>
          <a:xfrm flipH="1">
            <a:off x="14320676" y="1373814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16AAF53-3A40-C197-467B-1E9E270D81C2}"/>
              </a:ext>
            </a:extLst>
          </p:cNvPr>
          <p:cNvSpPr txBox="1"/>
          <p:nvPr/>
        </p:nvSpPr>
        <p:spPr>
          <a:xfrm>
            <a:off x="575540" y="1852730"/>
            <a:ext cx="8023110" cy="103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66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GUNAKAN METODE GRAFIK</a:t>
            </a:r>
          </a:p>
        </p:txBody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EF21DECD-69FB-742D-8464-947D99975799}"/>
              </a:ext>
            </a:extLst>
          </p:cNvPr>
          <p:cNvGrpSpPr/>
          <p:nvPr/>
        </p:nvGrpSpPr>
        <p:grpSpPr>
          <a:xfrm>
            <a:off x="508171" y="235065"/>
            <a:ext cx="6574951" cy="104505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608A1E69-136C-E786-690C-100C433DDF2E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E4AA4935-E3AA-8608-C1DC-6EAB7C24C2DE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03442A1C-114F-FF8E-4C16-AC986D7BD359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9B45FA69-AB71-0926-C8D3-56C707EE0D8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CB893CD6-3036-9284-734F-02C8D1531120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6EDF965-34E3-7AAC-A85F-71DB13B1DA58}"/>
              </a:ext>
            </a:extLst>
          </p:cNvPr>
          <p:cNvSpPr txBox="1"/>
          <p:nvPr/>
        </p:nvSpPr>
        <p:spPr>
          <a:xfrm>
            <a:off x="175864" y="3441152"/>
            <a:ext cx="17936272" cy="6655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3600" dirty="0" err="1">
                <a:latin typeface="ABeeZee" panose="020B0604020202020204" charset="0"/>
              </a:rPr>
              <a:t>Suatu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perusahan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menghasilkan</a:t>
            </a:r>
            <a:r>
              <a:rPr lang="en-ID" sz="3600" dirty="0">
                <a:latin typeface="ABeeZee" panose="020B0604020202020204" charset="0"/>
              </a:rPr>
              <a:t> dua </a:t>
            </a:r>
            <a:r>
              <a:rPr lang="en-ID" sz="3600" dirty="0" err="1">
                <a:latin typeface="ABeeZee" panose="020B0604020202020204" charset="0"/>
              </a:rPr>
              <a:t>produk</a:t>
            </a:r>
            <a:r>
              <a:rPr lang="en-ID" sz="3600" dirty="0">
                <a:latin typeface="ABeeZee" panose="020B0604020202020204" charset="0"/>
              </a:rPr>
              <a:t>, </a:t>
            </a:r>
            <a:r>
              <a:rPr lang="en-ID" sz="3600" dirty="0" err="1">
                <a:latin typeface="ABeeZee" panose="020B0604020202020204" charset="0"/>
              </a:rPr>
              <a:t>meja</a:t>
            </a:r>
            <a:r>
              <a:rPr lang="en-ID" sz="3600" dirty="0">
                <a:latin typeface="ABeeZee" panose="020B0604020202020204" charset="0"/>
              </a:rPr>
              <a:t> dan </a:t>
            </a:r>
            <a:r>
              <a:rPr lang="en-ID" sz="3600" dirty="0" err="1">
                <a:latin typeface="ABeeZee" panose="020B0604020202020204" charset="0"/>
              </a:rPr>
              <a:t>kursi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diproses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melalui</a:t>
            </a:r>
            <a:r>
              <a:rPr lang="en-ID" sz="3600" dirty="0">
                <a:latin typeface="ABeeZee" panose="020B0604020202020204" charset="0"/>
              </a:rPr>
              <a:t> dua </a:t>
            </a:r>
            <a:r>
              <a:rPr lang="en-ID" sz="3600" dirty="0" err="1">
                <a:latin typeface="ABeeZee" panose="020B0604020202020204" charset="0"/>
              </a:rPr>
              <a:t>bagian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fungsi</a:t>
            </a:r>
            <a:r>
              <a:rPr lang="en-ID" sz="3600" dirty="0">
                <a:latin typeface="ABeeZee" panose="020B060402020202020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ID" sz="3600" dirty="0">
                <a:latin typeface="ABeeZee" panose="020B0604020202020204" charset="0"/>
              </a:rPr>
              <a:t>Pada </a:t>
            </a:r>
            <a:r>
              <a:rPr lang="en-ID" sz="3600" dirty="0" err="1">
                <a:latin typeface="ABeeZee" panose="020B0604020202020204" charset="0"/>
              </a:rPr>
              <a:t>bagian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perakitan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tersedia</a:t>
            </a:r>
            <a:r>
              <a:rPr lang="en-ID" sz="3600" dirty="0">
                <a:latin typeface="ABeeZee" panose="020B0604020202020204" charset="0"/>
              </a:rPr>
              <a:t> 60 jam </a:t>
            </a:r>
            <a:r>
              <a:rPr lang="en-ID" sz="3600" dirty="0" err="1">
                <a:latin typeface="ABeeZee" panose="020B0604020202020204" charset="0"/>
              </a:rPr>
              <a:t>kerja</a:t>
            </a:r>
            <a:r>
              <a:rPr lang="en-ID" sz="3600" dirty="0">
                <a:latin typeface="ABeeZee" panose="020B0604020202020204" charset="0"/>
              </a:rPr>
              <a:t>, </a:t>
            </a:r>
            <a:r>
              <a:rPr lang="en-ID" sz="3600" dirty="0" err="1">
                <a:latin typeface="ABeeZee" panose="020B0604020202020204" charset="0"/>
              </a:rPr>
              <a:t>sedangkan</a:t>
            </a:r>
            <a:r>
              <a:rPr lang="en-ID" sz="3600" dirty="0">
                <a:latin typeface="ABeeZee" panose="020B0604020202020204" charset="0"/>
              </a:rPr>
              <a:t> pada </a:t>
            </a:r>
            <a:r>
              <a:rPr lang="en-ID" sz="3600" dirty="0" err="1">
                <a:latin typeface="ABeeZee" panose="020B0604020202020204" charset="0"/>
              </a:rPr>
              <a:t>bagian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pemolesan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hanya</a:t>
            </a:r>
            <a:r>
              <a:rPr lang="en-ID" sz="3600" dirty="0">
                <a:latin typeface="ABeeZee" panose="020B0604020202020204" charset="0"/>
              </a:rPr>
              <a:t> 48 jam </a:t>
            </a:r>
            <a:r>
              <a:rPr lang="en-ID" sz="3600" dirty="0" err="1">
                <a:latin typeface="ABeeZee" panose="020B0604020202020204" charset="0"/>
              </a:rPr>
              <a:t>kerja</a:t>
            </a:r>
            <a:r>
              <a:rPr lang="en-ID" sz="3600" dirty="0">
                <a:latin typeface="ABeeZee" panose="020B0604020202020204" charset="0"/>
              </a:rPr>
              <a:t>. </a:t>
            </a:r>
            <a:r>
              <a:rPr lang="en-ID" sz="3600" dirty="0" err="1">
                <a:latin typeface="ABeeZee" panose="020B0604020202020204" charset="0"/>
              </a:rPr>
              <a:t>Untuk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menghasilkan</a:t>
            </a:r>
            <a:r>
              <a:rPr lang="en-ID" sz="3600" dirty="0">
                <a:latin typeface="ABeeZee" panose="020B0604020202020204" charset="0"/>
              </a:rPr>
              <a:t> 1 </a:t>
            </a:r>
            <a:r>
              <a:rPr lang="en-ID" sz="3600" dirty="0" err="1">
                <a:latin typeface="ABeeZee" panose="020B0604020202020204" charset="0"/>
              </a:rPr>
              <a:t>meja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diperlukan</a:t>
            </a:r>
            <a:r>
              <a:rPr lang="en-ID" sz="3600" dirty="0">
                <a:latin typeface="ABeeZee" panose="020B0604020202020204" charset="0"/>
              </a:rPr>
              <a:t> 4 jam </a:t>
            </a:r>
            <a:r>
              <a:rPr lang="en-ID" sz="3600" dirty="0" err="1">
                <a:latin typeface="ABeeZee" panose="020B0604020202020204" charset="0"/>
              </a:rPr>
              <a:t>kerja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perakitan</a:t>
            </a:r>
            <a:r>
              <a:rPr lang="en-ID" sz="3600" dirty="0">
                <a:latin typeface="ABeeZee" panose="020B0604020202020204" charset="0"/>
              </a:rPr>
              <a:t> dan 2 jam </a:t>
            </a:r>
            <a:r>
              <a:rPr lang="en-ID" sz="3600" dirty="0" err="1">
                <a:latin typeface="ABeeZee" panose="020B0604020202020204" charset="0"/>
              </a:rPr>
              <a:t>kerja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pemolesan</a:t>
            </a:r>
            <a:r>
              <a:rPr lang="en-ID" sz="3600" dirty="0">
                <a:latin typeface="ABeeZee" panose="020B0604020202020204" charset="0"/>
              </a:rPr>
              <a:t>, </a:t>
            </a:r>
            <a:r>
              <a:rPr lang="en-ID" sz="3600" dirty="0" err="1">
                <a:latin typeface="ABeeZee" panose="020B0604020202020204" charset="0"/>
              </a:rPr>
              <a:t>sedangkan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untuk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menghasilkan</a:t>
            </a:r>
            <a:r>
              <a:rPr lang="en-ID" sz="3600" dirty="0">
                <a:latin typeface="ABeeZee" panose="020B0604020202020204" charset="0"/>
              </a:rPr>
              <a:t> 1 </a:t>
            </a:r>
            <a:r>
              <a:rPr lang="en-ID" sz="3600" dirty="0" err="1">
                <a:latin typeface="ABeeZee" panose="020B0604020202020204" charset="0"/>
              </a:rPr>
              <a:t>kursi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diperlukan</a:t>
            </a:r>
            <a:r>
              <a:rPr lang="en-ID" sz="3600" dirty="0">
                <a:latin typeface="ABeeZee" panose="020B0604020202020204" charset="0"/>
              </a:rPr>
              <a:t> 2 jam </a:t>
            </a:r>
            <a:r>
              <a:rPr lang="en-ID" sz="3600" dirty="0" err="1">
                <a:latin typeface="ABeeZee" panose="020B0604020202020204" charset="0"/>
              </a:rPr>
              <a:t>kerja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perakitan</a:t>
            </a:r>
            <a:r>
              <a:rPr lang="en-ID" sz="3600" dirty="0">
                <a:latin typeface="ABeeZee" panose="020B0604020202020204" charset="0"/>
              </a:rPr>
              <a:t> dan 4 jam </a:t>
            </a:r>
            <a:r>
              <a:rPr lang="en-ID" sz="3600" dirty="0" err="1">
                <a:latin typeface="ABeeZee" panose="020B0604020202020204" charset="0"/>
              </a:rPr>
              <a:t>kerja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pemolesan</a:t>
            </a:r>
            <a:r>
              <a:rPr lang="en-ID" sz="3600" dirty="0">
                <a:latin typeface="ABeeZee" panose="020B0604020202020204" charset="0"/>
              </a:rPr>
              <a:t>, Laba </a:t>
            </a:r>
            <a:r>
              <a:rPr lang="en-ID" sz="3600" dirty="0" err="1">
                <a:latin typeface="ABeeZee" panose="020B0604020202020204" charset="0"/>
              </a:rPr>
              <a:t>untuk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setiap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meja</a:t>
            </a:r>
            <a:r>
              <a:rPr lang="en-ID" sz="3600" dirty="0">
                <a:latin typeface="ABeeZee" panose="020B0604020202020204" charset="0"/>
              </a:rPr>
              <a:t> dan </a:t>
            </a:r>
            <a:r>
              <a:rPr lang="en-ID" sz="3600" dirty="0" err="1">
                <a:latin typeface="ABeeZee" panose="020B0604020202020204" charset="0"/>
              </a:rPr>
              <a:t>kursi</a:t>
            </a:r>
            <a:r>
              <a:rPr lang="en-ID" sz="3600" dirty="0">
                <a:latin typeface="ABeeZee" panose="020B0604020202020204" charset="0"/>
              </a:rPr>
              <a:t> yang </a:t>
            </a:r>
            <a:r>
              <a:rPr lang="en-ID" sz="3600" dirty="0" err="1">
                <a:latin typeface="ABeeZee" panose="020B0604020202020204" charset="0"/>
              </a:rPr>
              <a:t>dihasilkan</a:t>
            </a:r>
            <a:r>
              <a:rPr lang="en-ID" sz="3600" dirty="0">
                <a:latin typeface="ABeeZee" panose="020B0604020202020204" charset="0"/>
              </a:rPr>
              <a:t> masing-masing Rp 80.000 dan Rp 60.000. </a:t>
            </a:r>
            <a:r>
              <a:rPr lang="en-ID" sz="3600" dirty="0" err="1">
                <a:latin typeface="ABeeZee" panose="020B0604020202020204" charset="0"/>
              </a:rPr>
              <a:t>Berapa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jumlah</a:t>
            </a:r>
            <a:r>
              <a:rPr lang="en-ID" sz="3600" dirty="0">
                <a:latin typeface="ABeeZee" panose="020B0604020202020204" charset="0"/>
              </a:rPr>
              <a:t> </a:t>
            </a:r>
            <a:r>
              <a:rPr lang="en-ID" sz="3600" dirty="0" err="1">
                <a:latin typeface="ABeeZee" panose="020B0604020202020204" charset="0"/>
              </a:rPr>
              <a:t>meja</a:t>
            </a:r>
            <a:r>
              <a:rPr lang="en-ID" sz="3600" dirty="0">
                <a:latin typeface="ABeeZee" panose="020B0604020202020204" charset="0"/>
              </a:rPr>
              <a:t> dan </a:t>
            </a:r>
            <a:r>
              <a:rPr lang="en-ID" sz="3600" dirty="0" err="1">
                <a:latin typeface="ABeeZee" panose="020B0604020202020204" charset="0"/>
              </a:rPr>
              <a:t>kursi</a:t>
            </a:r>
            <a:r>
              <a:rPr lang="en-ID" sz="3600" dirty="0">
                <a:latin typeface="ABeeZee" panose="020B0604020202020204" charset="0"/>
              </a:rPr>
              <a:t> yang optimal </a:t>
            </a:r>
            <a:r>
              <a:rPr lang="en-ID" sz="3600" dirty="0" err="1">
                <a:latin typeface="ABeeZee" panose="020B0604020202020204" charset="0"/>
              </a:rPr>
              <a:t>dihasilkan</a:t>
            </a:r>
            <a:r>
              <a:rPr lang="en-ID" sz="3600" dirty="0">
                <a:latin typeface="ABeeZee" panose="020B0604020202020204" charset="0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4F9550-536E-C83F-0F5C-AB3D11B3F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8325" y="1257300"/>
            <a:ext cx="8023110" cy="24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01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AC3E2-7DEB-0A32-9938-AC878539D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D1CA779B-2864-E605-C491-72A931C74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25" y="1580856"/>
            <a:ext cx="18165785" cy="1328373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C69017C6-82F3-76F7-27A5-874EA08ECBCB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50162E1-1EF0-5C50-09B0-64378866B9B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B136B17-185A-3E71-04A9-B095E805578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D8D63CA-2338-BA54-D490-44A9D2DEC443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D4486D7-9630-851E-05C6-271950CE5B33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5CAED20-7DB8-B3B2-2E41-7E62AFA5427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47A97F8-17BF-C72E-F9E6-F3A74814D946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73AD879-BE23-2814-0B7A-98459D53CA96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E2B045D-E298-C234-9D5A-7D8F8E49CCF5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A1F273A1-DB0E-3194-B1FF-AD8236B8E362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6EB44383-780D-5650-1EDD-78B21CCCE40C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719F70D7-9415-84C4-A1EF-B5017A63E9EE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9CA2727F-0A82-B160-3FA6-6DAF89AA8EA0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7F08748B-297C-BC7C-EE7A-096E39D293E1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274FCA45-160C-6CA2-D67B-5BA91D3F132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F8BF35A-4C05-DAD8-2DE9-FA4F8E806304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25D9CE0-1F0E-B57E-3A0B-4A37E9BE91E0}"/>
              </a:ext>
            </a:extLst>
          </p:cNvPr>
          <p:cNvSpPr/>
          <p:nvPr/>
        </p:nvSpPr>
        <p:spPr>
          <a:xfrm>
            <a:off x="203196" y="2941878"/>
            <a:ext cx="17373600" cy="6664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0" cap="none" spc="0" dirty="0">
                <a:ln w="0"/>
                <a:latin typeface="ABeeZee" panose="020B0604020202020204" charset="0"/>
              </a:rPr>
              <a:t>UD Panglong Jaya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memproduksi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daun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pintu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dan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jendela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rumah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.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Keuntungan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yang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diperoleh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sebesar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Rp 400.000,00 untuk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setiap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penjualan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satu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daun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pintu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dan Rp 200.000,00 untuk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satu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daun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jendela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. Untuk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membuat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satu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daun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pintu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diperlukan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waktu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1 jam kerja,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sedangkan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satu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unit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jendela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membutuhkan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1 jam kerja. Untuk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pengecetan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satu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daun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pintu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diperlukan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3 jam kerja,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sedangkan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untuk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pengecetan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satu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daun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jendela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diperlukan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1 jam kerja.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Jumlah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jam kerja yang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tersedia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untuk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pembuatan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pintu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dan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jendela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adalah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100 jam kerja per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minggu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,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sedangkan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untuk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pengecetannya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180 jam kerja per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minggu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.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Berapa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jumlah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daun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pintu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dan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jendela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yang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sebaiknya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di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produksi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agar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keuntungan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 </a:t>
            </a:r>
            <a:r>
              <a:rPr lang="en-US" sz="3200" b="0" cap="none" spc="0" dirty="0" err="1">
                <a:ln w="0"/>
                <a:latin typeface="ABeeZee" panose="020B0604020202020204" charset="0"/>
              </a:rPr>
              <a:t>maksimum</a:t>
            </a:r>
            <a:r>
              <a:rPr lang="en-US" sz="3200" b="0" cap="none" spc="0" dirty="0">
                <a:ln w="0"/>
                <a:latin typeface="ABeeZee" panose="020B0604020202020204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5689D3-ADB6-AFA2-B30E-FE8447A63B37}"/>
              </a:ext>
            </a:extLst>
          </p:cNvPr>
          <p:cNvSpPr/>
          <p:nvPr/>
        </p:nvSpPr>
        <p:spPr>
          <a:xfrm>
            <a:off x="1005168" y="404719"/>
            <a:ext cx="415789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LATIHAN</a:t>
            </a:r>
            <a:endParaRPr lang="en-US" sz="66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559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ED98A-9320-4085-6B57-F6E3811C9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B84EFBB-84D4-6CB3-76D6-D25FDEBBF7E0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9895DFF-CA98-3146-EE38-491AEDEAFA4D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BB3E407-9C1D-56E7-848E-31460CC9D3AE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51ACA61-BD6F-38ED-4452-3BF6B8AF746A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D18F5F1-53FF-F09E-9D77-E4F9579A0E42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4C551CE-255A-3ADB-D926-7E2CB1A0CC7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175E6A8-29C5-B6A5-4E82-455F0D4157FC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4DBCCFD-40C4-519A-968B-25D2589EFEA0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86900BA-EED6-E5CD-9A43-25A0FF074734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09104CAD-B368-C0C2-D947-86398D9BE179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0B626A3E-A875-3EB1-CA62-70D454CEDEA9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6C08DE90-C500-15EB-747B-E1DE1B9B75B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243BD66D-6449-CDBE-67AE-8D93F6526A24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4A363E01-65B9-A680-5F0C-F1FBAB9D90EB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3E6B0DAE-BE85-B621-3D1D-299FCB0C7BE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E35C483-D342-8DE7-7B4D-2E0305C0C2BD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C882D6F-C321-273D-588C-060EDA905E54}"/>
              </a:ext>
            </a:extLst>
          </p:cNvPr>
          <p:cNvSpPr/>
          <p:nvPr/>
        </p:nvSpPr>
        <p:spPr>
          <a:xfrm>
            <a:off x="367937" y="1640837"/>
            <a:ext cx="17145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dirty="0">
                <a:ln w="0"/>
              </a:rPr>
              <a:t>Perusahaan </a:t>
            </a:r>
            <a:r>
              <a:rPr lang="en-US" sz="3600" dirty="0" err="1">
                <a:ln w="0"/>
              </a:rPr>
              <a:t>makanan</a:t>
            </a:r>
            <a:r>
              <a:rPr lang="en-US" sz="3600" dirty="0">
                <a:ln w="0"/>
              </a:rPr>
              <a:t> royal </a:t>
            </a:r>
            <a:r>
              <a:rPr lang="en-US" sz="3600" dirty="0" err="1">
                <a:ln w="0"/>
              </a:rPr>
              <a:t>merencanakan</a:t>
            </a:r>
            <a:r>
              <a:rPr lang="en-US" sz="3600" dirty="0">
                <a:ln w="0"/>
              </a:rPr>
              <a:t> untuk </a:t>
            </a:r>
            <a:r>
              <a:rPr lang="en-US" sz="3600" dirty="0" err="1">
                <a:ln w="0"/>
              </a:rPr>
              <a:t>meembuat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dua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jenis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makanan</a:t>
            </a:r>
            <a:r>
              <a:rPr lang="en-US" sz="3600" dirty="0">
                <a:ln w="0"/>
              </a:rPr>
              <a:t>, </a:t>
            </a:r>
            <a:r>
              <a:rPr lang="en-US" sz="3600" dirty="0" err="1">
                <a:ln w="0"/>
              </a:rPr>
              <a:t>yaitu</a:t>
            </a:r>
            <a:r>
              <a:rPr lang="en-US" sz="3600" dirty="0">
                <a:ln w="0"/>
              </a:rPr>
              <a:t> </a:t>
            </a:r>
            <a:r>
              <a:rPr lang="en-US" sz="3600" i="1" dirty="0">
                <a:ln w="0"/>
              </a:rPr>
              <a:t>royal bee</a:t>
            </a:r>
            <a:r>
              <a:rPr lang="en-US" sz="3600" dirty="0">
                <a:ln w="0"/>
              </a:rPr>
              <a:t> dan </a:t>
            </a:r>
            <a:r>
              <a:rPr lang="en-US" sz="3600" i="1" dirty="0">
                <a:ln w="0"/>
              </a:rPr>
              <a:t>royal jelly</a:t>
            </a:r>
            <a:r>
              <a:rPr lang="en-US" sz="3600" dirty="0">
                <a:ln w="0"/>
              </a:rPr>
              <a:t>. </a:t>
            </a:r>
            <a:r>
              <a:rPr lang="en-US" sz="3600" dirty="0" err="1">
                <a:ln w="0"/>
              </a:rPr>
              <a:t>Kedua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jenis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makanan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tersebut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mengandung</a:t>
            </a:r>
            <a:r>
              <a:rPr lang="en-US" sz="3600" dirty="0">
                <a:ln w="0"/>
              </a:rPr>
              <a:t> vitamin dan protein. </a:t>
            </a:r>
            <a:r>
              <a:rPr lang="en-US" sz="3600" i="1" dirty="0">
                <a:ln w="0"/>
              </a:rPr>
              <a:t>Royal bee</a:t>
            </a:r>
            <a:r>
              <a:rPr lang="en-US" sz="3600" dirty="0">
                <a:ln w="0"/>
              </a:rPr>
              <a:t> paling </a:t>
            </a:r>
            <a:r>
              <a:rPr lang="en-US" sz="3600" dirty="0" err="1">
                <a:ln w="0"/>
              </a:rPr>
              <a:t>sedikit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diproduksi</a:t>
            </a:r>
            <a:r>
              <a:rPr lang="en-US" sz="3600" dirty="0">
                <a:ln w="0"/>
              </a:rPr>
              <a:t> 2 unit dan </a:t>
            </a:r>
            <a:r>
              <a:rPr lang="en-US" sz="3600" i="1" dirty="0">
                <a:ln w="0"/>
              </a:rPr>
              <a:t>royal jelly</a:t>
            </a:r>
            <a:r>
              <a:rPr lang="en-US" sz="3600" dirty="0">
                <a:ln w="0"/>
              </a:rPr>
              <a:t> paling </a:t>
            </a:r>
            <a:r>
              <a:rPr lang="en-US" sz="3600" dirty="0" err="1">
                <a:ln w="0"/>
              </a:rPr>
              <a:t>sedikit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diproduksi</a:t>
            </a:r>
            <a:r>
              <a:rPr lang="en-US" sz="3600" dirty="0">
                <a:ln w="0"/>
              </a:rPr>
              <a:t> 1 unit. </a:t>
            </a:r>
            <a:r>
              <a:rPr lang="en-US" sz="3600" dirty="0" err="1">
                <a:ln w="0"/>
              </a:rPr>
              <a:t>Tabel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berikut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menunjukkan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jumlah</a:t>
            </a:r>
            <a:r>
              <a:rPr lang="en-US" sz="3600" dirty="0">
                <a:ln w="0"/>
              </a:rPr>
              <a:t> vitamin dan protein </a:t>
            </a:r>
            <a:r>
              <a:rPr lang="en-US" sz="3600" dirty="0" err="1">
                <a:ln w="0"/>
              </a:rPr>
              <a:t>dalam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setiap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jenis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makanan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berikut</a:t>
            </a:r>
            <a:r>
              <a:rPr lang="en-US" sz="3600" dirty="0">
                <a:ln w="0"/>
              </a:rPr>
              <a:t>. </a:t>
            </a:r>
            <a:endParaRPr lang="en-US" sz="3600" b="0" cap="none" spc="0" dirty="0">
              <a:ln w="0"/>
            </a:endParaRPr>
          </a:p>
        </p:txBody>
      </p:sp>
      <p:graphicFrame>
        <p:nvGraphicFramePr>
          <p:cNvPr id="25" name="Table 6">
            <a:extLst>
              <a:ext uri="{FF2B5EF4-FFF2-40B4-BE49-F238E27FC236}">
                <a16:creationId xmlns:a16="http://schemas.microsoft.com/office/drawing/2014/main" id="{4E3CAEF1-1146-FF65-4F95-CDA568948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551627"/>
              </p:ext>
            </p:extLst>
          </p:nvPr>
        </p:nvGraphicFramePr>
        <p:xfrm>
          <a:off x="3962400" y="4342231"/>
          <a:ext cx="10363200" cy="2804160"/>
        </p:xfrm>
        <a:graphic>
          <a:graphicData uri="http://schemas.openxmlformats.org/drawingml/2006/table">
            <a:tbl>
              <a:tblPr firstRow="1" bandRow="1"/>
              <a:tblGrid>
                <a:gridCol w="3222530">
                  <a:extLst>
                    <a:ext uri="{9D8B030D-6E8A-4147-A177-3AD203B41FA5}">
                      <a16:colId xmlns:a16="http://schemas.microsoft.com/office/drawing/2014/main" val="757536671"/>
                    </a:ext>
                  </a:extLst>
                </a:gridCol>
                <a:gridCol w="1959070">
                  <a:extLst>
                    <a:ext uri="{9D8B030D-6E8A-4147-A177-3AD203B41FA5}">
                      <a16:colId xmlns:a16="http://schemas.microsoft.com/office/drawing/2014/main" val="163529558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4769012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17414462"/>
                    </a:ext>
                  </a:extLst>
                </a:gridCol>
              </a:tblGrid>
              <a:tr h="38103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chemeClr val="tx1"/>
                          </a:solidFill>
                        </a:rPr>
                        <a:t>Jenis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</a:rPr>
                        <a:t>makanan</a:t>
                      </a:r>
                      <a:endParaRPr lang="en-ID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Vitamin</a:t>
                      </a:r>
                      <a:endParaRPr lang="en-ID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Protein</a:t>
                      </a:r>
                      <a:endParaRPr lang="en-ID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chemeClr val="tx1"/>
                          </a:solidFill>
                        </a:rPr>
                        <a:t>Biaya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</a:rPr>
                        <a:t>Produksi</a:t>
                      </a:r>
                      <a:endParaRPr lang="en-ID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795820"/>
                  </a:ext>
                </a:extLst>
              </a:tr>
              <a:tr h="38103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Royal Bee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0074370"/>
                  </a:ext>
                </a:extLst>
              </a:tr>
              <a:tr h="38103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Royal Jelly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3814133"/>
                  </a:ext>
                </a:extLst>
              </a:tr>
              <a:tr h="31317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Minimum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</a:rPr>
                        <a:t>kebutuhan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6321108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4D6F44DE-D419-C935-2C5B-183ED15D3B7C}"/>
              </a:ext>
            </a:extLst>
          </p:cNvPr>
          <p:cNvSpPr/>
          <p:nvPr/>
        </p:nvSpPr>
        <p:spPr>
          <a:xfrm>
            <a:off x="367937" y="7524140"/>
            <a:ext cx="1715806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dirty="0" err="1">
                <a:ln w="0"/>
              </a:rPr>
              <a:t>Bagaimana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menentukan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kombinasi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kedua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jenis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makanan</a:t>
            </a:r>
            <a:r>
              <a:rPr lang="en-US" sz="3600" dirty="0">
                <a:ln w="0"/>
              </a:rPr>
              <a:t> agar </a:t>
            </a:r>
            <a:r>
              <a:rPr lang="en-US" sz="3600" dirty="0" err="1">
                <a:ln w="0"/>
              </a:rPr>
              <a:t>meminimumkan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biaya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produksi</a:t>
            </a:r>
            <a:r>
              <a:rPr lang="en-US" sz="3600" dirty="0">
                <a:ln w="0"/>
              </a:rPr>
              <a:t> dan </a:t>
            </a:r>
            <a:r>
              <a:rPr lang="en-US" sz="3600" dirty="0" err="1">
                <a:ln w="0"/>
              </a:rPr>
              <a:t>berapa</a:t>
            </a:r>
            <a:r>
              <a:rPr lang="en-US" sz="3600" dirty="0">
                <a:ln w="0"/>
              </a:rPr>
              <a:t> </a:t>
            </a:r>
            <a:r>
              <a:rPr lang="en-US" sz="3600" dirty="0" err="1">
                <a:ln w="0"/>
              </a:rPr>
              <a:t>biaya</a:t>
            </a:r>
            <a:r>
              <a:rPr lang="en-US" sz="3600" dirty="0">
                <a:ln w="0"/>
              </a:rPr>
              <a:t> minimum </a:t>
            </a:r>
            <a:r>
              <a:rPr lang="en-US" sz="3600" dirty="0" err="1">
                <a:ln w="0"/>
              </a:rPr>
              <a:t>produksinya</a:t>
            </a:r>
            <a:r>
              <a:rPr lang="en-US" sz="3600" dirty="0">
                <a:ln w="0"/>
              </a:rPr>
              <a:t>?</a:t>
            </a:r>
            <a:endParaRPr lang="en-US" sz="3600" b="0" cap="none" spc="0" dirty="0">
              <a:ln w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ECD3E8-9DA1-B55B-811B-5E40ACD1B3E3}"/>
              </a:ext>
            </a:extLst>
          </p:cNvPr>
          <p:cNvSpPr/>
          <p:nvPr/>
        </p:nvSpPr>
        <p:spPr>
          <a:xfrm>
            <a:off x="1005168" y="404719"/>
            <a:ext cx="415789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itka Text" pitchFamily="2" charset="0"/>
              </a:rPr>
              <a:t>LATIHAN</a:t>
            </a:r>
            <a:endParaRPr lang="en-US" sz="66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084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F6185-4D17-DF65-8300-1917A8B6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54 ribu Ilustrasi, Foto Stok, dan Gambar Sales meeting background Tanpa  Royalti | Shutterstock">
            <a:extLst>
              <a:ext uri="{FF2B5EF4-FFF2-40B4-BE49-F238E27FC236}">
                <a16:creationId xmlns:a16="http://schemas.microsoft.com/office/drawing/2014/main" id="{A64220A2-829E-B0FF-1DE8-973F53BDED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7"/>
          <a:stretch>
            <a:fillRect/>
          </a:stretch>
        </p:blipFill>
        <p:spPr bwMode="auto">
          <a:xfrm>
            <a:off x="8564250" y="972761"/>
            <a:ext cx="9316971" cy="5213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B2ECFAF4-EC1A-02E0-E606-6B2397F0622B}"/>
              </a:ext>
            </a:extLst>
          </p:cNvPr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E98EB6A-3997-EFA1-9C77-812D20550D33}"/>
                </a:ext>
              </a:extLst>
            </p:cNvPr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BCC6C05-A688-7F47-6F4C-E40A8F7B483B}"/>
                </a:ext>
              </a:extLst>
            </p:cNvPr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18EE51B-7941-D767-B43B-2E4E5E107789}"/>
              </a:ext>
            </a:extLst>
          </p:cNvPr>
          <p:cNvGrpSpPr/>
          <p:nvPr/>
        </p:nvGrpSpPr>
        <p:grpSpPr>
          <a:xfrm>
            <a:off x="7962414" y="6921405"/>
            <a:ext cx="5767999" cy="2314575"/>
            <a:chOff x="0" y="0"/>
            <a:chExt cx="1519144" cy="6096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0CE2A97-3487-80ED-B7C3-BD63A86B9CFA}"/>
                </a:ext>
              </a:extLst>
            </p:cNvPr>
            <p:cNvSpPr/>
            <p:nvPr/>
          </p:nvSpPr>
          <p:spPr>
            <a:xfrm>
              <a:off x="0" y="0"/>
              <a:ext cx="1519144" cy="609600"/>
            </a:xfrm>
            <a:custGeom>
              <a:avLst/>
              <a:gdLst/>
              <a:ahLst/>
              <a:cxnLst/>
              <a:rect l="l" t="t" r="r" b="b"/>
              <a:pathLst>
                <a:path w="1519144" h="609600">
                  <a:moveTo>
                    <a:pt x="203200" y="0"/>
                  </a:moveTo>
                  <a:lnTo>
                    <a:pt x="1519144" y="0"/>
                  </a:lnTo>
                  <a:lnTo>
                    <a:pt x="131594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292F439-5A14-90F0-001D-7EF8446939B9}"/>
                </a:ext>
              </a:extLst>
            </p:cNvPr>
            <p:cNvSpPr txBox="1"/>
            <p:nvPr/>
          </p:nvSpPr>
          <p:spPr>
            <a:xfrm>
              <a:off x="101600" y="-38100"/>
              <a:ext cx="13159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FEB5487-0CDB-3EA8-59A6-DF78729B3E7F}"/>
              </a:ext>
            </a:extLst>
          </p:cNvPr>
          <p:cNvGrpSpPr/>
          <p:nvPr/>
        </p:nvGrpSpPr>
        <p:grpSpPr>
          <a:xfrm>
            <a:off x="6756702" y="-2436282"/>
            <a:ext cx="11408890" cy="3255432"/>
            <a:chOff x="0" y="0"/>
            <a:chExt cx="3004811" cy="857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140733A-E29B-4905-BE05-BDDB7DB66B5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E9C7071-E6D2-A848-283B-79E1F4CC92C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12895C1-F66A-B90B-ED87-B200B41D16E7}"/>
              </a:ext>
            </a:extLst>
          </p:cNvPr>
          <p:cNvGrpSpPr/>
          <p:nvPr/>
        </p:nvGrpSpPr>
        <p:grpSpPr>
          <a:xfrm>
            <a:off x="6858094" y="-2866856"/>
            <a:ext cx="11408890" cy="3255432"/>
            <a:chOff x="0" y="0"/>
            <a:chExt cx="3004811" cy="857398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F878FAB-9069-FD30-A29F-A6908290BEBB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CF672DC2-88B8-1EC8-8E8B-42ACE8F8B879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2B78B54E-DE3D-FAA3-7F39-7D2D92DAD39D}"/>
              </a:ext>
            </a:extLst>
          </p:cNvPr>
          <p:cNvGrpSpPr/>
          <p:nvPr/>
        </p:nvGrpSpPr>
        <p:grpSpPr>
          <a:xfrm>
            <a:off x="14841084" y="6897471"/>
            <a:ext cx="9066285" cy="2314575"/>
            <a:chOff x="0" y="0"/>
            <a:chExt cx="2387828" cy="6096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39E3936-0CD7-D494-B5C8-0F5E420B3252}"/>
                </a:ext>
              </a:extLst>
            </p:cNvPr>
            <p:cNvSpPr/>
            <p:nvPr/>
          </p:nvSpPr>
          <p:spPr>
            <a:xfrm>
              <a:off x="0" y="0"/>
              <a:ext cx="2387828" cy="609600"/>
            </a:xfrm>
            <a:custGeom>
              <a:avLst/>
              <a:gdLst/>
              <a:ahLst/>
              <a:cxnLst/>
              <a:rect l="l" t="t" r="r" b="b"/>
              <a:pathLst>
                <a:path w="2387828" h="609600">
                  <a:moveTo>
                    <a:pt x="203200" y="0"/>
                  </a:moveTo>
                  <a:lnTo>
                    <a:pt x="2387828" y="0"/>
                  </a:lnTo>
                  <a:lnTo>
                    <a:pt x="2184628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4CB3C1FF-E23A-366D-802D-F7A989B30513}"/>
                </a:ext>
              </a:extLst>
            </p:cNvPr>
            <p:cNvSpPr txBox="1"/>
            <p:nvPr/>
          </p:nvSpPr>
          <p:spPr>
            <a:xfrm>
              <a:off x="101600" y="-38100"/>
              <a:ext cx="2184628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66FACBAC-88FC-71FC-BFDE-BACBF919DE87}"/>
              </a:ext>
            </a:extLst>
          </p:cNvPr>
          <p:cNvGrpSpPr/>
          <p:nvPr/>
        </p:nvGrpSpPr>
        <p:grpSpPr>
          <a:xfrm>
            <a:off x="9505464" y="8424230"/>
            <a:ext cx="19293718" cy="1862770"/>
            <a:chOff x="0" y="0"/>
            <a:chExt cx="5081473" cy="490606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A781837-C88A-D10F-4017-1425AF6E6D8D}"/>
                </a:ext>
              </a:extLst>
            </p:cNvPr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8CB2BC62-2DA9-801E-7E80-D29E74ACE709}"/>
                </a:ext>
              </a:extLst>
            </p:cNvPr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9AB9A3DF-77FE-9749-2378-5313CC9C452A}"/>
              </a:ext>
            </a:extLst>
          </p:cNvPr>
          <p:cNvGrpSpPr/>
          <p:nvPr/>
        </p:nvGrpSpPr>
        <p:grpSpPr>
          <a:xfrm rot="2266737">
            <a:off x="15080539" y="-1737157"/>
            <a:ext cx="7869065" cy="3474314"/>
            <a:chOff x="0" y="0"/>
            <a:chExt cx="2072511" cy="915046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DC9FC583-C4FD-83AA-31FD-7D4AA6CA578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782D29D9-5F86-E5E8-F8AA-D0A96E05E76E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26E77BCD-4C2C-B9C8-279C-C93F6B48470C}"/>
              </a:ext>
            </a:extLst>
          </p:cNvPr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59A9E6DE-BAC7-6814-C35C-9CA158A21411}"/>
                </a:ext>
              </a:extLst>
            </p:cNvPr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52B23ADD-3050-7AA5-1C42-E37CA7F2EA7D}"/>
                </a:ext>
              </a:extLst>
            </p:cNvPr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51741612-8801-F93E-36B1-7AE3A3A5A492}"/>
              </a:ext>
            </a:extLst>
          </p:cNvPr>
          <p:cNvGrpSpPr/>
          <p:nvPr/>
        </p:nvGrpSpPr>
        <p:grpSpPr>
          <a:xfrm rot="-4271238">
            <a:off x="6196179" y="8808305"/>
            <a:ext cx="5553161" cy="2314575"/>
            <a:chOff x="0" y="0"/>
            <a:chExt cx="1462561" cy="6096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5499AE81-7A70-EA2E-E565-3767AFE11DA7}"/>
                </a:ext>
              </a:extLst>
            </p:cNvPr>
            <p:cNvSpPr/>
            <p:nvPr/>
          </p:nvSpPr>
          <p:spPr>
            <a:xfrm>
              <a:off x="0" y="0"/>
              <a:ext cx="1462561" cy="609600"/>
            </a:xfrm>
            <a:custGeom>
              <a:avLst/>
              <a:gdLst/>
              <a:ahLst/>
              <a:cxnLst/>
              <a:rect l="l" t="t" r="r" b="b"/>
              <a:pathLst>
                <a:path w="1462561" h="609600">
                  <a:moveTo>
                    <a:pt x="203200" y="0"/>
                  </a:moveTo>
                  <a:lnTo>
                    <a:pt x="1462561" y="0"/>
                  </a:lnTo>
                  <a:lnTo>
                    <a:pt x="125936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E2DB62B7-32D7-2A54-7F6C-22999AC91A51}"/>
                </a:ext>
              </a:extLst>
            </p:cNvPr>
            <p:cNvSpPr txBox="1"/>
            <p:nvPr/>
          </p:nvSpPr>
          <p:spPr>
            <a:xfrm>
              <a:off x="101600" y="-38100"/>
              <a:ext cx="1259361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Freeform 34">
            <a:extLst>
              <a:ext uri="{FF2B5EF4-FFF2-40B4-BE49-F238E27FC236}">
                <a16:creationId xmlns:a16="http://schemas.microsoft.com/office/drawing/2014/main" id="{7248EF72-2676-1309-1F26-40B2F197B755}"/>
              </a:ext>
            </a:extLst>
          </p:cNvPr>
          <p:cNvSpPr/>
          <p:nvPr/>
        </p:nvSpPr>
        <p:spPr>
          <a:xfrm>
            <a:off x="12648264" y="8879364"/>
            <a:ext cx="2986761" cy="608213"/>
          </a:xfrm>
          <a:custGeom>
            <a:avLst/>
            <a:gdLst/>
            <a:ahLst/>
            <a:cxnLst/>
            <a:rect l="l" t="t" r="r" b="b"/>
            <a:pathLst>
              <a:path w="2986761" h="608213">
                <a:moveTo>
                  <a:pt x="0" y="0"/>
                </a:moveTo>
                <a:lnTo>
                  <a:pt x="2986761" y="0"/>
                </a:lnTo>
                <a:lnTo>
                  <a:pt x="2986761" y="608213"/>
                </a:lnTo>
                <a:lnTo>
                  <a:pt x="0" y="608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61D8218E-CBCC-8449-1748-B064CBFDE0AE}"/>
              </a:ext>
            </a:extLst>
          </p:cNvPr>
          <p:cNvSpPr txBox="1"/>
          <p:nvPr/>
        </p:nvSpPr>
        <p:spPr>
          <a:xfrm>
            <a:off x="790409" y="3022745"/>
            <a:ext cx="679075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23"/>
              </a:lnSpc>
            </a:pPr>
            <a:r>
              <a:rPr lang="en-US" sz="9600" b="1" dirty="0">
                <a:solidFill>
                  <a:srgbClr val="FF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Program</a:t>
            </a:r>
            <a:r>
              <a:rPr lang="en-US" sz="96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9600" b="1" dirty="0">
                <a:solidFill>
                  <a:srgbClr val="00B05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Linier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C71804C6-19AE-9406-3E22-16246456E330}"/>
              </a:ext>
            </a:extLst>
          </p:cNvPr>
          <p:cNvSpPr txBox="1"/>
          <p:nvPr/>
        </p:nvSpPr>
        <p:spPr>
          <a:xfrm>
            <a:off x="361383" y="7063221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25"/>
              </a:lnSpc>
            </a:pP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Universitas Kristen Wira </a:t>
            </a:r>
            <a:r>
              <a:rPr lang="en-US" sz="3200" dirty="0" err="1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Wacana</a:t>
            </a: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 Sumba</a:t>
            </a:r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331B4F1D-60E9-6FBD-921C-8D8AC55BC994}"/>
              </a:ext>
            </a:extLst>
          </p:cNvPr>
          <p:cNvSpPr/>
          <p:nvPr/>
        </p:nvSpPr>
        <p:spPr>
          <a:xfrm>
            <a:off x="111522" y="351986"/>
            <a:ext cx="2691975" cy="548184"/>
          </a:xfrm>
          <a:custGeom>
            <a:avLst/>
            <a:gdLst/>
            <a:ahLst/>
            <a:cxnLst/>
            <a:rect l="l" t="t" r="r" b="b"/>
            <a:pathLst>
              <a:path w="2691975" h="548184">
                <a:moveTo>
                  <a:pt x="0" y="0"/>
                </a:moveTo>
                <a:lnTo>
                  <a:pt x="2691975" y="0"/>
                </a:lnTo>
                <a:lnTo>
                  <a:pt x="2691975" y="548184"/>
                </a:lnTo>
                <a:lnTo>
                  <a:pt x="0" y="548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1">
            <a:extLst>
              <a:ext uri="{FF2B5EF4-FFF2-40B4-BE49-F238E27FC236}">
                <a16:creationId xmlns:a16="http://schemas.microsoft.com/office/drawing/2014/main" id="{06453F24-BCE4-3095-0361-F5C2E00F1055}"/>
              </a:ext>
            </a:extLst>
          </p:cNvPr>
          <p:cNvGrpSpPr/>
          <p:nvPr/>
        </p:nvGrpSpPr>
        <p:grpSpPr>
          <a:xfrm>
            <a:off x="1038974" y="8185591"/>
            <a:ext cx="5965351" cy="812388"/>
            <a:chOff x="0" y="0"/>
            <a:chExt cx="9439445" cy="1383487"/>
          </a:xfrm>
        </p:grpSpPr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6E3366CB-AF22-F62E-1D07-C7DAFB30E3B3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grpSp>
          <p:nvGrpSpPr>
            <p:cNvPr id="41" name="Group 33">
              <a:extLst>
                <a:ext uri="{FF2B5EF4-FFF2-40B4-BE49-F238E27FC236}">
                  <a16:creationId xmlns:a16="http://schemas.microsoft.com/office/drawing/2014/main" id="{5C75E512-4B82-880E-9876-177089001EC1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43" name="Freeform 34">
                <a:extLst>
                  <a:ext uri="{FF2B5EF4-FFF2-40B4-BE49-F238E27FC236}">
                    <a16:creationId xmlns:a16="http://schemas.microsoft.com/office/drawing/2014/main" id="{34B5A86F-DC87-6702-55D9-3C9E312D7214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4" name="TextBox 35">
                <a:extLst>
                  <a:ext uri="{FF2B5EF4-FFF2-40B4-BE49-F238E27FC236}">
                    <a16:creationId xmlns:a16="http://schemas.microsoft.com/office/drawing/2014/main" id="{976BBDD8-9121-CFD8-32CC-3E2492FC58B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D65A7563-F2A7-585D-BCC7-72E7CDCE78E9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1" name="TextBox 36">
            <a:extLst>
              <a:ext uri="{FF2B5EF4-FFF2-40B4-BE49-F238E27FC236}">
                <a16:creationId xmlns:a16="http://schemas.microsoft.com/office/drawing/2014/main" id="{6F097176-B8FD-A701-8241-3E5C5E251FD6}"/>
              </a:ext>
            </a:extLst>
          </p:cNvPr>
          <p:cNvSpPr txBox="1"/>
          <p:nvPr/>
        </p:nvSpPr>
        <p:spPr>
          <a:xfrm>
            <a:off x="361383" y="6371039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5"/>
              </a:lnSpc>
            </a:pPr>
            <a:r>
              <a:rPr lang="en-US" sz="3200" dirty="0">
                <a:solidFill>
                  <a:srgbClr val="0070C0"/>
                </a:solidFill>
                <a:latin typeface="ABeeZee Bold"/>
                <a:ea typeface="ABeeZee Bold"/>
                <a:cs typeface="ABeeZee Bold"/>
                <a:sym typeface="ABeeZee Bold"/>
              </a:rPr>
              <a:t>Pendidikan </a:t>
            </a:r>
            <a:r>
              <a:rPr lang="en-US" sz="3200" dirty="0" err="1">
                <a:solidFill>
                  <a:srgbClr val="0070C0"/>
                </a:solidFill>
                <a:latin typeface="ABeeZee Bold"/>
                <a:ea typeface="ABeeZee Bold"/>
                <a:cs typeface="ABeeZee Bold"/>
                <a:sym typeface="ABeeZee Bold"/>
              </a:rPr>
              <a:t>Matematika</a:t>
            </a:r>
            <a:endParaRPr lang="en-US" sz="3200" dirty="0">
              <a:solidFill>
                <a:srgbClr val="0070C0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1D68CF4D-596D-F3BE-E720-C88C1BC1C3B3}"/>
              </a:ext>
            </a:extLst>
          </p:cNvPr>
          <p:cNvSpPr txBox="1"/>
          <p:nvPr/>
        </p:nvSpPr>
        <p:spPr>
          <a:xfrm>
            <a:off x="254159" y="4878297"/>
            <a:ext cx="786324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5"/>
              </a:lnSpc>
            </a:pPr>
            <a:r>
              <a:rPr lang="en-US" sz="4400" dirty="0">
                <a:solidFill>
                  <a:schemeClr val="accent4"/>
                </a:solidFill>
                <a:latin typeface="ABeeZee Bold"/>
                <a:ea typeface="ABeeZee Bold"/>
                <a:cs typeface="ABeeZee Bold"/>
                <a:sym typeface="ABeeZee Bold"/>
              </a:rPr>
              <a:t>Metode </a:t>
            </a:r>
            <a:r>
              <a:rPr lang="en-US" sz="4400" dirty="0" err="1">
                <a:solidFill>
                  <a:schemeClr val="accent4"/>
                </a:solidFill>
                <a:latin typeface="ABeeZee Bold"/>
                <a:ea typeface="ABeeZee Bold"/>
                <a:cs typeface="ABeeZee Bold"/>
                <a:sym typeface="ABeeZee Bold"/>
              </a:rPr>
              <a:t>Simpleks</a:t>
            </a:r>
            <a:endParaRPr lang="en-US" sz="4400" dirty="0">
              <a:solidFill>
                <a:schemeClr val="accent4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</p:spTree>
    <p:extLst>
      <p:ext uri="{BB962C8B-B14F-4D97-AF65-F5344CB8AC3E}">
        <p14:creationId xmlns:p14="http://schemas.microsoft.com/office/powerpoint/2010/main" val="1025092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00B75-FBA5-BFC5-7D7F-B498D0040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958C376-F24E-446C-C12D-EAC774E3B926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3E808A5-5A80-5035-800A-426E6D6514B0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D375EBE-2CC0-0312-8763-D4CA55DF082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9FEE95C-ADAD-B55D-416B-1CEBA1DD91B6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C7DD804-DD73-C8DA-BA7F-2FF1ECA1722F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0A83DAE-BEE8-4654-E713-FD10C17D8BD9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EA59C1F-9B74-49F7-9F09-F859D6F73921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541A09C-C997-D5CB-68B9-D9D719E2E1D4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CA03090-1327-BB31-5494-63B14261B599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A62BA6A7-B5CC-3468-B712-DA2ECA16C9F4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4F754151-C6A7-5478-534F-0466B1A4A4B3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29C1E343-8602-71F0-0B95-B57E44E75EB8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AAFB67AD-AE2A-1981-6BBC-1D3062DED44C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EB5023B4-778F-2043-0D38-2851198F0331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9DE4ABA4-896E-4544-902E-C38DE2F6E4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8E3162A2-62A2-2A94-8D06-B88B6A6BECAD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7512F00-C184-7D50-0C87-78CD03FA2A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823"/>
          <a:stretch>
            <a:fillRect/>
          </a:stretch>
        </p:blipFill>
        <p:spPr>
          <a:xfrm>
            <a:off x="0" y="1430581"/>
            <a:ext cx="14691524" cy="782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3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9A1CB-6922-599A-31F7-F3FF43B65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5F1F3A7-51F6-3BC4-EE40-FC20EB479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6" y="1286159"/>
            <a:ext cx="18311446" cy="7744516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BC5CDEE3-3FCE-17D6-53D0-7BF1EB484F7E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878B365-58B3-3BE9-6CE2-A42A362BCE7F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68F9FC0-F056-3688-D718-CC6F0FE56E03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2EFBD93-C9C6-64CD-07E0-F0C0B42F3D9E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BD60642-EC45-3752-8869-8EA7515ACF18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59919FF-6A2C-001B-5178-1A89BC3D7558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C5DAADB-E8EB-6A01-BB30-6A1DEAB44D97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869C49A-8584-99E2-539F-32B4C959C0E2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090FC5D-93E6-9832-0C97-E5B4A656CE0B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BD2949AB-451F-7927-B1FB-90859AE4C6C7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EBDB1745-7255-0607-93B1-462A57394A93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B6D0D03F-ACE7-0D57-743C-E7DCFA6B7770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79A58159-7992-BBA3-FC4E-B45EFE69136E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F5016B47-82D8-6DBF-34EE-D8A203395C72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8D5DB759-1220-1E1C-3048-300CFBFC36C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F57DDFBE-AC1B-0619-5B83-811CAB7E1545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AF3F997-CB29-24C6-BD97-FD31B61A09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267863"/>
            <a:ext cx="6400800" cy="9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217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BA702-EE81-70E6-ED5A-4C5C6DBBA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841D15-AA77-C2F0-D500-8A97CE51055A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0CFBD9C-2538-0583-A1CD-A2F8A89A8AE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445E572-DC32-A9CA-6C53-0DD2404EE7B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157C081-1426-33DF-B8FD-E2E04255CAD9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84041C0-4863-246F-C391-69C5F7C8FC1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8703A2E-E4C4-CCA5-15C6-581994D7D3D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2C444F7-FBD6-1AA3-2A29-59D5A1A00B05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4500FFA-6DDA-F62C-251E-01015B19C701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113C56F-0B46-66D8-4B82-8CFF79FF5653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6536186B-FC10-F90C-94AF-5DBEDD3A40D6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D8DBAC72-3FDC-C2F2-9B22-408C896E5293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C867C56C-3CB1-A349-A1AB-A54739C9AA7F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70F012B8-B59C-CE4D-7E34-E1450645B2F2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FE533DBA-B181-EA64-2881-42C07BC3DCC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88F42231-7700-4D98-FB3C-ED560118DE9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E3338013-A7A2-B340-4E18-9FC1430E1B0C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6823238-82F2-0F18-52EE-745DA5F53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3" y="-9953"/>
            <a:ext cx="7352459" cy="11910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6DEA8A-E00A-D2A5-4D3E-53EC1509F4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3696" y="1264233"/>
            <a:ext cx="9358903" cy="41327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1413534-A3D7-CC2A-7782-3CFD71497A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9556" y="5313929"/>
            <a:ext cx="12068888" cy="417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975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3B8EC-C230-2687-54F1-8B9E27497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6CA3259-55E7-7112-F6C8-41779A709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2454"/>
            <a:ext cx="18288000" cy="8038246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EF181370-9361-83C5-320A-776DBE6E248D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D7BE6D0-696D-EE21-B95B-E661CB0D5E1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C7D3A36-19ED-D755-33B7-58F3978D0753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546D894-AE4A-C8AC-E34B-BD9B26ABA67D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F436F38-0AF0-DB1B-511B-E58499B56222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C6C04DE-BB2A-479E-1C59-6405BA785D5E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2181017-6F2B-5172-521C-EE4E26D777D6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20EAF8E-27CC-2711-220E-E05691EE75F0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AF317BC-3767-8B44-8820-01EBDDB1F01C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6D50AF16-4B81-5A42-F4FB-9DEFEB17283B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DBAF19C1-3A0F-8A3E-2143-DB11C01E1363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1B93582C-439D-483C-EC23-3268AD5699E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B396F4CB-A9D9-5A45-BB57-98A9D7789DCE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482DC11-D862-ABEA-57F3-9C50A75C6916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80892EB5-2A56-1CF5-89A1-6AFC0F345FA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0527926F-9268-AFED-AB66-5A108647C04C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645666A9-A30F-ABC5-B8BA-557D4C625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282" y="185853"/>
            <a:ext cx="6677691" cy="122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59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DAE0-595D-71CA-7155-6CB83B23A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67E8095-51F1-026D-F7B3-ACD8F47D7E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700"/>
          <a:stretch>
            <a:fillRect/>
          </a:stretch>
        </p:blipFill>
        <p:spPr>
          <a:xfrm>
            <a:off x="0" y="1287953"/>
            <a:ext cx="18284828" cy="85799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C8A9A4-65D2-C39F-059F-C379FA105E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6353" b="84225"/>
          <a:stretch>
            <a:fillRect/>
          </a:stretch>
        </p:blipFill>
        <p:spPr>
          <a:xfrm>
            <a:off x="3172" y="7058"/>
            <a:ext cx="7845424" cy="1183996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04281E09-37F5-E3B7-4718-F0A512C178A8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296E15-1712-9903-A1D5-9A8E9D96DA0D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F6C484C-6C57-6F08-7716-1149948CA7D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DE164E4-CEAF-CEFC-E5FB-7B172F4A7BAF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26995BD-AD18-A3A0-2D6A-EB7B04CA3FD7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43D8E56-F4A4-88FD-DA0F-9F7BF37A57F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848704B-1DE8-8571-8EFE-E7116136F295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B633E22-7552-4EBA-7D17-980E82DCA6C6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C98ABBE-5CC7-99CE-B239-B5B2AD6B25F9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70D256B7-4A5A-62E2-6251-91985465BC1E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627A03BD-EA18-4B15-F8EF-5CE8908CA26F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18CCC829-38AB-6CC2-CEB6-1A4F4827B037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A31F597D-BBEB-3CEF-FFE1-E2860D5134E4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97086458-DD8C-1037-257C-C882D4F7C5DB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00FB2CA4-1C61-1BCA-2269-443D9D4C92E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B987E7C-74CD-1823-0CC2-1CF3B3B9BE28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9930651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D5F9A-A8AA-876C-9D00-824B809F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E45F07FA-3395-CFC5-60DB-EB883CA939EA}"/>
              </a:ext>
            </a:extLst>
          </p:cNvPr>
          <p:cNvGrpSpPr/>
          <p:nvPr/>
        </p:nvGrpSpPr>
        <p:grpSpPr>
          <a:xfrm>
            <a:off x="17456" y="1335714"/>
            <a:ext cx="18270544" cy="8060526"/>
            <a:chOff x="17456" y="1335714"/>
            <a:chExt cx="18270544" cy="806052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4974FC1-475B-A954-CA5E-471B92129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3333" b="7213"/>
            <a:stretch>
              <a:fillRect/>
            </a:stretch>
          </p:blipFill>
          <p:spPr>
            <a:xfrm>
              <a:off x="17456" y="1335714"/>
              <a:ext cx="18270544" cy="8060526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D66082-36C1-7334-D8EC-79E02BAF7A4E}"/>
                </a:ext>
              </a:extLst>
            </p:cNvPr>
            <p:cNvSpPr/>
            <p:nvPr/>
          </p:nvSpPr>
          <p:spPr>
            <a:xfrm>
              <a:off x="15925800" y="5981700"/>
              <a:ext cx="1066800" cy="990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AA8F17F-3701-170F-C9D9-D2DD05F94A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14" r="46296" b="80975"/>
          <a:stretch>
            <a:fillRect/>
          </a:stretch>
        </p:blipFill>
        <p:spPr>
          <a:xfrm>
            <a:off x="0" y="-35922"/>
            <a:ext cx="8839201" cy="1226976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E4953B1A-0DF7-D13C-B7D0-409993806DB3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BD7D4B8-25A1-0D74-2B98-89684B363EA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592261F-3328-1827-35F5-85CA42F0A70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52E5426-1590-D85F-B1DD-13B4AC8B0CEA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62E0DD6-CCDE-B3E4-AF1A-4C1DA9E5FD4B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DCBA845-09EC-4767-6DDA-83BC7C34DEF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A3A08CE-6ED1-4425-456D-B5D9E2452869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6C14F39-B016-1502-0729-EA6F703694F8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386F998-B552-F272-25D1-E5BABD1F5164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919DD764-CAC2-43D4-BF70-E46D9995043E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76406246-C643-5208-64EF-240C61C98C6C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4E31A2E2-4CE3-68BD-0AC9-87B19CEA894F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58DB2DAB-7E03-A51A-744C-71263D0B108E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5C02CB4B-F240-0BD1-0F5C-7CDE3675147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7AA82D65-5D21-D6AE-BB3D-1B069673713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DFC7CEE4-1AC2-ACF7-400E-F03E5110B9C4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2600795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2F94C-1405-AD69-E774-04CC21389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D726009-DB95-BE9B-DF7E-2F393653575E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CBDB7F2-DBCF-AFB5-7719-D531CAAFE516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1733E70-7678-2BCC-0839-A8A81E5D78B9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CD07D3C-A6F2-AB5D-2E44-9776D9708119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0507A41-DD38-9C36-44C3-F79694D7B5B3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D800AF1-DF59-1406-9AF6-1443D7D4DA0A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F97B835-6D1F-5B91-4D3D-369DEF5399C6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041DA95-EA5A-9896-DFFF-6237225EBFE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1D31741-E7DC-FB6C-A5C5-85AC8A1F456F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480AEF72-D740-36E5-D2EE-30708C4974D0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91047E59-3906-7085-97D7-048BC1BD3D46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4499CA11-15AC-F762-C24D-8713B947D341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C66A8AFF-85BA-A0CB-7DDE-49C0BAAC797B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D722432A-B816-463B-ADEF-93F7A58F80B8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7A4AEFCB-F61B-E9A2-E8E1-5B11291D42D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BCF5C798-FED9-9058-A785-40EDEC59F1FA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8696A60-EE3E-D151-4EAC-96830F399223}"/>
                  </a:ext>
                </a:extLst>
              </p:cNvPr>
              <p:cNvSpPr/>
              <p:nvPr/>
            </p:nvSpPr>
            <p:spPr>
              <a:xfrm>
                <a:off x="609600" y="2381653"/>
                <a:ext cx="9000266" cy="490987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r>
                  <a:rPr lang="en-US" sz="44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LANGKAH:</a:t>
                </a:r>
              </a:p>
              <a:p>
                <a:endParaRPr lang="en-US" sz="44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𝑏𝑎𝑟𝑖𝑠</m:t>
                        </m:r>
                      </m:num>
                      <m:den>
                        <m:r>
                          <a:rPr lang="en-US" sz="4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𝑝𝑖𝑣𝑜𝑡</m:t>
                        </m:r>
                      </m:den>
                    </m:f>
                    <m:r>
                      <a:rPr lang="en-US" sz="4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44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400" b="0" i="1" dirty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b="0" i="1" dirty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4400" b="0" i="1" dirty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4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4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𝑘𝑜𝑙𝑜𝑚</m:t>
                        </m:r>
                      </m:num>
                      <m:den>
                        <m:r>
                          <a:rPr lang="en-US" sz="4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𝑝𝑖𝑣𝑜𝑡</m:t>
                        </m:r>
                      </m:den>
                    </m:f>
                    <m:r>
                      <a:rPr lang="en-US" sz="4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𝑏𝑎𝑟𝑖𝑠</m:t>
                    </m:r>
                    <m:r>
                      <a:rPr lang="en-US" sz="4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𝑝𝑖𝑣𝑜𝑡</m:t>
                    </m:r>
                  </m:oMath>
                </a14:m>
                <a:endParaRPr lang="en-US" sz="44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endParaRPr lang="en-US" sz="44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marL="514350" indent="-514350">
                  <a:buAutoNum type="arabicPeriod"/>
                </a:pPr>
                <a:endParaRPr lang="en-US" sz="44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8696A60-EE3E-D151-4EAC-96830F3992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381653"/>
                <a:ext cx="9000266" cy="4909870"/>
              </a:xfrm>
              <a:prstGeom prst="rect">
                <a:avLst/>
              </a:prstGeom>
              <a:blipFill>
                <a:blip r:embed="rId5"/>
                <a:stretch>
                  <a:fillRect l="-3049" t="-2733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8270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CA954-B52F-E06C-F04D-FC7BC0307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E2B2C04-8E8C-0E48-C11E-7D1595A6B009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06AF49B-010C-0802-A50F-92932C388572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927A3A2-15DF-08F9-E8DC-065A6D308B1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2CD4085-EFA7-AC10-04E7-B31A675FD348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B8FF14C-5B5B-379A-4546-26762C9F7B8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05BFA46-B86F-40FB-D36D-69887C38883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35C3C7E-D7A6-3D42-06E3-1BA070EE5032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CDEB9D0-DCD1-FA90-6FBB-4AD390DE528C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5D93175-0130-38FF-4453-9E5249151C3E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041C3BFC-4F92-6A48-8942-F9EAF02F7080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8B65F0C6-0279-9E9A-CC89-D1C867DF5DD4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1B337F2C-5247-FE20-52C6-3F44E9BEF99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118AC415-F912-0958-3BD5-DFC1AE0BD100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EE2919A0-3755-F0A0-1F29-0691C4983D4F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49ED4896-32EC-25CA-2E25-791A73B36A3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AB257BF8-2B4A-C2E2-A288-CE1718436561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3F15DEB-3F02-0878-B938-5EAD11F3A04E}"/>
              </a:ext>
            </a:extLst>
          </p:cNvPr>
          <p:cNvSpPr/>
          <p:nvPr/>
        </p:nvSpPr>
        <p:spPr>
          <a:xfrm>
            <a:off x="533400" y="548961"/>
            <a:ext cx="62545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48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METODE SIMPLEKS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273006-1B0E-B3E2-E6C8-F22759726350}"/>
              </a:ext>
            </a:extLst>
          </p:cNvPr>
          <p:cNvSpPr/>
          <p:nvPr/>
        </p:nvSpPr>
        <p:spPr>
          <a:xfrm>
            <a:off x="161562" y="1900680"/>
            <a:ext cx="17478738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Metode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simpleks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merupakan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suatu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cara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untuk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menentukan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solusi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optimum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dari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suatu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permasalahan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program linier.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Dalam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hal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ini,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prosedur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matematis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dilakukan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secara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aljabar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dan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tersistematis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.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Prosesnya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dimulai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dari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suatu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penyelesaian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dasar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yang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fisibel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ke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pemecahan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dasar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fisibel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lainnya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, dan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prosesnya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terjadi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berulang-ulang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(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iteratif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3D16C5-84FE-0664-4786-2C6BDAF84757}"/>
              </a:ext>
            </a:extLst>
          </p:cNvPr>
          <p:cNvSpPr/>
          <p:nvPr/>
        </p:nvSpPr>
        <p:spPr>
          <a:xfrm>
            <a:off x="161562" y="5243842"/>
            <a:ext cx="1770733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Ada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tiga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syarat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bentuk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baku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pemograman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linier yang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perlu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dipenuhi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agar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metode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ini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dapat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digunakan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yaitu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: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endParaRPr lang="en-US" sz="4000" kern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/>
              <a:cs typeface="Arial"/>
              <a:sym typeface="Arial"/>
            </a:endParaRPr>
          </a:p>
          <a:p>
            <a:pPr marL="342900" indent="-342900" algn="just">
              <a:buClr>
                <a:srgbClr val="FFFFFF"/>
              </a:buClr>
              <a:buFont typeface="+mj-lt"/>
              <a:buAutoNum type="arabicPeriod"/>
            </a:pP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Semua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nilai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sebelah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kanan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kendala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harus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bernilai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positif</a:t>
            </a:r>
            <a:endParaRPr lang="en-US" sz="4000" kern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/>
              <a:cs typeface="Arial"/>
              <a:sym typeface="Arial"/>
            </a:endParaRPr>
          </a:p>
          <a:p>
            <a:pPr marL="342900" indent="-342900" algn="just">
              <a:buClr>
                <a:srgbClr val="FFFFFF"/>
              </a:buClr>
              <a:buFont typeface="+mj-lt"/>
              <a:buAutoNum type="arabicPeriod"/>
            </a:pP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Semua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variable yang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digunakan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harus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bernilai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positif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(Batasan non-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negatif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)</a:t>
            </a:r>
          </a:p>
          <a:p>
            <a:pPr marL="342900" indent="-342900" algn="just">
              <a:buClr>
                <a:srgbClr val="FFFFFF"/>
              </a:buClr>
              <a:buFont typeface="+mj-lt"/>
              <a:buAutoNum type="arabicPeriod"/>
            </a:pP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Fungsi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tujuan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berupa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minimasi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atau</a:t>
            </a:r>
            <a:r>
              <a:rPr lang="en-US" sz="40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maksimasi</a:t>
            </a:r>
            <a:endParaRPr lang="en-US" sz="4000" kern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50580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FEBD8-B2CA-C5F7-A4D3-C5E119AC8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611F288-09DF-FEBA-1433-6BF92D083B66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F7DCF6C-27D2-B820-3F81-03020D9E37FC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759C8C8-3DB7-D448-D986-607ADCF5A739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8A50D3B-18FE-B366-4BB8-3DC80E13D79E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2EA7209-07E6-1A0E-8208-327A583103EB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C43F556-AFD1-8918-2CF9-3D842920369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B891376-37E4-79D8-4D9A-281DC0A62D26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A6B8468-CC3F-E1B8-82BC-5B84513F0B9C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6057CFF-CB3E-DCC9-FFBA-F7BB932C3E99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5B7E3E99-54C0-21DF-17D6-0521D953D41E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9CBF067E-1E51-E0E4-2536-8A60F2B76A9F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A31192D4-0CA5-0423-138F-AFFA15031B4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A08FB047-F195-AEDE-7854-E13FD550261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B646FE2C-7738-FB3D-E0F6-3709DD57B1A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6B7F305E-0145-7C12-6803-1B48726D41C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B2711BB9-1AC7-D4FF-7AB1-85BDB77544AC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F1D9A16-FEAD-4A2C-9CF6-26E67AFDB161}"/>
              </a:ext>
            </a:extLst>
          </p:cNvPr>
          <p:cNvSpPr/>
          <p:nvPr/>
        </p:nvSpPr>
        <p:spPr>
          <a:xfrm>
            <a:off x="433447" y="421612"/>
            <a:ext cx="658794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4400" kern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  <a:sym typeface="Arial"/>
              </a:rPr>
              <a:t>BENTUK STANDAR PL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09CAEAB-FF4C-0C1C-2D3F-E283039858B6}"/>
                  </a:ext>
                </a:extLst>
              </p:cNvPr>
              <p:cNvSpPr/>
              <p:nvPr/>
            </p:nvSpPr>
            <p:spPr>
              <a:xfrm>
                <a:off x="433447" y="1321060"/>
                <a:ext cx="17063816" cy="875964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just"/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Suatu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permasalahan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program linier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dapat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dikatakan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sebagai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bentuk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standar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simpleks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apabila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memenuhi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dua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syarat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berikut:</a:t>
                </a:r>
              </a:p>
              <a:p>
                <a:pPr algn="just"/>
                <a:endPara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marL="342900" indent="-342900" algn="just">
                  <a:buClr>
                    <a:schemeClr val="accent6"/>
                  </a:buClr>
                  <a:buFont typeface="+mj-lt"/>
                  <a:buAutoNum type="arabicPeriod"/>
                </a:pP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Semua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kendalanya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dinyatakan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dalam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bentuk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kesamaan</a:t>
                </a:r>
                <a:endPara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marL="342900" indent="-342900" algn="just">
                  <a:buClr>
                    <a:schemeClr val="accent6"/>
                  </a:buClr>
                  <a:buFont typeface="+mj-lt"/>
                  <a:buAutoNum type="arabicPeriod"/>
                </a:pP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Semua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varriabelnya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berupa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non-negative (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variabel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≥ 0)</a:t>
                </a:r>
              </a:p>
              <a:p>
                <a:pPr marL="342900" indent="-342900" algn="just">
                  <a:buClr>
                    <a:schemeClr val="accent6"/>
                  </a:buClr>
                  <a:buFont typeface="+mj-lt"/>
                  <a:buAutoNum type="arabicPeriod"/>
                </a:pPr>
                <a:endPara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buClr>
                    <a:schemeClr val="accent6"/>
                  </a:buClr>
                </a:pP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Model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umum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suatu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permasalahan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 PL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diberikan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sebagai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 berikut</a:t>
                </a:r>
              </a:p>
              <a:p>
                <a:pPr algn="just">
                  <a:buClr>
                    <a:schemeClr val="accent6"/>
                  </a:buClr>
                </a:pP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Maksimum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kan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endParaRPr>
              </a:p>
              <a:p>
                <a:pPr algn="just">
                  <a:buClr>
                    <a:schemeClr val="accent6"/>
                  </a:buClr>
                </a:pPr>
                <a:endParaRPr lang="en-US" sz="40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endParaRPr>
              </a:p>
              <a:p>
                <a:pPr algn="just">
                  <a:buClr>
                    <a:schemeClr val="accent6"/>
                  </a:buClr>
                </a:pP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Dengan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Kendala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:</a:t>
                </a: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sub>
                    </m:sSub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40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		dengan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sz="40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0,</m:t>
                    </m:r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=1,2,…,</m:t>
                    </m:r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US" sz="40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endParaRP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21</m:t>
                        </m:r>
                      </m:sub>
                    </m:sSub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22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40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40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cs typeface="Times New Roman" panose="02020603050405020304" pitchFamily="18" charset="0"/>
                </a:endParaRPr>
              </a:p>
              <a:p>
                <a:pPr algn="just">
                  <a:buClr>
                    <a:schemeClr val="accent6"/>
                  </a:buClr>
                </a:pP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…	…	…	    …</a:t>
                </a: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𝑚𝑛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40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09CAEAB-FF4C-0C1C-2D3F-E283039858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447" y="1321060"/>
                <a:ext cx="17063816" cy="8759642"/>
              </a:xfrm>
              <a:prstGeom prst="rect">
                <a:avLst/>
              </a:prstGeom>
              <a:blipFill>
                <a:blip r:embed="rId5"/>
                <a:stretch>
                  <a:fillRect l="-1429" t="-1392" r="-1429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75711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6AEAE-7AE6-04F3-7E62-8C8591BD4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AB85AFA-06AF-89B1-80E2-249DD1289BD5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C9D68A2-602C-2198-2194-95A50FA9A5CC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8BA0D51-A1AD-EDCC-1BE9-D177991958F9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A916F46-ACC3-189A-C83D-1707F0F5CA83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8F0FA4F-CF2C-72F5-73D3-84F89EEB7C1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D5CFBC4-A41C-0638-3D6A-6379AE3F230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7A2BE09-C1F2-B48F-633A-0D8784F03236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C081727-70EE-4E57-C8A6-3ABBE4DAA960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152C013-44FE-3F9A-5F40-63D37BFB892C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051C8FA7-799D-3646-649A-F3CE8B4F23AA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45C8825C-A44D-6843-7F36-E10A6BA94335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9808B1B2-CC25-09DC-6696-32E57F64BAA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D25687BE-E065-30AB-9777-2470822BF66C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858D7ED1-9C92-2F57-36B1-552740F77FF2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9542DB70-0A41-FB8B-2ED0-CC98BC0A497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2C8E321-F982-4422-CEEB-4A027FEB3CA4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7A56281-5F4F-A4D0-AEEB-FAFE152F607B}"/>
                  </a:ext>
                </a:extLst>
              </p:cNvPr>
              <p:cNvSpPr/>
              <p:nvPr/>
            </p:nvSpPr>
            <p:spPr>
              <a:xfrm>
                <a:off x="304800" y="1555078"/>
                <a:ext cx="17221200" cy="809452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just"/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Bentuk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standar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dari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persoalan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pemograman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linier ini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dapat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dilakukan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dengan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menambah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i="1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variable slack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pada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kendala-kendalanya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.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Bentuk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standar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ditunjukkan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sebagai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berikut.</a:t>
                </a:r>
              </a:p>
              <a:p>
                <a:pPr algn="just"/>
                <a:endParaRPr lang="en-US" sz="40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/>
                <a:r>
                  <a:rPr lang="en-US" sz="40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Maks</a:t>
                </a: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. </a:t>
                </a:r>
                <a14:m>
                  <m:oMath xmlns:m="http://schemas.openxmlformats.org/officeDocument/2006/math">
                    <m:r>
                      <a:rPr lang="en-US" sz="40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40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40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40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40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−…−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−0</m:t>
                    </m:r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−0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>
                  <a:buClr>
                    <a:schemeClr val="accent6"/>
                  </a:buClr>
                </a:pPr>
                <a:endParaRPr lang="en-US" sz="4000" i="1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>
                  <a:buClr>
                    <a:schemeClr val="accent6"/>
                  </a:buClr>
                </a:pP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Dengan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kendala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>
                  <a:buClr>
                    <a:schemeClr val="accent6"/>
                  </a:buClr>
                </a:pPr>
                <a:endParaRPr lang="en-US" sz="40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sub>
                    </m:sSub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		</a:t>
                </a: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21</m:t>
                        </m:r>
                      </m:sub>
                    </m:sSub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22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4000" i="1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40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cs typeface="Times New Roman" panose="02020603050405020304" pitchFamily="18" charset="0"/>
                </a:endParaRPr>
              </a:p>
              <a:p>
                <a:pPr algn="just">
                  <a:buClr>
                    <a:schemeClr val="accent6"/>
                  </a:buClr>
                </a:pPr>
                <a:r>
                  <a:rPr lang="en-US" sz="40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…	…	…	    …</a:t>
                </a: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𝑚𝑛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4000" i="1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4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endParaRPr>
              </a:p>
              <a:p>
                <a:pPr algn="just"/>
                <a:endParaRPr lang="en-US" sz="40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7A56281-5F4F-A4D0-AEEB-FAFE152F60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555078"/>
                <a:ext cx="17221200" cy="8094524"/>
              </a:xfrm>
              <a:prstGeom prst="rect">
                <a:avLst/>
              </a:prstGeom>
              <a:blipFill>
                <a:blip r:embed="rId5"/>
                <a:stretch>
                  <a:fillRect l="-1416" t="-1431" r="-1416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15539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974CB-CE6D-F56A-C55F-79F28DF0F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DA1CDEA-FE06-AAC2-B099-50360B00CB6C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DC50DC7-A64F-AE3E-3AFA-1215484002E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5CD1653-2920-E5AE-49FB-900DEC43CCA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934C259-2138-BF6F-AF5F-35C436EBFAA4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D47E706-266C-82FF-1DA9-04731F01BA2F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721F8DC-4DDB-3B4F-AB2D-2609A9961F92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82118DB-6130-C9D1-2656-4482FB12C0E7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7318D07-C58B-B49D-A311-9988B2D9BA72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8087504-8E0B-6FE6-D591-50EEB5F34D5B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0903C28-AAA7-02C3-2E83-FE547895FBFA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56F177C0-E7EA-A743-285B-FEFA02650B2B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FDCA1779-3DD6-EF41-809B-BBD0D7BBDAAB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BC98926F-2BE9-78C5-1E47-FB9BFD767A1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851C82D-433A-3CBD-908F-35B889544EA4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D0D07671-16BC-F055-5EA3-2103C377F0E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C1C43123-9A5A-AF88-445D-EAA6E021FDCF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DF13802-A6A0-4AA7-5170-8742BAD8196A}"/>
              </a:ext>
            </a:extLst>
          </p:cNvPr>
          <p:cNvSpPr/>
          <p:nvPr/>
        </p:nvSpPr>
        <p:spPr>
          <a:xfrm>
            <a:off x="425634" y="299106"/>
            <a:ext cx="661333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TABLO SIMPLEKS AWAL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27DF3D-335F-DAE2-28E4-519E216C74D3}"/>
                  </a:ext>
                </a:extLst>
              </p:cNvPr>
              <p:cNvSpPr/>
              <p:nvPr/>
            </p:nvSpPr>
            <p:spPr>
              <a:xfrm>
                <a:off x="425634" y="1844730"/>
                <a:ext cx="17221200" cy="789286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just"/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Setelah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penyusunan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bentuk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standar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suatu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model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pertidaksamaan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linier,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selanjutnya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perlu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menyusunnya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ke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dalam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tabel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simpleks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awal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.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Kedua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proses ini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merupakan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Langkah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awal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untuk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menentukan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solusi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optimum dengan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metode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b="0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simpleks</a:t>
                </a: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.</a:t>
                </a:r>
              </a:p>
              <a:p>
                <a:pPr algn="just"/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/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Bentuk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standar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dari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suatu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PL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ditunjukkan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sebagai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berikut </a:t>
                </a:r>
              </a:p>
              <a:p>
                <a:pPr algn="just"/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Bentuk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Kanonik</a:t>
                </a:r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36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36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36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36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36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−…−</m:t>
                    </m:r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−0</m:t>
                    </m:r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−0</m:t>
                    </m:r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600" b="0" i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36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sub>
                    </m:sSub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		</a:t>
                </a: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21</m:t>
                        </m:r>
                      </m:sub>
                    </m:sSub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22</m:t>
                        </m:r>
                      </m:sub>
                    </m:sSub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cs typeface="Times New Roman" panose="02020603050405020304" pitchFamily="18" charset="0"/>
                </a:endParaRPr>
              </a:p>
              <a:p>
                <a:pPr algn="just">
                  <a:buClr>
                    <a:schemeClr val="accent6"/>
                  </a:buClr>
                </a:pPr>
                <a:r>
                  <a:rPr lang="en-US" sz="36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…	…	…	    …</a:t>
                </a:r>
              </a:p>
              <a:p>
                <a:pPr algn="just">
                  <a:buClr>
                    <a:schemeClr val="accent6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𝑚𝑛</m:t>
                        </m:r>
                      </m:sub>
                    </m:sSub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3600" i="1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/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>
                  <a:buClr>
                    <a:schemeClr val="accent6"/>
                  </a:buClr>
                </a:pP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dengan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sz="3600" i="1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0,</m:t>
                    </m:r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=1,2,…,</m:t>
                    </m:r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	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36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r>
                      <a:rPr lang="en-US" sz="3600" i="1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0,</m:t>
                    </m:r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sz="3600" i="1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=1,2,…,</m:t>
                    </m:r>
                    <m:r>
                      <a:rPr lang="en-US" sz="36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endParaRPr>
              </a:p>
              <a:p>
                <a:pPr algn="just"/>
                <a:endParaRPr lang="en-US" sz="36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27DF3D-335F-DAE2-28E4-519E216C74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34" y="1844730"/>
                <a:ext cx="17221200" cy="7892866"/>
              </a:xfrm>
              <a:prstGeom prst="rect">
                <a:avLst/>
              </a:prstGeom>
              <a:blipFill>
                <a:blip r:embed="rId5"/>
                <a:stretch>
                  <a:fillRect l="-1239" t="-1314" r="-1204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97029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2B2BE-631B-6897-FCBE-9D2E63EE4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7EE2BBA-D3AC-233E-8ADE-D31704A8ACFD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24DE568-CACB-8CB0-CE65-F0DF4E4BF91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DAAF9E5-CBDE-6F9F-18C0-0A013044D008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07B8D66-53C1-A39E-579E-C8B5AB0680BA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5DE26FB-0B28-9AC4-BD78-206AFE4A86E6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26882C8-DECF-9263-E11E-7A2AE9C9D90D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71F3C0F-658C-7B45-7842-301231ED467A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23D0296-508C-51D6-510E-ED41BC31FE63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D201F70-A605-E898-AD66-545AB925326A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18450FE-D4BE-7FB3-7145-84F3E8740F72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D68DD003-F150-12A8-E4B5-564BF21BEA20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239EAC7B-E3D0-6D7D-9293-95CF4D002A47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8154BBCF-BF81-1A57-C7E5-C175618CA7D8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4CBC7005-A62F-13C3-A872-93CAD971163A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991E0759-E35A-C7C0-1A7F-2C263AEAE17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042B7257-BB04-7D6F-3F1B-37B264E97320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3DE879F-1939-639F-64F4-AB6695C08720}"/>
              </a:ext>
            </a:extLst>
          </p:cNvPr>
          <p:cNvSpPr/>
          <p:nvPr/>
        </p:nvSpPr>
        <p:spPr>
          <a:xfrm>
            <a:off x="425634" y="299106"/>
            <a:ext cx="661333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8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TABLO SIMPLEKS AWAL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3">
                <a:extLst>
                  <a:ext uri="{FF2B5EF4-FFF2-40B4-BE49-F238E27FC236}">
                    <a16:creationId xmlns:a16="http://schemas.microsoft.com/office/drawing/2014/main" id="{0752C3F5-79BA-402E-DFC3-DC455D655C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9061677"/>
                  </p:ext>
                </p:extLst>
              </p:nvPr>
            </p:nvGraphicFramePr>
            <p:xfrm>
              <a:off x="914400" y="2034675"/>
              <a:ext cx="15630103" cy="7046291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749928">
                      <a:extLst>
                        <a:ext uri="{9D8B030D-6E8A-4147-A177-3AD203B41FA5}">
                          <a16:colId xmlns:a16="http://schemas.microsoft.com/office/drawing/2014/main" val="2040004287"/>
                        </a:ext>
                      </a:extLst>
                    </a:gridCol>
                    <a:gridCol w="1374963">
                      <a:extLst>
                        <a:ext uri="{9D8B030D-6E8A-4147-A177-3AD203B41FA5}">
                          <a16:colId xmlns:a16="http://schemas.microsoft.com/office/drawing/2014/main" val="2358089968"/>
                        </a:ext>
                      </a:extLst>
                    </a:gridCol>
                    <a:gridCol w="1152545">
                      <a:extLst>
                        <a:ext uri="{9D8B030D-6E8A-4147-A177-3AD203B41FA5}">
                          <a16:colId xmlns:a16="http://schemas.microsoft.com/office/drawing/2014/main" val="2418215819"/>
                        </a:ext>
                      </a:extLst>
                    </a:gridCol>
                    <a:gridCol w="1172762">
                      <a:extLst>
                        <a:ext uri="{9D8B030D-6E8A-4147-A177-3AD203B41FA5}">
                          <a16:colId xmlns:a16="http://schemas.microsoft.com/office/drawing/2014/main" val="3058596385"/>
                        </a:ext>
                      </a:extLst>
                    </a:gridCol>
                    <a:gridCol w="1314305">
                      <a:extLst>
                        <a:ext uri="{9D8B030D-6E8A-4147-A177-3AD203B41FA5}">
                          <a16:colId xmlns:a16="http://schemas.microsoft.com/office/drawing/2014/main" val="2249587741"/>
                        </a:ext>
                      </a:extLst>
                    </a:gridCol>
                    <a:gridCol w="1233425">
                      <a:extLst>
                        <a:ext uri="{9D8B030D-6E8A-4147-A177-3AD203B41FA5}">
                          <a16:colId xmlns:a16="http://schemas.microsoft.com/office/drawing/2014/main" val="2367178417"/>
                        </a:ext>
                      </a:extLst>
                    </a:gridCol>
                    <a:gridCol w="1132323">
                      <a:extLst>
                        <a:ext uri="{9D8B030D-6E8A-4147-A177-3AD203B41FA5}">
                          <a16:colId xmlns:a16="http://schemas.microsoft.com/office/drawing/2014/main" val="3590002589"/>
                        </a:ext>
                      </a:extLst>
                    </a:gridCol>
                    <a:gridCol w="1172762">
                      <a:extLst>
                        <a:ext uri="{9D8B030D-6E8A-4147-A177-3AD203B41FA5}">
                          <a16:colId xmlns:a16="http://schemas.microsoft.com/office/drawing/2014/main" val="3277318291"/>
                        </a:ext>
                      </a:extLst>
                    </a:gridCol>
                    <a:gridCol w="1213203">
                      <a:extLst>
                        <a:ext uri="{9D8B030D-6E8A-4147-A177-3AD203B41FA5}">
                          <a16:colId xmlns:a16="http://schemas.microsoft.com/office/drawing/2014/main" val="1884052411"/>
                        </a:ext>
                      </a:extLst>
                    </a:gridCol>
                    <a:gridCol w="1172762">
                      <a:extLst>
                        <a:ext uri="{9D8B030D-6E8A-4147-A177-3AD203B41FA5}">
                          <a16:colId xmlns:a16="http://schemas.microsoft.com/office/drawing/2014/main" val="477050773"/>
                        </a:ext>
                      </a:extLst>
                    </a:gridCol>
                    <a:gridCol w="1941125">
                      <a:extLst>
                        <a:ext uri="{9D8B030D-6E8A-4147-A177-3AD203B41FA5}">
                          <a16:colId xmlns:a16="http://schemas.microsoft.com/office/drawing/2014/main" val="1581284996"/>
                        </a:ext>
                      </a:extLst>
                    </a:gridCol>
                  </a:tblGrid>
                  <a:tr h="9718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v. </a:t>
                          </a:r>
                          <a:r>
                            <a:rPr lang="en-US" sz="5400" dirty="0" err="1">
                              <a:solidFill>
                                <a:schemeClr val="accent6"/>
                              </a:solidFill>
                            </a:rPr>
                            <a:t>dasar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Z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…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…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 err="1">
                              <a:solidFill>
                                <a:schemeClr val="accent6"/>
                              </a:solidFill>
                            </a:rPr>
                            <a:t>rhs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6698249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Z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8798919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S1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45812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S2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4372245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…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5619865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34822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3">
                <a:extLst>
                  <a:ext uri="{FF2B5EF4-FFF2-40B4-BE49-F238E27FC236}">
                    <a16:creationId xmlns:a16="http://schemas.microsoft.com/office/drawing/2014/main" id="{0752C3F5-79BA-402E-DFC3-DC455D655C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9061677"/>
                  </p:ext>
                </p:extLst>
              </p:nvPr>
            </p:nvGraphicFramePr>
            <p:xfrm>
              <a:off x="914400" y="2034675"/>
              <a:ext cx="15630103" cy="7046291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749928">
                      <a:extLst>
                        <a:ext uri="{9D8B030D-6E8A-4147-A177-3AD203B41FA5}">
                          <a16:colId xmlns:a16="http://schemas.microsoft.com/office/drawing/2014/main" val="2040004287"/>
                        </a:ext>
                      </a:extLst>
                    </a:gridCol>
                    <a:gridCol w="1374963">
                      <a:extLst>
                        <a:ext uri="{9D8B030D-6E8A-4147-A177-3AD203B41FA5}">
                          <a16:colId xmlns:a16="http://schemas.microsoft.com/office/drawing/2014/main" val="2358089968"/>
                        </a:ext>
                      </a:extLst>
                    </a:gridCol>
                    <a:gridCol w="1152545">
                      <a:extLst>
                        <a:ext uri="{9D8B030D-6E8A-4147-A177-3AD203B41FA5}">
                          <a16:colId xmlns:a16="http://schemas.microsoft.com/office/drawing/2014/main" val="2418215819"/>
                        </a:ext>
                      </a:extLst>
                    </a:gridCol>
                    <a:gridCol w="1172762">
                      <a:extLst>
                        <a:ext uri="{9D8B030D-6E8A-4147-A177-3AD203B41FA5}">
                          <a16:colId xmlns:a16="http://schemas.microsoft.com/office/drawing/2014/main" val="3058596385"/>
                        </a:ext>
                      </a:extLst>
                    </a:gridCol>
                    <a:gridCol w="1314305">
                      <a:extLst>
                        <a:ext uri="{9D8B030D-6E8A-4147-A177-3AD203B41FA5}">
                          <a16:colId xmlns:a16="http://schemas.microsoft.com/office/drawing/2014/main" val="2249587741"/>
                        </a:ext>
                      </a:extLst>
                    </a:gridCol>
                    <a:gridCol w="1233425">
                      <a:extLst>
                        <a:ext uri="{9D8B030D-6E8A-4147-A177-3AD203B41FA5}">
                          <a16:colId xmlns:a16="http://schemas.microsoft.com/office/drawing/2014/main" val="2367178417"/>
                        </a:ext>
                      </a:extLst>
                    </a:gridCol>
                    <a:gridCol w="1132323">
                      <a:extLst>
                        <a:ext uri="{9D8B030D-6E8A-4147-A177-3AD203B41FA5}">
                          <a16:colId xmlns:a16="http://schemas.microsoft.com/office/drawing/2014/main" val="3590002589"/>
                        </a:ext>
                      </a:extLst>
                    </a:gridCol>
                    <a:gridCol w="1172762">
                      <a:extLst>
                        <a:ext uri="{9D8B030D-6E8A-4147-A177-3AD203B41FA5}">
                          <a16:colId xmlns:a16="http://schemas.microsoft.com/office/drawing/2014/main" val="3277318291"/>
                        </a:ext>
                      </a:extLst>
                    </a:gridCol>
                    <a:gridCol w="1213203">
                      <a:extLst>
                        <a:ext uri="{9D8B030D-6E8A-4147-A177-3AD203B41FA5}">
                          <a16:colId xmlns:a16="http://schemas.microsoft.com/office/drawing/2014/main" val="1884052411"/>
                        </a:ext>
                      </a:extLst>
                    </a:gridCol>
                    <a:gridCol w="1172762">
                      <a:extLst>
                        <a:ext uri="{9D8B030D-6E8A-4147-A177-3AD203B41FA5}">
                          <a16:colId xmlns:a16="http://schemas.microsoft.com/office/drawing/2014/main" val="477050773"/>
                        </a:ext>
                      </a:extLst>
                    </a:gridCol>
                    <a:gridCol w="1941125">
                      <a:extLst>
                        <a:ext uri="{9D8B030D-6E8A-4147-A177-3AD203B41FA5}">
                          <a16:colId xmlns:a16="http://schemas.microsoft.com/office/drawing/2014/main" val="1581284996"/>
                        </a:ext>
                      </a:extLst>
                    </a:gridCol>
                  </a:tblGrid>
                  <a:tr h="9718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v. </a:t>
                          </a:r>
                          <a:r>
                            <a:rPr lang="en-US" sz="5400" dirty="0" err="1">
                              <a:solidFill>
                                <a:schemeClr val="accent6"/>
                              </a:solidFill>
                            </a:rPr>
                            <a:t>dasar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Z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…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…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 err="1">
                              <a:solidFill>
                                <a:schemeClr val="accent6"/>
                              </a:solidFill>
                            </a:rPr>
                            <a:t>rhs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86698249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Z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8798919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S1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45812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S2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4372245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 dirty="0">
                              <a:solidFill>
                                <a:schemeClr val="accent6"/>
                              </a:solidFill>
                            </a:rPr>
                            <a:t>…</a:t>
                          </a:r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5619865"/>
                      </a:ext>
                    </a:extLst>
                  </a:tr>
                  <a:tr h="1214892">
                    <a:tc>
                      <a:txBody>
                        <a:bodyPr/>
                        <a:lstStyle/>
                        <a:p>
                          <a:pPr algn="ctr"/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5400" b="0" i="1" cap="none" spc="0" smtClean="0">
                                        <a:ln w="0"/>
                                        <a:solidFill>
                                          <a:schemeClr val="accent1"/>
                                        </a:solidFill>
                                        <a:effectLst>
                                          <a:outerShdw blurRad="38100" dist="25400" dir="5400000" algn="ctr" rotWithShape="0">
                                            <a:srgbClr val="6E747A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D" sz="540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348221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68381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0E617-031A-C18B-4E81-DB009FB4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8C8BB29-C0C1-0939-0DDD-9CC81ED860BF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18E8C86-2B75-7C0E-10CC-BB2A75798B63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94D8185-D770-A556-95D6-80962C4481C6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05F6228-B000-9EF4-DDA9-DEFFA90EAFFC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F881B8F-B3BE-9544-9601-38CABDE88C5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0930628-2538-804E-08EC-8AD524F2B2A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E31F907-047A-6100-B86C-6E722901E0F0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D435174-FE3C-13A3-E605-162BBE12400A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105098E-367E-5684-F7ED-658A30C8CCDC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084371E7-A607-7A4B-A089-DC60E2B5D362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213060EC-A6DE-E039-37C1-7A8370747CCA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4A006D13-1956-8789-660A-1AE00AA353AA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5497DE26-C272-CD11-3F64-BAFBDC41B37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739363B7-C32C-E621-AA1D-08CCF489CA8A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99688576-339E-1729-2877-167B3DF86F1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5DAAED4E-142B-17E2-7333-A5D9941C8CB5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9F797E7-9B0B-2C75-1100-8E334DAF5624}"/>
              </a:ext>
            </a:extLst>
          </p:cNvPr>
          <p:cNvSpPr/>
          <p:nvPr/>
        </p:nvSpPr>
        <p:spPr>
          <a:xfrm>
            <a:off x="451032" y="251548"/>
            <a:ext cx="522122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CONTOH SOAL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2ED1893-DB6A-8F86-D4B1-A0FE5BA464C9}"/>
                  </a:ext>
                </a:extLst>
              </p:cNvPr>
              <p:cNvSpPr/>
              <p:nvPr/>
            </p:nvSpPr>
            <p:spPr>
              <a:xfrm>
                <a:off x="451032" y="1522840"/>
                <a:ext cx="15931968" cy="757130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just"/>
                <a:r>
                  <a:rPr lang="en-US" sz="54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Maksimumkan. </a:t>
                </a:r>
                <a14:m>
                  <m:oMath xmlns:m="http://schemas.openxmlformats.org/officeDocument/2006/math">
                    <m:r>
                      <a:rPr lang="en-US" sz="5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5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5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5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5400" b="0" i="1" cap="none" spc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5400" b="0" i="1" cap="none" spc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5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5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5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54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/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/>
                <a:r>
                  <a:rPr lang="en-US" sz="54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Fungsi</a:t>
                </a:r>
                <a:r>
                  <a:rPr lang="en-US" sz="54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n-US" sz="54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Kendala</a:t>
                </a:r>
                <a:endParaRPr lang="en-US" sz="54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/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≤15</m:t>
                      </m:r>
                    </m:oMath>
                  </m:oMathPara>
                </a14:m>
                <a:endParaRPr lang="en-US" sz="5400" b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Cambria Math" panose="020405030504060302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≤8</m:t>
                      </m:r>
                    </m:oMath>
                  </m:oMathPara>
                </a14:m>
                <a:endParaRPr lang="en-US" sz="5400" b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Cambria Math" panose="020405030504060302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54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5400" i="1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25400" dir="5400000" algn="ctr" rotWithShape="0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≤30</m:t>
                      </m:r>
                    </m:oMath>
                  </m:oMathPara>
                </a14:m>
                <a:endParaRPr lang="en-US" sz="5400" b="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Cambria Math" panose="02040503050406030204" pitchFamily="18" charset="0"/>
                </a:endParaRPr>
              </a:p>
              <a:p>
                <a:pPr algn="just"/>
                <a:endParaRPr lang="en-US" sz="54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Cambria Math" panose="02040503050406030204" pitchFamily="18" charset="0"/>
                </a:endParaRPr>
              </a:p>
              <a:p>
                <a:pPr algn="just"/>
                <a:r>
                  <a:rPr lang="en-US" sz="5400" b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ea typeface="Cambria Math" panose="02040503050406030204" pitchFamily="18" charset="0"/>
                  </a:rPr>
                  <a:t>Syarat</a:t>
                </a:r>
                <a:r>
                  <a:rPr lang="en-US" sz="5400" b="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ea typeface="Cambria Math" panose="02040503050406030204" pitchFamily="18" charset="0"/>
                  </a:rPr>
                  <a:t> Non-</a:t>
                </a:r>
                <a:r>
                  <a:rPr lang="en-US" sz="5400" b="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ea typeface="Cambria Math" panose="02040503050406030204" pitchFamily="18" charset="0"/>
                  </a:rPr>
                  <a:t>Negati</a:t>
                </a:r>
                <a:r>
                  <a:rPr lang="en-US" sz="5400" dirty="0" err="1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ea typeface="Cambria Math" panose="02040503050406030204" pitchFamily="18" charset="0"/>
                  </a:rPr>
                  <a:t>f</a:t>
                </a:r>
                <a:r>
                  <a:rPr lang="en-US" sz="54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5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54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5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5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54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54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54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2ED1893-DB6A-8F86-D4B1-A0FE5BA46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32" y="1522840"/>
                <a:ext cx="15931968" cy="7571303"/>
              </a:xfrm>
              <a:prstGeom prst="rect">
                <a:avLst/>
              </a:prstGeom>
              <a:blipFill>
                <a:blip r:embed="rId5"/>
                <a:stretch>
                  <a:fillRect l="-2219" t="-2335" b="-4670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29253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DFFAF-A095-A4FE-D668-0CF14A621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54 ribu Ilustrasi, Foto Stok, dan Gambar Sales meeting background Tanpa  Royalti | Shutterstock">
            <a:extLst>
              <a:ext uri="{FF2B5EF4-FFF2-40B4-BE49-F238E27FC236}">
                <a16:creationId xmlns:a16="http://schemas.microsoft.com/office/drawing/2014/main" id="{A092CF24-C34F-1D3D-2A5A-7654484F7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7"/>
          <a:stretch>
            <a:fillRect/>
          </a:stretch>
        </p:blipFill>
        <p:spPr bwMode="auto">
          <a:xfrm>
            <a:off x="8537352" y="817556"/>
            <a:ext cx="9316971" cy="5213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4B6E2B5C-10EC-D6BC-99E7-2356B341080F}"/>
              </a:ext>
            </a:extLst>
          </p:cNvPr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427E57D-D9EA-B527-722D-6FF18AFD0C89}"/>
                </a:ext>
              </a:extLst>
            </p:cNvPr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ED0F65E-6B46-D02E-EA87-04318DAD5D2E}"/>
                </a:ext>
              </a:extLst>
            </p:cNvPr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A048229-4208-558D-FBC5-849B26A7890E}"/>
              </a:ext>
            </a:extLst>
          </p:cNvPr>
          <p:cNvGrpSpPr/>
          <p:nvPr/>
        </p:nvGrpSpPr>
        <p:grpSpPr>
          <a:xfrm>
            <a:off x="7962414" y="6921405"/>
            <a:ext cx="5767999" cy="2314575"/>
            <a:chOff x="0" y="0"/>
            <a:chExt cx="1519144" cy="6096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39E7E37-A724-3546-810F-E397EC181F9B}"/>
                </a:ext>
              </a:extLst>
            </p:cNvPr>
            <p:cNvSpPr/>
            <p:nvPr/>
          </p:nvSpPr>
          <p:spPr>
            <a:xfrm>
              <a:off x="0" y="0"/>
              <a:ext cx="1519144" cy="609600"/>
            </a:xfrm>
            <a:custGeom>
              <a:avLst/>
              <a:gdLst/>
              <a:ahLst/>
              <a:cxnLst/>
              <a:rect l="l" t="t" r="r" b="b"/>
              <a:pathLst>
                <a:path w="1519144" h="609600">
                  <a:moveTo>
                    <a:pt x="203200" y="0"/>
                  </a:moveTo>
                  <a:lnTo>
                    <a:pt x="1519144" y="0"/>
                  </a:lnTo>
                  <a:lnTo>
                    <a:pt x="131594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51511DB-ED38-F788-2F04-CA32F1D7BDC0}"/>
                </a:ext>
              </a:extLst>
            </p:cNvPr>
            <p:cNvSpPr txBox="1"/>
            <p:nvPr/>
          </p:nvSpPr>
          <p:spPr>
            <a:xfrm>
              <a:off x="101600" y="-38100"/>
              <a:ext cx="13159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F8441ED-7571-24A0-D935-31016B3D2747}"/>
              </a:ext>
            </a:extLst>
          </p:cNvPr>
          <p:cNvGrpSpPr/>
          <p:nvPr/>
        </p:nvGrpSpPr>
        <p:grpSpPr>
          <a:xfrm>
            <a:off x="6756702" y="-2436282"/>
            <a:ext cx="11408890" cy="3255432"/>
            <a:chOff x="0" y="0"/>
            <a:chExt cx="3004811" cy="857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B7655D1-D2F7-C55B-35D3-1B707A86560F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95D49A6-1881-2DB7-EA74-B8F8B50C08E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7EBFDA50-CCF9-D3D8-57B1-3EF1F7D4ED20}"/>
              </a:ext>
            </a:extLst>
          </p:cNvPr>
          <p:cNvGrpSpPr/>
          <p:nvPr/>
        </p:nvGrpSpPr>
        <p:grpSpPr>
          <a:xfrm>
            <a:off x="6858094" y="-2866856"/>
            <a:ext cx="11408890" cy="3255432"/>
            <a:chOff x="0" y="0"/>
            <a:chExt cx="3004811" cy="857398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5D70816-34BD-B9E5-3D08-7C68BFDA99E7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63D58D52-B794-8E83-53F9-6F784EF831F8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B06F4C3E-34CE-F427-D38F-8DCE7BCE9F9D}"/>
              </a:ext>
            </a:extLst>
          </p:cNvPr>
          <p:cNvGrpSpPr/>
          <p:nvPr/>
        </p:nvGrpSpPr>
        <p:grpSpPr>
          <a:xfrm>
            <a:off x="14841084" y="6897471"/>
            <a:ext cx="9066285" cy="2314575"/>
            <a:chOff x="0" y="0"/>
            <a:chExt cx="2387828" cy="6096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66DF113-17ED-873A-176B-8C1DB0D33866}"/>
                </a:ext>
              </a:extLst>
            </p:cNvPr>
            <p:cNvSpPr/>
            <p:nvPr/>
          </p:nvSpPr>
          <p:spPr>
            <a:xfrm>
              <a:off x="0" y="0"/>
              <a:ext cx="2387828" cy="609600"/>
            </a:xfrm>
            <a:custGeom>
              <a:avLst/>
              <a:gdLst/>
              <a:ahLst/>
              <a:cxnLst/>
              <a:rect l="l" t="t" r="r" b="b"/>
              <a:pathLst>
                <a:path w="2387828" h="609600">
                  <a:moveTo>
                    <a:pt x="203200" y="0"/>
                  </a:moveTo>
                  <a:lnTo>
                    <a:pt x="2387828" y="0"/>
                  </a:lnTo>
                  <a:lnTo>
                    <a:pt x="2184628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E38C7925-8467-484E-3A34-75823A80844E}"/>
                </a:ext>
              </a:extLst>
            </p:cNvPr>
            <p:cNvSpPr txBox="1"/>
            <p:nvPr/>
          </p:nvSpPr>
          <p:spPr>
            <a:xfrm>
              <a:off x="101600" y="-38100"/>
              <a:ext cx="2184628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305AE447-719E-A53E-8829-C2CF54450ED4}"/>
              </a:ext>
            </a:extLst>
          </p:cNvPr>
          <p:cNvGrpSpPr/>
          <p:nvPr/>
        </p:nvGrpSpPr>
        <p:grpSpPr>
          <a:xfrm>
            <a:off x="9505464" y="8424230"/>
            <a:ext cx="19293718" cy="1862770"/>
            <a:chOff x="0" y="0"/>
            <a:chExt cx="5081473" cy="490606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3C7986DF-9447-0265-FA96-5FB2D6A70A34}"/>
                </a:ext>
              </a:extLst>
            </p:cNvPr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A0F92098-84F1-E91C-308B-2E9ACD0D8775}"/>
                </a:ext>
              </a:extLst>
            </p:cNvPr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E0800C9D-4EFE-EF47-0FBE-906D1C0712F3}"/>
              </a:ext>
            </a:extLst>
          </p:cNvPr>
          <p:cNvGrpSpPr/>
          <p:nvPr/>
        </p:nvGrpSpPr>
        <p:grpSpPr>
          <a:xfrm rot="2266737">
            <a:off x="15080539" y="-1737157"/>
            <a:ext cx="7869065" cy="3474314"/>
            <a:chOff x="0" y="0"/>
            <a:chExt cx="2072511" cy="915046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30986AB-A39D-459A-B3F4-641295A26BCE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6E6321D6-15CC-7816-BC26-F02C85846319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233450E1-C3C8-C647-EFA7-EE4FD06B7D49}"/>
              </a:ext>
            </a:extLst>
          </p:cNvPr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E6918FC-D146-B724-B20F-C286270CDD1B}"/>
                </a:ext>
              </a:extLst>
            </p:cNvPr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E8B003D3-F938-97BC-D0FE-823181676F3F}"/>
                </a:ext>
              </a:extLst>
            </p:cNvPr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6346F713-86F5-157E-7F4C-6591311FE872}"/>
              </a:ext>
            </a:extLst>
          </p:cNvPr>
          <p:cNvGrpSpPr/>
          <p:nvPr/>
        </p:nvGrpSpPr>
        <p:grpSpPr>
          <a:xfrm rot="-4271238">
            <a:off x="6196179" y="8808305"/>
            <a:ext cx="5553161" cy="2314575"/>
            <a:chOff x="0" y="0"/>
            <a:chExt cx="1462561" cy="6096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9CE3C9A5-2435-BE19-2F94-5E0D696B7CF7}"/>
                </a:ext>
              </a:extLst>
            </p:cNvPr>
            <p:cNvSpPr/>
            <p:nvPr/>
          </p:nvSpPr>
          <p:spPr>
            <a:xfrm>
              <a:off x="0" y="0"/>
              <a:ext cx="1462561" cy="609600"/>
            </a:xfrm>
            <a:custGeom>
              <a:avLst/>
              <a:gdLst/>
              <a:ahLst/>
              <a:cxnLst/>
              <a:rect l="l" t="t" r="r" b="b"/>
              <a:pathLst>
                <a:path w="1462561" h="609600">
                  <a:moveTo>
                    <a:pt x="203200" y="0"/>
                  </a:moveTo>
                  <a:lnTo>
                    <a:pt x="1462561" y="0"/>
                  </a:lnTo>
                  <a:lnTo>
                    <a:pt x="125936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7B5D00D1-BE40-95BF-6AE0-06E4AA967E03}"/>
                </a:ext>
              </a:extLst>
            </p:cNvPr>
            <p:cNvSpPr txBox="1"/>
            <p:nvPr/>
          </p:nvSpPr>
          <p:spPr>
            <a:xfrm>
              <a:off x="101600" y="-38100"/>
              <a:ext cx="1259361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Freeform 34">
            <a:extLst>
              <a:ext uri="{FF2B5EF4-FFF2-40B4-BE49-F238E27FC236}">
                <a16:creationId xmlns:a16="http://schemas.microsoft.com/office/drawing/2014/main" id="{F9F1A10F-F767-56F4-6680-8F1456B731A0}"/>
              </a:ext>
            </a:extLst>
          </p:cNvPr>
          <p:cNvSpPr/>
          <p:nvPr/>
        </p:nvSpPr>
        <p:spPr>
          <a:xfrm>
            <a:off x="12648264" y="8879364"/>
            <a:ext cx="2986761" cy="608213"/>
          </a:xfrm>
          <a:custGeom>
            <a:avLst/>
            <a:gdLst/>
            <a:ahLst/>
            <a:cxnLst/>
            <a:rect l="l" t="t" r="r" b="b"/>
            <a:pathLst>
              <a:path w="2986761" h="608213">
                <a:moveTo>
                  <a:pt x="0" y="0"/>
                </a:moveTo>
                <a:lnTo>
                  <a:pt x="2986761" y="0"/>
                </a:lnTo>
                <a:lnTo>
                  <a:pt x="2986761" y="608213"/>
                </a:lnTo>
                <a:lnTo>
                  <a:pt x="0" y="608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D674AA23-6AF2-0CEE-6DC3-14A58B9E1B35}"/>
              </a:ext>
            </a:extLst>
          </p:cNvPr>
          <p:cNvSpPr txBox="1"/>
          <p:nvPr/>
        </p:nvSpPr>
        <p:spPr>
          <a:xfrm>
            <a:off x="841050" y="2627974"/>
            <a:ext cx="679075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23"/>
              </a:lnSpc>
            </a:pPr>
            <a:r>
              <a:rPr lang="en-US" sz="9600" b="1" dirty="0">
                <a:solidFill>
                  <a:srgbClr val="FF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Program</a:t>
            </a:r>
            <a:r>
              <a:rPr lang="en-US" sz="9600" b="1" dirty="0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9600" b="1" dirty="0">
                <a:solidFill>
                  <a:srgbClr val="00B05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Linier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310B3804-9D2C-41AC-460F-70792346F5E8}"/>
              </a:ext>
            </a:extLst>
          </p:cNvPr>
          <p:cNvSpPr txBox="1"/>
          <p:nvPr/>
        </p:nvSpPr>
        <p:spPr>
          <a:xfrm>
            <a:off x="361383" y="7063221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25"/>
              </a:lnSpc>
            </a:pP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Universitas Kristen Wira </a:t>
            </a:r>
            <a:r>
              <a:rPr lang="en-US" sz="3200" dirty="0" err="1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Wacana</a:t>
            </a:r>
            <a:r>
              <a:rPr lang="en-US" sz="3200" dirty="0">
                <a:solidFill>
                  <a:srgbClr val="000000"/>
                </a:solidFill>
                <a:latin typeface="ABeeZee Bold"/>
                <a:ea typeface="ABeeZee Bold"/>
                <a:cs typeface="ABeeZee Bold"/>
                <a:sym typeface="ABeeZee Bold"/>
              </a:rPr>
              <a:t> Sumba</a:t>
            </a:r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719297C0-1A3D-119E-E26C-AC136FACCF98}"/>
              </a:ext>
            </a:extLst>
          </p:cNvPr>
          <p:cNvSpPr/>
          <p:nvPr/>
        </p:nvSpPr>
        <p:spPr>
          <a:xfrm>
            <a:off x="111522" y="351986"/>
            <a:ext cx="2691975" cy="548184"/>
          </a:xfrm>
          <a:custGeom>
            <a:avLst/>
            <a:gdLst/>
            <a:ahLst/>
            <a:cxnLst/>
            <a:rect l="l" t="t" r="r" b="b"/>
            <a:pathLst>
              <a:path w="2691975" h="548184">
                <a:moveTo>
                  <a:pt x="0" y="0"/>
                </a:moveTo>
                <a:lnTo>
                  <a:pt x="2691975" y="0"/>
                </a:lnTo>
                <a:lnTo>
                  <a:pt x="2691975" y="548184"/>
                </a:lnTo>
                <a:lnTo>
                  <a:pt x="0" y="548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1">
            <a:extLst>
              <a:ext uri="{FF2B5EF4-FFF2-40B4-BE49-F238E27FC236}">
                <a16:creationId xmlns:a16="http://schemas.microsoft.com/office/drawing/2014/main" id="{467012C2-B806-894B-84AF-72CC92E90584}"/>
              </a:ext>
            </a:extLst>
          </p:cNvPr>
          <p:cNvGrpSpPr/>
          <p:nvPr/>
        </p:nvGrpSpPr>
        <p:grpSpPr>
          <a:xfrm>
            <a:off x="1038974" y="8185591"/>
            <a:ext cx="5965351" cy="812388"/>
            <a:chOff x="0" y="0"/>
            <a:chExt cx="9439445" cy="1383487"/>
          </a:xfrm>
        </p:grpSpPr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EF5BEEBF-9DD4-FECD-3EFA-CDEED65B391F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41" name="Group 33">
              <a:extLst>
                <a:ext uri="{FF2B5EF4-FFF2-40B4-BE49-F238E27FC236}">
                  <a16:creationId xmlns:a16="http://schemas.microsoft.com/office/drawing/2014/main" id="{3CF73A3B-B5AB-7252-084A-0D5AEAACC6B8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43" name="Freeform 34">
                <a:extLst>
                  <a:ext uri="{FF2B5EF4-FFF2-40B4-BE49-F238E27FC236}">
                    <a16:creationId xmlns:a16="http://schemas.microsoft.com/office/drawing/2014/main" id="{583F7211-37BD-67A1-670A-67FF54D4BD8C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4" name="TextBox 35">
                <a:extLst>
                  <a:ext uri="{FF2B5EF4-FFF2-40B4-BE49-F238E27FC236}">
                    <a16:creationId xmlns:a16="http://schemas.microsoft.com/office/drawing/2014/main" id="{96715059-A707-429A-A75B-C80BA7E1782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B5399E18-655F-AC72-CD23-E959ABFB0B44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1" name="TextBox 36">
            <a:extLst>
              <a:ext uri="{FF2B5EF4-FFF2-40B4-BE49-F238E27FC236}">
                <a16:creationId xmlns:a16="http://schemas.microsoft.com/office/drawing/2014/main" id="{8A987F57-FEF6-96EF-B7E1-D061B14732A1}"/>
              </a:ext>
            </a:extLst>
          </p:cNvPr>
          <p:cNvSpPr txBox="1"/>
          <p:nvPr/>
        </p:nvSpPr>
        <p:spPr>
          <a:xfrm>
            <a:off x="361383" y="6371039"/>
            <a:ext cx="7863249" cy="57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5"/>
              </a:lnSpc>
            </a:pPr>
            <a:r>
              <a:rPr lang="en-US" sz="3200" dirty="0">
                <a:solidFill>
                  <a:srgbClr val="0070C0"/>
                </a:solidFill>
                <a:latin typeface="ABeeZee Bold"/>
                <a:ea typeface="ABeeZee Bold"/>
                <a:cs typeface="ABeeZee Bold"/>
                <a:sym typeface="ABeeZee Bold"/>
              </a:rPr>
              <a:t>Program Studi Pendidikan </a:t>
            </a:r>
            <a:r>
              <a:rPr lang="en-US" sz="3200" dirty="0" err="1">
                <a:solidFill>
                  <a:srgbClr val="0070C0"/>
                </a:solidFill>
                <a:latin typeface="ABeeZee Bold"/>
                <a:ea typeface="ABeeZee Bold"/>
                <a:cs typeface="ABeeZee Bold"/>
                <a:sym typeface="ABeeZee Bold"/>
              </a:rPr>
              <a:t>Matematika</a:t>
            </a:r>
            <a:endParaRPr lang="en-US" sz="3200" dirty="0">
              <a:solidFill>
                <a:srgbClr val="0070C0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C89F3FE2-9884-39E7-91B6-2C4B626D9966}"/>
              </a:ext>
            </a:extLst>
          </p:cNvPr>
          <p:cNvSpPr txBox="1"/>
          <p:nvPr/>
        </p:nvSpPr>
        <p:spPr>
          <a:xfrm>
            <a:off x="304800" y="4483526"/>
            <a:ext cx="786324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5"/>
              </a:lnSpc>
            </a:pPr>
            <a:r>
              <a:rPr lang="en-US" sz="4400" dirty="0" err="1">
                <a:solidFill>
                  <a:schemeClr val="accent4"/>
                </a:solidFill>
                <a:latin typeface="ABeeZee Bold"/>
                <a:ea typeface="ABeeZee Bold"/>
                <a:cs typeface="ABeeZee Bold"/>
                <a:sym typeface="ABeeZee Bold"/>
              </a:rPr>
              <a:t>Masalah</a:t>
            </a:r>
            <a:r>
              <a:rPr lang="en-US" sz="4400" dirty="0">
                <a:solidFill>
                  <a:schemeClr val="accent4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n-US" sz="4400" dirty="0" err="1">
                <a:solidFill>
                  <a:schemeClr val="accent4"/>
                </a:solidFill>
                <a:latin typeface="ABeeZee Bold"/>
                <a:ea typeface="ABeeZee Bold"/>
                <a:cs typeface="ABeeZee Bold"/>
                <a:sym typeface="ABeeZee Bold"/>
              </a:rPr>
              <a:t>Transportasi</a:t>
            </a:r>
            <a:endParaRPr lang="en-US" sz="4400" dirty="0">
              <a:solidFill>
                <a:schemeClr val="accent4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</p:spTree>
    <p:extLst>
      <p:ext uri="{BB962C8B-B14F-4D97-AF65-F5344CB8AC3E}">
        <p14:creationId xmlns:p14="http://schemas.microsoft.com/office/powerpoint/2010/main" val="41076953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8F151-63EF-6C28-D927-D1356399B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3BA4BAE-9E5F-44FD-6807-F48862976CAE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9EEF121-D054-186D-D40A-F014088FFAA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B9EA6ED-1BA6-5B2B-63FD-4ECCF123C09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2EC3605-1ACF-E109-1441-CA7799A5C870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E4B00BE-D156-1C41-2165-7704C6EBDEAB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EDBE7D2-F3A9-3379-73AA-489579097BA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2717828-7DA5-5A4F-6465-B04BD53B5F10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3A86A84-8E31-0F8F-F1E4-20FD74CE2D03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7AA9CC7-5352-C9F4-9031-411DB881AE62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BD2927A2-DB79-E446-1FD1-D911CE4611E1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8F6ECBEB-44FD-2900-6240-FDA331300511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F0D64622-0266-F416-F2D0-0FC399B8BBE0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B93D945B-B6D4-9F31-F2B7-33500CFB78E2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A4FDFB1E-957D-5D51-1F1E-228A6C6A3B46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A4E260AB-FD48-2646-3F46-5BC86A55923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51757A28-6E28-CD26-8DA6-4A929DE9F255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4256325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D4898-8F6C-DB8A-4336-669076F5C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A497ED7-E68E-4D55-9843-4592D6441BCD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24C7110-5F0D-4D14-9C90-C5C65E908DEE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7A461BF-D594-25F5-BB6A-06795E8F1D9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72A8FCD-1600-472F-1FFF-9A3E6A6015AA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8635936-1143-B2DC-85A5-F2EA69BAD2FC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895102B-F90E-7DF2-F1D1-B457CF8255A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A87A4D6-7C24-8CE8-BB89-75BF0A5331A1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9283AF4-D793-8506-B546-8C65638BEFCF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70102FE-FD1E-7A5C-1AA3-C018271A113B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AF0A8952-1A21-C31D-F6B3-7874531C7802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DCF1E3FF-D123-4634-AACC-A5CFAD303332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60DD8258-8846-CC44-D82C-9A3CF064234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92199A33-5B1D-BAC2-1CED-AAF35949C44B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000F4A8E-51E7-29B8-FDF4-B66357B23A6D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134232FD-76DE-34D4-A680-D763B1F3CB0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588FE729-119F-D2CB-ECE9-C4A29F6F5DCA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3522647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53057-714C-E976-F3E4-49A180228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0F070D0-485A-CA20-FF45-049F1854517C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DB9D0C4-82FB-CD8B-79A1-0DDD81C7B1D6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7E3F509-CAD5-E345-AE56-987434B43F0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98DC33E-1212-77A3-860D-FABA49CF34DB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A12E9FB-A89C-E96F-C7BE-0998D9AA6738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0619E3B-FC36-ACBD-4DEE-402BE5F9D3FC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4CFE0AA-622E-09CA-288B-05E108FE7B3A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8906A52-4637-F3AC-1FDB-FF43B138632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62BE3A7-7AE8-0D24-D56F-6A1F11271853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93EECEE1-C1BC-F108-71F4-4B01C3984155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F6388CC1-C5AE-94D3-544D-37DA6BFE89CE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147F8ADC-B526-488C-37C1-220F0F01282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F0389AB5-EDB3-28F1-5C64-839668051E6F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B5A6C81A-4A82-FAB1-BF27-0B7DD79C8EDE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EC2CF2AA-FB65-D554-B38A-E1CE40CFF54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4832B06A-83DD-D0A2-8178-7C5908557DB8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0070770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2AAD6-6C96-648C-FD9D-087B74510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3780852-A621-D34F-D3DE-3E259516870C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F484F1A-2DEA-4748-B121-EC129C0CFC7F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BDC8830-DCCD-C35C-1D94-C0E4436584B1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5574A77-BA3C-EFC1-D225-A33F0090F2FC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232F6B8-6173-920C-B72C-82728C155DDB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6469D79-F879-AB3A-2972-28B6767A962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32D6801-B39D-81A4-027F-D0FC78F7FDD0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17CE8AD-AD70-4CE3-0DB8-4C562907F21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3B58FFC-89D5-B874-26DB-9D5238EEC4A6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570760C2-56A5-BD6C-707E-CB5DE051A3C1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C07390EE-C91C-C1D4-C44C-550FBFC5E274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E7ECBC3F-60D1-2C8C-690A-50F580C43F6E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95B2C20F-48EF-AF0A-93BE-D16521931E51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789217B-DF06-EC4D-D6EB-ED41C43C96BF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FD89A47E-5DC4-F3F6-B455-2482CCC8558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B1D5E39A-0642-DA48-2CD5-ED6561D71322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8215898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1DF2F-A274-F614-9A75-4D0C7959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E543154-596D-8A32-3EED-01A93214A444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7274EB-C973-7649-8171-4E8E4025DCB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EF4469A-5DAE-FCC9-0695-F489A006C41A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1BE579A-9769-74AA-4A01-F1D9F75EA203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EAAB208-14FF-503F-57BF-2B22CA52581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F300713-38F8-A3C6-DDAE-4CB3B37F1F7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B94692F-945C-54A3-58CA-B7CC3426611B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98C7C81-8875-EFD1-F294-6489A04B49E9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0265608-D76E-B09E-A9FB-4CA8D133FC60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37426E9B-2558-DD21-B50C-DE71170067C5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E8AA3575-035A-36C8-783E-3FA7B596CCD6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812BF123-072E-CD0E-E8F6-9478DCE06FC1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6F54B1D3-364C-9FA1-DB6D-0E3966D045E6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ED5E4590-7D5A-2569-8A2D-F69FDB07FCB2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0B36C3E0-D434-BA79-8DDB-B5CFE178F26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449EE1DB-EAB6-0924-7326-F10DFC4DBFE9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1836341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79E00-D4B0-5ADD-5B71-628C8D48B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FD4424D-C044-3168-820B-220CBB5B8033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042C43F-8BE6-732A-CA84-CD321604F8E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7B89891-0F78-ACD0-1938-8EF2310C9311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B90F599-675B-92F1-F2DB-E6CFDBBB49F3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79AE3C4-13D2-255F-3245-BB9DFCFF9298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1E1F923-9EF1-427A-6450-00FE7DDFA42E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0CF733C-A4B9-CC88-4C3C-6D89F93C1982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0BBD9C2-49F9-B455-5F5F-BD455D373FC7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D3E438F-AC7C-84D4-C751-DC8E176E3851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48DE6DD-FDAF-3D2C-1347-ACD04999E59F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65C8704C-2440-E5BA-C356-CA68B3AB14BB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D111CE55-9BF3-B70E-CCF0-4DBF67F3043E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D87F7B1E-7B8B-E0BC-7FE7-88DA511DA5F2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447488EA-B63A-A22E-43A7-018782457679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FB1E73C5-6F91-AA71-5083-4C03FAFFD5B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905A1BEB-8008-6ED0-75FC-A9320333886E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0978536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8E4A2-9A3A-27C0-2783-0F0B2173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38ACF7B-2FB8-DBBC-C7B6-B2D4AEDA1238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A3C40E0-A8D2-D2E5-0127-D74B390FFAC3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11377AD-C4C2-DFC4-4316-175307A24A7A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A216622-B09B-9AB4-FE6D-DC3677269849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438D1E3-6D22-AE92-66D2-93A6C4F3E5F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4371829-4986-343F-5E5F-9CE91E4AFDB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3E75481-025D-7BA0-D74E-26AEE826FBB5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3A29B14-69B1-29F2-C25D-DC99950E8170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4E18EAD-E675-724A-E0A6-79C8C14AE377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A1E17333-6AF1-617A-1B7C-92EB181C2464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FB341CA0-3C3A-0786-BD59-8FB72A392DF5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D8F4FA1F-074C-77B5-5194-47A453089F35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635EE450-06FB-C10F-28B2-A15B7414108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38A27AC9-F521-E35B-46CE-0EA13DF3D1AE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F40FAB71-AC19-E8CD-C62C-AFCC4ACB8D7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538E83E1-DEEB-F822-91E9-17BF1FF88343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1661363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82C4-CB6B-7411-8F9C-6E425FB09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06E4D29-95CF-05FF-3828-8A13F70A48DB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AC24492-F9CB-C5B0-B8E2-D660449FE5E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A59A814-CB56-2237-5990-20B9CBFCA39B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31A05D4-FD59-CAE0-C0FF-D6C2A5477050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213C494-2784-8AFC-3F62-F2F3B0F7926C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784435D-BE79-414E-403F-25F226D7BFF0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B2D02C3-5F47-1B67-8509-AB5C66E674A6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4075ED6-F2F0-7BAC-1D8A-B09DA4B2A574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78D9245-48A9-5F1E-5B0A-2BF644C6CEFE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67AF5292-D9C4-487F-8DCB-563440467DA0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33DF97FF-4813-7439-DCF5-3170D8635542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0B6567C5-CDA6-81BD-C01C-B16117F4FE11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AA7E6F26-7FB3-2CF7-B59D-A495443E084C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F197DAE2-1C0E-2D7E-B6F1-F0B0B515CBAF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27887FC8-B5D4-F8E3-D2DA-91AB11BD4D8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EB5DF65E-1A53-C99A-20FE-26115AE52BCF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9116631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E7AB6-94FD-17D6-9726-06B762DC3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577027F-E394-E778-BCF0-342F02280989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3067F0-FC43-CD2F-6CFA-78C1734808D0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512D1FD-E0D3-B86E-0C7E-10AEC1DDCF8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DB1A85F-1C5A-1C98-34D5-D6FA90659820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0A96F69-F8B4-8478-25D8-E98CE3A5E428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1E26458-AB50-737A-4DC0-69A70A907BA2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6F7F58A-EBA6-9532-2F1E-4717FAE74BA8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D1CA330-9E65-3024-ECBD-3ABA691ECAB6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DEA1079-9B1B-5426-2799-B71BAA86841A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AD75FF95-950A-239F-D7DE-3342AAB62DC5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9CE5B14E-DFD6-8C49-4342-C178AF71EE75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66331B89-3BDE-B3F9-B7B7-D6F78E49AABC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08FA4148-2F9F-5C4C-B7A3-C2CF731165D7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7CFD15A6-0510-F91C-67A4-80C5FA99D4C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0DCE84D5-47E2-65D1-9203-94432C7D5DC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37D3D795-39B7-3974-1250-7E021C5C4741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0780768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2C7BD-CFCC-9C86-7B65-684ACBFCB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5D821F3-78DB-7D55-5AB6-C21056A708DC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EC72CE4-7E4E-BAAC-53E6-6582871A5F7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5839225-1F39-D179-F983-F6EFF340604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19C2801-BD8B-FAAB-C746-5627959E6C8E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A38A588-DDF6-C687-9F8E-04479EEB873E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BEF0AB7-0E30-858B-643D-C5A626D2C9E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B2E9E27-CF5B-EC7D-8DAE-325A2B627F58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44FDBC3-AC76-3AEF-E476-5E11E61E9E4C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D42E318-18BC-A9B6-190B-58832A24601E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9D7E38BE-0E36-191A-09AD-2EE0AD64A24E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662E778B-327F-2200-3D78-F3C21BB5B1AE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F268F899-42EC-1C67-AC98-C8BC7BC6BADA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908B8393-2B9B-B9F7-E8D3-B0367C1B7E90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65B236C9-9F95-3B95-340F-B6BDFFEA1AD3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316C321C-0A1D-5C2E-B558-4B84A006568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42220BD6-CD37-AAFC-C952-2C2ABC1EC9DD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0259873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3CDEC-BB6A-5A22-F404-DE5D0CA4E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F38DB48-7918-D8E0-1EB2-D5433B445BB0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E8F0954-61EA-899A-A3D2-5077B69C753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CE92FA8-638E-DE01-C99E-CEA25DB3AEA0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8AEA2B1-7556-E520-B46F-9122859A0577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5561BF8-7B09-FC1F-2088-4BE3EDCBD6E8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21419A1-310F-62AD-43DE-64C2702EF591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12DBD2C-9D2D-1047-680E-F548E20D8743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9175064-7386-4FB5-4C15-F9FBC8E6F83B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1FA741F-7F5F-5209-FB05-8D7274171CBA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4F0782D1-B647-21AE-485E-9432656F50BA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10E7B821-BE31-15EA-A1C7-32EED044DE8A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2C1663BF-2F6A-0AC0-4B52-DB199C728968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2EE7D65C-B958-7973-1A9A-AE59AFBA6260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2399323F-B828-E7B2-FE85-376D8046E341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D210ABF2-5785-7668-376D-3DBFD92C80CA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C318FCB7-0C60-68C7-E682-F4A6C3F769F9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8969787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85183-8506-2E7E-5192-145B968E0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16FBE74-FF6B-D79E-F02E-E8322D47E5FC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878EC4-CE71-E5AB-A7EE-939F14477054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8D83909-7170-CF87-7FD3-E5E92FD19BC9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A73809D-8D40-BD69-5FAC-8659337DAA07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1A83B9-2BD5-692E-E960-EFCAF6FAF770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E961CCF-793C-DC01-84BB-8ECC00C905D4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90D60DF-95D3-758A-BB85-8228A6C21C19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8387A80-8C88-7B9A-C2B0-4000FCF31048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0508322-1F30-6E16-0924-D196BB61A045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A51BD4D2-43FD-1677-29D4-9FB6785A31C6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18555F51-BE5F-A7F8-2685-05315CC87F3F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22FDF51C-A586-1384-4256-609A13613F55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D99569CB-7421-652B-04DE-E0412B5C926A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D1BF2D58-F162-69DC-6640-FD079E14479F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4E69BB3E-D9EF-D5E8-E5A8-FCD7C6698E0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BDFDFBAB-8599-4580-5068-1435B8BD7FB8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9308495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CDCD0-C6F0-DCCD-8ED2-20A3AEFE9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084889C-0BB5-A055-53F8-DEFA56701E0D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357F52-FF52-D4FB-4C8A-41351A540FC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C9B4319-1B14-3FCC-5BAB-348EF55B1841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1BCCEDE-65C0-19C3-546A-7C9B9FC334EA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0D8A1A8-944D-E5DD-1AA2-6E4AAE4DEF32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E2F9D71-9ED3-49B8-5DF9-BE21905A2F3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3C54A7-EC73-D47A-ABA5-BA23641DB087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CC04E5B-97E2-9570-FDDC-AA7F2B235E2B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FC64AD3-E12A-73F5-AFAA-15A3F6DE4E8F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2A9A091E-12BA-3777-6557-9E44B3DBE2BF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4BD38CF5-64DB-6269-DBF6-5C00B32B27FE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0F98F3ED-698C-87E1-8E43-13C38C97CED3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1ABFB50D-2B6D-0B5C-051B-928FA1526CF3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1A39F096-3D59-1194-4205-71A8E345DABF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621AEDE2-7184-C0A0-DD55-33A957F2059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8CF58C33-34B2-41AA-7CA9-4B1EA05982F7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4993114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6BB67-CBFD-78F5-C5C8-2EA717587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FED6938-7D95-01B7-2B68-7013A400B65E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51F659C-ED3D-5911-2FB0-6BD57617159E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B02E020-5938-E83C-E4AA-7C61EA471926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ABBAB81-424D-6FBA-DF3C-6CCB3C5EDF54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B354113-2406-3AA7-D838-9A695A9FD47E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B2BA4A9-D4D6-6D9F-AA84-1C896474B89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805384B-A1B8-301D-5B9D-720A3A420D5D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16331F2-8CDB-A984-F988-5AB5ECE9FB98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6B7F987-8504-A9A7-4BE4-6560F80D0B77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BF943072-9C2B-A466-8F47-5281BDD488FE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B7F3AF67-001A-24A9-7570-8F2889FE76DA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526066B1-99BF-9A1A-D7C6-D950768A98E6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83F56285-DEEB-5721-424E-1C794516D877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1224E500-F965-82E6-0072-C31ADB8ED115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7619E096-BC4A-DE00-54D7-77E9DCB319D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D5CE2821-A0CC-61A3-CAE9-3DFF42C12B52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7503543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3D637-F744-7823-212F-AAEB2D930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B64FD21-7954-8E2E-B724-376A483328C2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6DB2FC1-0BFD-1981-6782-40DB3D109DF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3051200-5449-04D9-B37E-7DDC6BC014D7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07B8135-51F0-E908-D652-CBD65792280C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561EC1B-B33B-5EAF-29B8-948BE76962C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6678314-DFF3-523B-4AD2-EF5DEF79CFFE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1492E8E-6228-F2B8-11E2-657CD09D336B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64CCD8E-BE0A-C8EE-6B78-0E2256F8CC49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005F18D-F30E-87F6-5187-108CDCF2D595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2884927B-9A49-6E2B-7A10-E6D7001D7BA5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1696EC60-AF96-5520-6379-90096C20D5AB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EBB4B56C-3B69-5475-70FC-E95F981FC3EA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FDC64C38-2ED1-EA05-7179-AD2372E2AA58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21865665-5928-8BC9-6C66-B4133FEF4AEF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B2A43496-AAB5-32C8-4EA8-9C7C798E5EE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DBA708DC-A6C3-31C1-F3E0-168588CA9093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4583735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6720F-72AA-8B69-5211-BBB2D1EBE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B043187-A603-E26C-9AF7-332A7B31A2EB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3844AEF-1574-8DBD-E6FA-F9C2C4AB9ED5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43A64BA-FC2E-C0F4-406E-8C59E84CFC5A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3CE1524-CABF-F300-9693-E6AA2F44E435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CB04333-321C-89B8-A036-4F8ABB55DC2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5AD939E-F2FC-B4FC-83E3-924420B41C93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6F3CC74-C6E2-2347-CCA6-807C70444C8E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E269E29-1258-5799-BBD3-81119DE72ECF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C230E99-FD46-DF99-C0D5-CCBE2C965F02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78F0481-83E9-1086-BB02-45B1F09CD95F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4E725D35-3C8A-3099-EBCD-6DEFC188FBFB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7F510599-E134-A129-6F8E-BAABEE2DDA87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C9DD5981-2D64-172B-6AD6-969072A9A808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1A62CE4B-B251-F6AE-485F-30FD6FCFD328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88B4CB14-6235-4F79-CBAB-38E8FA42ADF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3C0E0307-8FA2-A69D-9F12-41F6DB4DB771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2505108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3F70-815F-8DA2-A009-0C7BE30E3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A4A0885-7E63-E2C8-3D86-CF8AE4EA4796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6E436E8-A198-FAEA-638E-0078DBE249AA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8941708-EF37-868A-33E1-96EFC41BAC55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76DBAA9-7CCB-5944-87DB-4BA0572D1B65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74DBD81-1463-0EF4-0923-50433CEC6AC9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B5A2D2F-90DE-CD79-4989-F6717F05F20D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01F2B41-33F0-FEE0-7DD1-B4FAF1BF1D48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7D81447-C056-D32B-CB72-E03FA48CF65A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D43C39B-23FC-4B6B-76A8-509CA3C3B09E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26353074-C8BB-5296-A985-1AFEB137AF49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9135AAD3-C51F-E6C9-4AEC-E1C0C2EE7837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AD0C053E-E314-5543-CC13-F8C0A1D78132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E418EDEA-BE34-BE73-1FE8-7C194198F197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BEDD7835-DA33-1F76-0641-F461B1D0E4E6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C6B68E85-0936-A20A-9C04-5F8EACC3237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D4862F7A-D188-E6F3-4038-8E166EDCA683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8957498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EF7A-933A-C370-1E57-05A05B91C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92A3F70-6604-9D60-5D7C-BCA4AF77E026}"/>
              </a:ext>
            </a:extLst>
          </p:cNvPr>
          <p:cNvGrpSpPr/>
          <p:nvPr/>
        </p:nvGrpSpPr>
        <p:grpSpPr>
          <a:xfrm>
            <a:off x="7450134" y="-2064379"/>
            <a:ext cx="11408890" cy="3255432"/>
            <a:chOff x="0" y="0"/>
            <a:chExt cx="3004811" cy="85739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BA70245-00C0-590C-B5AC-DF5F5556C8E1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2B9E9D9-CF57-AEF3-A914-2C7D6EA5A1EF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6B08BBD-E19C-9B1B-F769-FCCBB16D85DE}"/>
              </a:ext>
            </a:extLst>
          </p:cNvPr>
          <p:cNvGrpSpPr/>
          <p:nvPr/>
        </p:nvGrpSpPr>
        <p:grpSpPr>
          <a:xfrm>
            <a:off x="7861295" y="-2540827"/>
            <a:ext cx="11408890" cy="3255432"/>
            <a:chOff x="0" y="0"/>
            <a:chExt cx="3004811" cy="8573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C127906-4F27-D190-BFDA-E558F149490C}"/>
                </a:ext>
              </a:extLst>
            </p:cNvPr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79C0ED4-CF7A-E3A7-5F06-B09F3B71FE80}"/>
                </a:ext>
              </a:extLst>
            </p:cNvPr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1781376-207F-1F1C-07F6-EEABECCBC184}"/>
              </a:ext>
            </a:extLst>
          </p:cNvPr>
          <p:cNvGrpSpPr/>
          <p:nvPr/>
        </p:nvGrpSpPr>
        <p:grpSpPr>
          <a:xfrm rot="2266737">
            <a:off x="14353467" y="-1737157"/>
            <a:ext cx="7869065" cy="3474314"/>
            <a:chOff x="0" y="0"/>
            <a:chExt cx="2072511" cy="91504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907987F-BA00-DE93-D7BA-A6B1A69D99E9}"/>
                </a:ext>
              </a:extLst>
            </p:cNvPr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CC982CB-9F4E-B643-7CDD-8985EC5689DD}"/>
                </a:ext>
              </a:extLst>
            </p:cNvPr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C663B07A-FB5F-8282-8B75-E1F219E151EE}"/>
              </a:ext>
            </a:extLst>
          </p:cNvPr>
          <p:cNvSpPr/>
          <p:nvPr/>
        </p:nvSpPr>
        <p:spPr>
          <a:xfrm flipH="1">
            <a:off x="15636039" y="9639300"/>
            <a:ext cx="2575761" cy="524519"/>
          </a:xfrm>
          <a:custGeom>
            <a:avLst/>
            <a:gdLst/>
            <a:ahLst/>
            <a:cxnLst/>
            <a:rect l="l" t="t" r="r" b="b"/>
            <a:pathLst>
              <a:path w="2575761" h="524519">
                <a:moveTo>
                  <a:pt x="2575761" y="0"/>
                </a:moveTo>
                <a:lnTo>
                  <a:pt x="0" y="0"/>
                </a:lnTo>
                <a:lnTo>
                  <a:pt x="0" y="524518"/>
                </a:lnTo>
                <a:lnTo>
                  <a:pt x="2575761" y="524518"/>
                </a:lnTo>
                <a:lnTo>
                  <a:pt x="25757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31">
            <a:extLst>
              <a:ext uri="{FF2B5EF4-FFF2-40B4-BE49-F238E27FC236}">
                <a16:creationId xmlns:a16="http://schemas.microsoft.com/office/drawing/2014/main" id="{0DC7D790-F707-4D60-3997-5270573BD163}"/>
              </a:ext>
            </a:extLst>
          </p:cNvPr>
          <p:cNvGrpSpPr/>
          <p:nvPr/>
        </p:nvGrpSpPr>
        <p:grpSpPr>
          <a:xfrm>
            <a:off x="11252371" y="9510610"/>
            <a:ext cx="4292429" cy="641235"/>
            <a:chOff x="0" y="0"/>
            <a:chExt cx="9439445" cy="1383487"/>
          </a:xfrm>
        </p:grpSpPr>
        <p:sp>
          <p:nvSpPr>
            <p:cNvPr id="17" name="Freeform 32">
              <a:extLst>
                <a:ext uri="{FF2B5EF4-FFF2-40B4-BE49-F238E27FC236}">
                  <a16:creationId xmlns:a16="http://schemas.microsoft.com/office/drawing/2014/main" id="{AD046A69-C60C-8A1E-5FAB-24FFD3C56500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grpSp>
          <p:nvGrpSpPr>
            <p:cNvPr id="18" name="Group 33">
              <a:extLst>
                <a:ext uri="{FF2B5EF4-FFF2-40B4-BE49-F238E27FC236}">
                  <a16:creationId xmlns:a16="http://schemas.microsoft.com/office/drawing/2014/main" id="{9799B5A6-EAA1-8422-9D32-B054810B641F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20" name="Freeform 34">
                <a:extLst>
                  <a:ext uri="{FF2B5EF4-FFF2-40B4-BE49-F238E27FC236}">
                    <a16:creationId xmlns:a16="http://schemas.microsoft.com/office/drawing/2014/main" id="{244B62C0-0899-78EB-DE43-8710F07DA643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TextBox 35">
                <a:extLst>
                  <a:ext uri="{FF2B5EF4-FFF2-40B4-BE49-F238E27FC236}">
                    <a16:creationId xmlns:a16="http://schemas.microsoft.com/office/drawing/2014/main" id="{F488D265-3F15-00D9-A9C7-6B5E40D8E0D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2B750C41-91ED-667B-01A7-98696E1F1610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9052308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8AF70BB8-7E3C-91E4-82FE-326BC8357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078" y="1395744"/>
            <a:ext cx="10397244" cy="477526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1140953" y="9267825"/>
            <a:ext cx="21063321" cy="1252659"/>
            <a:chOff x="0" y="0"/>
            <a:chExt cx="5547541" cy="3299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47541" cy="329918"/>
            </a:xfrm>
            <a:custGeom>
              <a:avLst/>
              <a:gdLst/>
              <a:ahLst/>
              <a:cxnLst/>
              <a:rect l="l" t="t" r="r" b="b"/>
              <a:pathLst>
                <a:path w="5547541" h="329918">
                  <a:moveTo>
                    <a:pt x="0" y="0"/>
                  </a:moveTo>
                  <a:lnTo>
                    <a:pt x="5547541" y="0"/>
                  </a:lnTo>
                  <a:lnTo>
                    <a:pt x="5547541" y="329918"/>
                  </a:lnTo>
                  <a:lnTo>
                    <a:pt x="0" y="329918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547541" cy="368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962414" y="6921405"/>
            <a:ext cx="5767999" cy="2314575"/>
            <a:chOff x="0" y="0"/>
            <a:chExt cx="1519144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9144" cy="609600"/>
            </a:xfrm>
            <a:custGeom>
              <a:avLst/>
              <a:gdLst/>
              <a:ahLst/>
              <a:cxnLst/>
              <a:rect l="l" t="t" r="r" b="b"/>
              <a:pathLst>
                <a:path w="1519144" h="609600">
                  <a:moveTo>
                    <a:pt x="203200" y="0"/>
                  </a:moveTo>
                  <a:lnTo>
                    <a:pt x="1519144" y="0"/>
                  </a:lnTo>
                  <a:lnTo>
                    <a:pt x="1315944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13159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56702" y="-2436282"/>
            <a:ext cx="11408890" cy="3255432"/>
            <a:chOff x="0" y="0"/>
            <a:chExt cx="3004811" cy="8573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94" y="-2866856"/>
            <a:ext cx="11408890" cy="3255432"/>
            <a:chOff x="0" y="0"/>
            <a:chExt cx="3004811" cy="8573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04811" cy="857398"/>
            </a:xfrm>
            <a:custGeom>
              <a:avLst/>
              <a:gdLst/>
              <a:ahLst/>
              <a:cxnLst/>
              <a:rect l="l" t="t" r="r" b="b"/>
              <a:pathLst>
                <a:path w="3004811" h="857398">
                  <a:moveTo>
                    <a:pt x="203200" y="0"/>
                  </a:moveTo>
                  <a:lnTo>
                    <a:pt x="3004811" y="0"/>
                  </a:lnTo>
                  <a:lnTo>
                    <a:pt x="2801611" y="857398"/>
                  </a:lnTo>
                  <a:lnTo>
                    <a:pt x="0" y="85739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2801611" cy="895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841084" y="6897471"/>
            <a:ext cx="9066285" cy="2314575"/>
            <a:chOff x="0" y="0"/>
            <a:chExt cx="2387828" cy="6096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87828" cy="609600"/>
            </a:xfrm>
            <a:custGeom>
              <a:avLst/>
              <a:gdLst/>
              <a:ahLst/>
              <a:cxnLst/>
              <a:rect l="l" t="t" r="r" b="b"/>
              <a:pathLst>
                <a:path w="2387828" h="609600">
                  <a:moveTo>
                    <a:pt x="203200" y="0"/>
                  </a:moveTo>
                  <a:lnTo>
                    <a:pt x="2387828" y="0"/>
                  </a:lnTo>
                  <a:lnTo>
                    <a:pt x="2184628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2184628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05464" y="8424230"/>
            <a:ext cx="19293718" cy="1862770"/>
            <a:chOff x="0" y="0"/>
            <a:chExt cx="5081473" cy="4906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81473" cy="490606"/>
            </a:xfrm>
            <a:custGeom>
              <a:avLst/>
              <a:gdLst/>
              <a:ahLst/>
              <a:cxnLst/>
              <a:rect l="l" t="t" r="r" b="b"/>
              <a:pathLst>
                <a:path w="5081473" h="490606">
                  <a:moveTo>
                    <a:pt x="0" y="0"/>
                  </a:moveTo>
                  <a:lnTo>
                    <a:pt x="5081473" y="0"/>
                  </a:lnTo>
                  <a:lnTo>
                    <a:pt x="5081473" y="490606"/>
                  </a:lnTo>
                  <a:lnTo>
                    <a:pt x="0" y="490606"/>
                  </a:lnTo>
                  <a:close/>
                </a:path>
              </a:pathLst>
            </a:custGeom>
            <a:solidFill>
              <a:srgbClr val="FED43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081473" cy="528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2266737">
            <a:off x="15080539" y="-1737157"/>
            <a:ext cx="7869065" cy="3474314"/>
            <a:chOff x="0" y="0"/>
            <a:chExt cx="2072511" cy="915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72511" cy="915046"/>
            </a:xfrm>
            <a:custGeom>
              <a:avLst/>
              <a:gdLst/>
              <a:ahLst/>
              <a:cxnLst/>
              <a:rect l="l" t="t" r="r" b="b"/>
              <a:pathLst>
                <a:path w="2072511" h="915046">
                  <a:moveTo>
                    <a:pt x="0" y="0"/>
                  </a:moveTo>
                  <a:lnTo>
                    <a:pt x="2072511" y="0"/>
                  </a:lnTo>
                  <a:lnTo>
                    <a:pt x="2072511" y="915046"/>
                  </a:lnTo>
                  <a:lnTo>
                    <a:pt x="0" y="915046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072511" cy="953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-1140953" y="9767413"/>
            <a:ext cx="21063321" cy="1265101"/>
            <a:chOff x="0" y="0"/>
            <a:chExt cx="5547541" cy="33319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547541" cy="333195"/>
            </a:xfrm>
            <a:custGeom>
              <a:avLst/>
              <a:gdLst/>
              <a:ahLst/>
              <a:cxnLst/>
              <a:rect l="l" t="t" r="r" b="b"/>
              <a:pathLst>
                <a:path w="5547541" h="333195">
                  <a:moveTo>
                    <a:pt x="0" y="0"/>
                  </a:moveTo>
                  <a:lnTo>
                    <a:pt x="5547541" y="0"/>
                  </a:lnTo>
                  <a:lnTo>
                    <a:pt x="5547541" y="333195"/>
                  </a:lnTo>
                  <a:lnTo>
                    <a:pt x="0" y="333195"/>
                  </a:lnTo>
                  <a:close/>
                </a:path>
              </a:pathLst>
            </a:custGeom>
            <a:solidFill>
              <a:srgbClr val="FFAA33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5547541" cy="371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-4271238">
            <a:off x="6196179" y="8808305"/>
            <a:ext cx="5553161" cy="2314575"/>
            <a:chOff x="0" y="0"/>
            <a:chExt cx="1462561" cy="6096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62561" cy="609600"/>
            </a:xfrm>
            <a:custGeom>
              <a:avLst/>
              <a:gdLst/>
              <a:ahLst/>
              <a:cxnLst/>
              <a:rect l="l" t="t" r="r" b="b"/>
              <a:pathLst>
                <a:path w="1462561" h="609600">
                  <a:moveTo>
                    <a:pt x="203200" y="0"/>
                  </a:moveTo>
                  <a:lnTo>
                    <a:pt x="1462561" y="0"/>
                  </a:lnTo>
                  <a:lnTo>
                    <a:pt x="125936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5426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101600" y="-38100"/>
              <a:ext cx="1259361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12648264" y="8879364"/>
            <a:ext cx="2986761" cy="608213"/>
          </a:xfrm>
          <a:custGeom>
            <a:avLst/>
            <a:gdLst/>
            <a:ahLst/>
            <a:cxnLst/>
            <a:rect l="l" t="t" r="r" b="b"/>
            <a:pathLst>
              <a:path w="2986761" h="608213">
                <a:moveTo>
                  <a:pt x="0" y="0"/>
                </a:moveTo>
                <a:lnTo>
                  <a:pt x="2986761" y="0"/>
                </a:lnTo>
                <a:lnTo>
                  <a:pt x="2986761" y="608213"/>
                </a:lnTo>
                <a:lnTo>
                  <a:pt x="0" y="608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175124" y="1573877"/>
            <a:ext cx="2691975" cy="548184"/>
          </a:xfrm>
          <a:custGeom>
            <a:avLst/>
            <a:gdLst/>
            <a:ahLst/>
            <a:cxnLst/>
            <a:rect l="l" t="t" r="r" b="b"/>
            <a:pathLst>
              <a:path w="2691975" h="548184">
                <a:moveTo>
                  <a:pt x="0" y="0"/>
                </a:moveTo>
                <a:lnTo>
                  <a:pt x="2691976" y="0"/>
                </a:lnTo>
                <a:lnTo>
                  <a:pt x="2691976" y="548184"/>
                </a:lnTo>
                <a:lnTo>
                  <a:pt x="0" y="548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 rot="60000">
            <a:off x="1218886" y="2604951"/>
            <a:ext cx="7274534" cy="507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67"/>
              </a:lnSpc>
            </a:pPr>
            <a:r>
              <a:rPr lang="en-US" sz="19567" b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TERIMA KASIH</a:t>
            </a:r>
          </a:p>
        </p:txBody>
      </p:sp>
      <p:grpSp>
        <p:nvGrpSpPr>
          <p:cNvPr id="38" name="Group 31">
            <a:extLst>
              <a:ext uri="{FF2B5EF4-FFF2-40B4-BE49-F238E27FC236}">
                <a16:creationId xmlns:a16="http://schemas.microsoft.com/office/drawing/2014/main" id="{DE49302F-887F-3F73-9FC3-710F25A31ED9}"/>
              </a:ext>
            </a:extLst>
          </p:cNvPr>
          <p:cNvGrpSpPr/>
          <p:nvPr/>
        </p:nvGrpSpPr>
        <p:grpSpPr>
          <a:xfrm>
            <a:off x="1025008" y="7956209"/>
            <a:ext cx="6574951" cy="1045055"/>
            <a:chOff x="0" y="0"/>
            <a:chExt cx="9439445" cy="1383487"/>
          </a:xfrm>
        </p:grpSpPr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7B434203-F6E0-3043-365B-03074C7C07C7}"/>
                </a:ext>
              </a:extLst>
            </p:cNvPr>
            <p:cNvSpPr/>
            <p:nvPr/>
          </p:nvSpPr>
          <p:spPr>
            <a:xfrm>
              <a:off x="0" y="157891"/>
              <a:ext cx="7563012" cy="1225596"/>
            </a:xfrm>
            <a:custGeom>
              <a:avLst/>
              <a:gdLst/>
              <a:ahLst/>
              <a:cxnLst/>
              <a:rect l="l" t="t" r="r" b="b"/>
              <a:pathLst>
                <a:path w="7563012" h="1225596">
                  <a:moveTo>
                    <a:pt x="0" y="0"/>
                  </a:moveTo>
                  <a:lnTo>
                    <a:pt x="7563012" y="0"/>
                  </a:lnTo>
                  <a:lnTo>
                    <a:pt x="7563012" y="1225596"/>
                  </a:lnTo>
                  <a:lnTo>
                    <a:pt x="0" y="1225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40" name="Group 33">
              <a:extLst>
                <a:ext uri="{FF2B5EF4-FFF2-40B4-BE49-F238E27FC236}">
                  <a16:creationId xmlns:a16="http://schemas.microsoft.com/office/drawing/2014/main" id="{91F30988-BC68-7AC8-5EE1-A4E311379F06}"/>
                </a:ext>
              </a:extLst>
            </p:cNvPr>
            <p:cNvGrpSpPr/>
            <p:nvPr/>
          </p:nvGrpSpPr>
          <p:grpSpPr>
            <a:xfrm>
              <a:off x="5707690" y="0"/>
              <a:ext cx="2680828" cy="1383487"/>
              <a:chOff x="0" y="0"/>
              <a:chExt cx="626276" cy="323201"/>
            </a:xfrm>
          </p:grpSpPr>
          <p:sp>
            <p:nvSpPr>
              <p:cNvPr id="42" name="Freeform 34">
                <a:extLst>
                  <a:ext uri="{FF2B5EF4-FFF2-40B4-BE49-F238E27FC236}">
                    <a16:creationId xmlns:a16="http://schemas.microsoft.com/office/drawing/2014/main" id="{BD38E75F-9409-6596-A075-F6CBE1B9BC29}"/>
                  </a:ext>
                </a:extLst>
              </p:cNvPr>
              <p:cNvSpPr/>
              <p:nvPr/>
            </p:nvSpPr>
            <p:spPr>
              <a:xfrm>
                <a:off x="0" y="0"/>
                <a:ext cx="626277" cy="323201"/>
              </a:xfrm>
              <a:custGeom>
                <a:avLst/>
                <a:gdLst/>
                <a:ahLst/>
                <a:cxnLst/>
                <a:rect l="l" t="t" r="r" b="b"/>
                <a:pathLst>
                  <a:path w="626277" h="323201">
                    <a:moveTo>
                      <a:pt x="0" y="0"/>
                    </a:moveTo>
                    <a:lnTo>
                      <a:pt x="626277" y="0"/>
                    </a:lnTo>
                    <a:lnTo>
                      <a:pt x="626277" y="323201"/>
                    </a:lnTo>
                    <a:lnTo>
                      <a:pt x="0" y="32320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3" name="TextBox 35">
                <a:extLst>
                  <a:ext uri="{FF2B5EF4-FFF2-40B4-BE49-F238E27FC236}">
                    <a16:creationId xmlns:a16="http://schemas.microsoft.com/office/drawing/2014/main" id="{C3829F7D-1BF1-2759-08C5-A02D52B311F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6276" cy="3613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9802880D-5625-808E-FA1D-18BBA712431E}"/>
                </a:ext>
              </a:extLst>
            </p:cNvPr>
            <p:cNvSpPr/>
            <p:nvPr/>
          </p:nvSpPr>
          <p:spPr>
            <a:xfrm>
              <a:off x="5730006" y="205195"/>
              <a:ext cx="3709439" cy="1094626"/>
            </a:xfrm>
            <a:custGeom>
              <a:avLst/>
              <a:gdLst/>
              <a:ahLst/>
              <a:cxnLst/>
              <a:rect l="l" t="t" r="r" b="b"/>
              <a:pathLst>
                <a:path w="3709439" h="1094626">
                  <a:moveTo>
                    <a:pt x="0" y="0"/>
                  </a:moveTo>
                  <a:lnTo>
                    <a:pt x="3709439" y="0"/>
                  </a:lnTo>
                  <a:lnTo>
                    <a:pt x="3709439" y="1094626"/>
                  </a:lnTo>
                  <a:lnTo>
                    <a:pt x="0" y="1094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2754</Words>
  <Application>Microsoft Office PowerPoint</Application>
  <PresentationFormat>Custom</PresentationFormat>
  <Paragraphs>277</Paragraphs>
  <Slides>74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7" baseType="lpstr">
      <vt:lpstr>Sitka Text</vt:lpstr>
      <vt:lpstr>Times New Roman</vt:lpstr>
      <vt:lpstr>ABeeZee</vt:lpstr>
      <vt:lpstr>Wingdings</vt:lpstr>
      <vt:lpstr>Bookman Old Style</vt:lpstr>
      <vt:lpstr>Barlow Condensed Bold</vt:lpstr>
      <vt:lpstr>Arial</vt:lpstr>
      <vt:lpstr>ABeeZee Bold</vt:lpstr>
      <vt:lpstr>Cambria Math</vt:lpstr>
      <vt:lpstr>Courier New</vt:lpstr>
      <vt:lpstr>Aptos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Kuning dan Biru Minimalis Pentingnya Asuransi Presentation</dc:title>
  <cp:lastModifiedBy>Iona Ndakularak</cp:lastModifiedBy>
  <cp:revision>125</cp:revision>
  <dcterms:created xsi:type="dcterms:W3CDTF">2006-08-16T00:00:00Z</dcterms:created>
  <dcterms:modified xsi:type="dcterms:W3CDTF">2026-09-07T03:57:54Z</dcterms:modified>
  <dc:identifier>DAHCMJrQHTE</dc:identifier>
</cp:coreProperties>
</file>