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handoutMasterIdLst>
    <p:handoutMasterId r:id="rId19"/>
  </p:handoutMasterIdLst>
  <p:sldIdLst>
    <p:sldId id="256" r:id="rId2"/>
    <p:sldId id="307" r:id="rId3"/>
    <p:sldId id="298" r:id="rId4"/>
    <p:sldId id="299" r:id="rId5"/>
    <p:sldId id="300" r:id="rId6"/>
    <p:sldId id="301" r:id="rId7"/>
    <p:sldId id="296" r:id="rId8"/>
    <p:sldId id="257" r:id="rId9"/>
    <p:sldId id="269" r:id="rId10"/>
    <p:sldId id="270" r:id="rId11"/>
    <p:sldId id="265" r:id="rId12"/>
    <p:sldId id="302" r:id="rId13"/>
    <p:sldId id="303" r:id="rId14"/>
    <p:sldId id="304" r:id="rId15"/>
    <p:sldId id="305" r:id="rId16"/>
    <p:sldId id="306" r:id="rId17"/>
    <p:sldId id="266" r:id="rId18"/>
  </p:sldIdLst>
  <p:sldSz cx="12192000" cy="6858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778" y="7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328" cy="497859"/>
          </a:xfrm>
          <a:prstGeom prst="rect">
            <a:avLst/>
          </a:prstGeom>
        </p:spPr>
        <p:txBody>
          <a:bodyPr vert="horz" lIns="96015" tIns="48007" rIns="96015" bIns="48007" rtlCol="0"/>
          <a:lstStyle>
            <a:lvl1pPr algn="l">
              <a:defRPr sz="1300"/>
            </a:lvl1pPr>
          </a:lstStyle>
          <a:p>
            <a:pPr>
              <a:defRPr/>
            </a:pPr>
            <a:endParaRPr lang="id-ID"/>
          </a:p>
        </p:txBody>
      </p:sp>
      <p:sp>
        <p:nvSpPr>
          <p:cNvPr id="3" name="Date Placeholder 2"/>
          <p:cNvSpPr>
            <a:spLocks noGrp="1"/>
          </p:cNvSpPr>
          <p:nvPr>
            <p:ph type="dt" sz="quarter" idx="1"/>
          </p:nvPr>
        </p:nvSpPr>
        <p:spPr>
          <a:xfrm>
            <a:off x="3884495" y="0"/>
            <a:ext cx="2972416" cy="497859"/>
          </a:xfrm>
          <a:prstGeom prst="rect">
            <a:avLst/>
          </a:prstGeom>
        </p:spPr>
        <p:txBody>
          <a:bodyPr vert="horz" lIns="96015" tIns="48007" rIns="96015" bIns="48007" rtlCol="0"/>
          <a:lstStyle>
            <a:lvl1pPr algn="r">
              <a:defRPr sz="1300"/>
            </a:lvl1pPr>
          </a:lstStyle>
          <a:p>
            <a:pPr>
              <a:defRPr/>
            </a:pPr>
            <a:fld id="{8F903185-F371-4C71-B61B-1D68FE25F03A}" type="datetimeFigureOut">
              <a:rPr lang="id-ID"/>
              <a:pPr>
                <a:defRPr/>
              </a:pPr>
              <a:t>20/02/2024</a:t>
            </a:fld>
            <a:endParaRPr lang="id-ID"/>
          </a:p>
        </p:txBody>
      </p:sp>
      <p:sp>
        <p:nvSpPr>
          <p:cNvPr id="4" name="Footer Placeholder 3"/>
          <p:cNvSpPr>
            <a:spLocks noGrp="1"/>
          </p:cNvSpPr>
          <p:nvPr>
            <p:ph type="ftr" sz="quarter" idx="2"/>
          </p:nvPr>
        </p:nvSpPr>
        <p:spPr>
          <a:xfrm>
            <a:off x="0" y="9445537"/>
            <a:ext cx="2971328" cy="497857"/>
          </a:xfrm>
          <a:prstGeom prst="rect">
            <a:avLst/>
          </a:prstGeom>
        </p:spPr>
        <p:txBody>
          <a:bodyPr vert="horz" lIns="96015" tIns="48007" rIns="96015" bIns="48007" rtlCol="0" anchor="b"/>
          <a:lstStyle>
            <a:lvl1pPr algn="l">
              <a:defRPr sz="1300"/>
            </a:lvl1pPr>
          </a:lstStyle>
          <a:p>
            <a:pPr>
              <a:defRPr/>
            </a:pPr>
            <a:endParaRPr lang="id-ID"/>
          </a:p>
        </p:txBody>
      </p:sp>
      <p:sp>
        <p:nvSpPr>
          <p:cNvPr id="5" name="Slide Number Placeholder 4"/>
          <p:cNvSpPr>
            <a:spLocks noGrp="1"/>
          </p:cNvSpPr>
          <p:nvPr>
            <p:ph type="sldNum" sz="quarter" idx="3"/>
          </p:nvPr>
        </p:nvSpPr>
        <p:spPr>
          <a:xfrm>
            <a:off x="3884495" y="9445537"/>
            <a:ext cx="2972416" cy="497857"/>
          </a:xfrm>
          <a:prstGeom prst="rect">
            <a:avLst/>
          </a:prstGeom>
        </p:spPr>
        <p:txBody>
          <a:bodyPr vert="horz" lIns="96015" tIns="48007" rIns="96015" bIns="48007" rtlCol="0" anchor="b"/>
          <a:lstStyle>
            <a:lvl1pPr algn="r">
              <a:defRPr sz="1300"/>
            </a:lvl1pPr>
          </a:lstStyle>
          <a:p>
            <a:pPr>
              <a:defRPr/>
            </a:pPr>
            <a:fld id="{49233398-E959-40BD-A3E0-85BEC8D67717}" type="slidenum">
              <a:rPr lang="id-ID"/>
              <a:pPr>
                <a:defRPr/>
              </a:pPr>
              <a:t>‹#›</a:t>
            </a:fld>
            <a:endParaRPr lang="id-ID"/>
          </a:p>
        </p:txBody>
      </p:sp>
    </p:spTree>
    <p:extLst>
      <p:ext uri="{BB962C8B-B14F-4D97-AF65-F5344CB8AC3E}">
        <p14:creationId xmlns:p14="http://schemas.microsoft.com/office/powerpoint/2010/main" val="38773196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F52B489-D24A-4E64-AD3A-62165D92186A}"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AA1423D8-9FEC-4C18-9BBC-E23BF1B569EB}" type="slidenum">
              <a:rPr lang="id-ID" smtClean="0"/>
              <a:pPr>
                <a:defRPr/>
              </a:pPr>
              <a:t>‹#›</a:t>
            </a:fld>
            <a:endParaRPr lang="id-ID"/>
          </a:p>
        </p:txBody>
      </p:sp>
    </p:spTree>
    <p:extLst>
      <p:ext uri="{BB962C8B-B14F-4D97-AF65-F5344CB8AC3E}">
        <p14:creationId xmlns:p14="http://schemas.microsoft.com/office/powerpoint/2010/main" val="3701500103"/>
      </p:ext>
    </p:extLst>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1EE9F16-62DA-4A59-8AF7-305083E89797}" type="slidenum">
              <a:rPr lang="id-ID" smtClean="0"/>
              <a:pPr>
                <a:defRPr/>
              </a:pPr>
              <a:t>‹#›</a:t>
            </a:fld>
            <a:endParaRPr lang="id-ID"/>
          </a:p>
        </p:txBody>
      </p:sp>
    </p:spTree>
    <p:extLst>
      <p:ext uri="{BB962C8B-B14F-4D97-AF65-F5344CB8AC3E}">
        <p14:creationId xmlns:p14="http://schemas.microsoft.com/office/powerpoint/2010/main" val="1213362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1EE9F16-62DA-4A59-8AF7-305083E89797}" type="slidenum">
              <a:rPr lang="id-ID" smtClean="0"/>
              <a:pPr>
                <a:defRPr/>
              </a:pPr>
              <a:t>‹#›</a:t>
            </a:fld>
            <a:endParaRPr lang="id-ID"/>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0200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1EE9F16-62DA-4A59-8AF7-305083E89797}" type="slidenum">
              <a:rPr lang="id-ID" smtClean="0"/>
              <a:pPr>
                <a:defRPr/>
              </a:pPr>
              <a:t>‹#›</a:t>
            </a:fld>
            <a:endParaRPr lang="id-ID"/>
          </a:p>
        </p:txBody>
      </p:sp>
    </p:spTree>
    <p:extLst>
      <p:ext uri="{BB962C8B-B14F-4D97-AF65-F5344CB8AC3E}">
        <p14:creationId xmlns:p14="http://schemas.microsoft.com/office/powerpoint/2010/main" val="1296266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1EE9F16-62DA-4A59-8AF7-305083E89797}" type="slidenum">
              <a:rPr lang="id-ID" smtClean="0"/>
              <a:pPr>
                <a:defRPr/>
              </a:pPr>
              <a:t>‹#›</a:t>
            </a:fld>
            <a:endParaRPr lang="id-ID"/>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160033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1EE9F16-62DA-4A59-8AF7-305083E89797}" type="slidenum">
              <a:rPr lang="id-ID" smtClean="0"/>
              <a:pPr>
                <a:defRPr/>
              </a:pPr>
              <a:t>‹#›</a:t>
            </a:fld>
            <a:endParaRPr lang="id-ID"/>
          </a:p>
        </p:txBody>
      </p:sp>
    </p:spTree>
    <p:extLst>
      <p:ext uri="{BB962C8B-B14F-4D97-AF65-F5344CB8AC3E}">
        <p14:creationId xmlns:p14="http://schemas.microsoft.com/office/powerpoint/2010/main" val="346263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F346102-906A-4D01-9BC3-600ABD2ADF0C}"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5B91A4D9-629B-49F0-B0CC-EEDA6F481AB8}" type="slidenum">
              <a:rPr lang="id-ID" smtClean="0"/>
              <a:pPr>
                <a:defRPr/>
              </a:pPr>
              <a:t>‹#›</a:t>
            </a:fld>
            <a:endParaRPr lang="id-ID"/>
          </a:p>
        </p:txBody>
      </p:sp>
    </p:spTree>
    <p:extLst>
      <p:ext uri="{BB962C8B-B14F-4D97-AF65-F5344CB8AC3E}">
        <p14:creationId xmlns:p14="http://schemas.microsoft.com/office/powerpoint/2010/main" val="783277364"/>
      </p:ext>
    </p:extLst>
  </p:cSld>
  <p:clrMapOvr>
    <a:masterClrMapping/>
  </p:clrMapOvr>
  <p:transition>
    <p:newsfla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2090B58-E825-4BD8-8F32-29258908956F}"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45FDA60A-35C4-47DB-9BF1-82E8B15A4D3B}" type="slidenum">
              <a:rPr lang="id-ID" smtClean="0"/>
              <a:pPr>
                <a:defRPr/>
              </a:pPr>
              <a:t>‹#›</a:t>
            </a:fld>
            <a:endParaRPr lang="id-ID"/>
          </a:p>
        </p:txBody>
      </p:sp>
    </p:spTree>
    <p:extLst>
      <p:ext uri="{BB962C8B-B14F-4D97-AF65-F5344CB8AC3E}">
        <p14:creationId xmlns:p14="http://schemas.microsoft.com/office/powerpoint/2010/main" val="525377088"/>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41A83DBE-CB48-42CB-8D4C-B592E012819B}"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751F7545-63A4-4379-B1C8-C246B20EC66F}" type="slidenum">
              <a:rPr lang="id-ID" smtClean="0"/>
              <a:pPr>
                <a:defRPr/>
              </a:pPr>
              <a:t>‹#›</a:t>
            </a:fld>
            <a:endParaRPr lang="id-ID"/>
          </a:p>
        </p:txBody>
      </p:sp>
    </p:spTree>
    <p:extLst>
      <p:ext uri="{BB962C8B-B14F-4D97-AF65-F5344CB8AC3E}">
        <p14:creationId xmlns:p14="http://schemas.microsoft.com/office/powerpoint/2010/main" val="3173808147"/>
      </p:ext>
    </p:extLst>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DE8AE70-F189-4DA3-8869-DB753B219D62}" type="datetimeFigureOut">
              <a:rPr lang="id-ID" smtClean="0"/>
              <a:pPr>
                <a:defRPr/>
              </a:pPr>
              <a:t>20/02/2024</a:t>
            </a:fld>
            <a:endParaRPr lang="id-ID"/>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pPr>
              <a:defRPr/>
            </a:pPr>
            <a:fld id="{317B9403-97E5-45EF-95A3-BA6F2D5F2EFB}" type="slidenum">
              <a:rPr lang="id-ID" smtClean="0"/>
              <a:pPr>
                <a:defRPr/>
              </a:pPr>
              <a:t>‹#›</a:t>
            </a:fld>
            <a:endParaRPr lang="id-ID"/>
          </a:p>
        </p:txBody>
      </p:sp>
    </p:spTree>
    <p:extLst>
      <p:ext uri="{BB962C8B-B14F-4D97-AF65-F5344CB8AC3E}">
        <p14:creationId xmlns:p14="http://schemas.microsoft.com/office/powerpoint/2010/main" val="1561989895"/>
      </p:ext>
    </p:extLst>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E43CB4F2-1AD1-41F7-B174-D40C5EC351D9}" type="datetimeFigureOut">
              <a:rPr lang="id-ID" smtClean="0"/>
              <a:pPr>
                <a:defRPr/>
              </a:pPr>
              <a:t>20/02/2024</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166BB817-1FFD-4E7E-950C-2D8549DAD9B7}" type="slidenum">
              <a:rPr lang="id-ID" smtClean="0"/>
              <a:pPr>
                <a:defRPr/>
              </a:pPr>
              <a:t>‹#›</a:t>
            </a:fld>
            <a:endParaRPr lang="id-ID"/>
          </a:p>
        </p:txBody>
      </p:sp>
    </p:spTree>
    <p:extLst>
      <p:ext uri="{BB962C8B-B14F-4D97-AF65-F5344CB8AC3E}">
        <p14:creationId xmlns:p14="http://schemas.microsoft.com/office/powerpoint/2010/main" val="1662949289"/>
      </p:ext>
    </p:extLst>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01B6D28C-46D4-43DD-9C9E-E03399879566}" type="datetimeFigureOut">
              <a:rPr lang="id-ID" smtClean="0"/>
              <a:pPr>
                <a:defRPr/>
              </a:pPr>
              <a:t>20/02/2024</a:t>
            </a:fld>
            <a:endParaRPr lang="id-ID"/>
          </a:p>
        </p:txBody>
      </p:sp>
      <p:sp>
        <p:nvSpPr>
          <p:cNvPr id="8" name="Footer Placeholder 7"/>
          <p:cNvSpPr>
            <a:spLocks noGrp="1"/>
          </p:cNvSpPr>
          <p:nvPr>
            <p:ph type="ftr" sz="quarter" idx="11"/>
          </p:nvPr>
        </p:nvSpPr>
        <p:spPr/>
        <p:txBody>
          <a:bodyPr/>
          <a:lstStyle/>
          <a:p>
            <a:pPr>
              <a:defRPr/>
            </a:pPr>
            <a:endParaRPr lang="id-ID"/>
          </a:p>
        </p:txBody>
      </p:sp>
      <p:sp>
        <p:nvSpPr>
          <p:cNvPr id="9" name="Slide Number Placeholder 8"/>
          <p:cNvSpPr>
            <a:spLocks noGrp="1"/>
          </p:cNvSpPr>
          <p:nvPr>
            <p:ph type="sldNum" sz="quarter" idx="12"/>
          </p:nvPr>
        </p:nvSpPr>
        <p:spPr/>
        <p:txBody>
          <a:bodyPr/>
          <a:lstStyle/>
          <a:p>
            <a:pPr>
              <a:defRPr/>
            </a:pPr>
            <a:fld id="{2F1341F0-E4CF-4FF0-AB95-54D7F8CCBB17}" type="slidenum">
              <a:rPr lang="id-ID" smtClean="0"/>
              <a:pPr>
                <a:defRPr/>
              </a:pPr>
              <a:t>‹#›</a:t>
            </a:fld>
            <a:endParaRPr lang="id-ID"/>
          </a:p>
        </p:txBody>
      </p:sp>
    </p:spTree>
    <p:extLst>
      <p:ext uri="{BB962C8B-B14F-4D97-AF65-F5344CB8AC3E}">
        <p14:creationId xmlns:p14="http://schemas.microsoft.com/office/powerpoint/2010/main" val="2366933201"/>
      </p:ext>
    </p:extLst>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C1F3183A-EA2C-4173-BEE6-C268AAE58D8C}" type="datetimeFigureOut">
              <a:rPr lang="id-ID" smtClean="0"/>
              <a:pPr>
                <a:defRPr/>
              </a:pPr>
              <a:t>20/02/2024</a:t>
            </a:fld>
            <a:endParaRPr lang="id-ID"/>
          </a:p>
        </p:txBody>
      </p:sp>
      <p:sp>
        <p:nvSpPr>
          <p:cNvPr id="4" name="Footer Placeholder 3"/>
          <p:cNvSpPr>
            <a:spLocks noGrp="1"/>
          </p:cNvSpPr>
          <p:nvPr>
            <p:ph type="ftr" sz="quarter" idx="11"/>
          </p:nvPr>
        </p:nvSpPr>
        <p:spPr/>
        <p:txBody>
          <a:bodyPr/>
          <a:lstStyle/>
          <a:p>
            <a:pPr>
              <a:defRPr/>
            </a:pPr>
            <a:endParaRPr lang="id-ID"/>
          </a:p>
        </p:txBody>
      </p:sp>
      <p:sp>
        <p:nvSpPr>
          <p:cNvPr id="5" name="Slide Number Placeholder 4"/>
          <p:cNvSpPr>
            <a:spLocks noGrp="1"/>
          </p:cNvSpPr>
          <p:nvPr>
            <p:ph type="sldNum" sz="quarter" idx="12"/>
          </p:nvPr>
        </p:nvSpPr>
        <p:spPr/>
        <p:txBody>
          <a:bodyPr/>
          <a:lstStyle/>
          <a:p>
            <a:pPr>
              <a:defRPr/>
            </a:pPr>
            <a:fld id="{946CD481-88CC-444B-BC13-2750311CC409}" type="slidenum">
              <a:rPr lang="id-ID" smtClean="0"/>
              <a:pPr>
                <a:defRPr/>
              </a:pPr>
              <a:t>‹#›</a:t>
            </a:fld>
            <a:endParaRPr lang="id-ID"/>
          </a:p>
        </p:txBody>
      </p:sp>
    </p:spTree>
    <p:extLst>
      <p:ext uri="{BB962C8B-B14F-4D97-AF65-F5344CB8AC3E}">
        <p14:creationId xmlns:p14="http://schemas.microsoft.com/office/powerpoint/2010/main" val="4046402802"/>
      </p:ext>
    </p:extLst>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FFD2B7B-3CF7-4EDD-A55B-8C5FF38B4D07}" type="datetimeFigureOut">
              <a:rPr lang="id-ID" smtClean="0"/>
              <a:pPr>
                <a:defRPr/>
              </a:pPr>
              <a:t>20/02/2024</a:t>
            </a:fld>
            <a:endParaRPr lang="id-ID"/>
          </a:p>
        </p:txBody>
      </p:sp>
      <p:sp>
        <p:nvSpPr>
          <p:cNvPr id="3" name="Footer Placeholder 2"/>
          <p:cNvSpPr>
            <a:spLocks noGrp="1"/>
          </p:cNvSpPr>
          <p:nvPr>
            <p:ph type="ftr" sz="quarter" idx="11"/>
          </p:nvPr>
        </p:nvSpPr>
        <p:spPr/>
        <p:txBody>
          <a:bodyPr/>
          <a:lstStyle/>
          <a:p>
            <a:pPr>
              <a:defRPr/>
            </a:pPr>
            <a:endParaRPr lang="id-ID"/>
          </a:p>
        </p:txBody>
      </p:sp>
      <p:sp>
        <p:nvSpPr>
          <p:cNvPr id="4" name="Slide Number Placeholder 3"/>
          <p:cNvSpPr>
            <a:spLocks noGrp="1"/>
          </p:cNvSpPr>
          <p:nvPr>
            <p:ph type="sldNum" sz="quarter" idx="12"/>
          </p:nvPr>
        </p:nvSpPr>
        <p:spPr/>
        <p:txBody>
          <a:bodyPr/>
          <a:lstStyle/>
          <a:p>
            <a:pPr>
              <a:defRPr/>
            </a:pPr>
            <a:fld id="{BC11DCB5-46C5-4A8A-B0FE-499DE08394B8}" type="slidenum">
              <a:rPr lang="id-ID" smtClean="0"/>
              <a:pPr>
                <a:defRPr/>
              </a:pPr>
              <a:t>‹#›</a:t>
            </a:fld>
            <a:endParaRPr lang="id-ID"/>
          </a:p>
        </p:txBody>
      </p:sp>
    </p:spTree>
    <p:extLst>
      <p:ext uri="{BB962C8B-B14F-4D97-AF65-F5344CB8AC3E}">
        <p14:creationId xmlns:p14="http://schemas.microsoft.com/office/powerpoint/2010/main" val="1790423531"/>
      </p:ext>
    </p:extLst>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4545C9D-44F3-461C-BB3D-C18FC33DA12B}" type="datetimeFigureOut">
              <a:rPr lang="id-ID" smtClean="0"/>
              <a:pPr>
                <a:defRPr/>
              </a:pPr>
              <a:t>20/02/2024</a:t>
            </a:fld>
            <a:endParaRPr lang="id-ID"/>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6FC649AF-61EA-4BB4-AD28-1F500E5808AB}" type="slidenum">
              <a:rPr lang="id-ID" smtClean="0"/>
              <a:pPr>
                <a:defRPr/>
              </a:pPr>
              <a:t>‹#›</a:t>
            </a:fld>
            <a:endParaRPr lang="id-ID"/>
          </a:p>
        </p:txBody>
      </p:sp>
    </p:spTree>
    <p:extLst>
      <p:ext uri="{BB962C8B-B14F-4D97-AF65-F5344CB8AC3E}">
        <p14:creationId xmlns:p14="http://schemas.microsoft.com/office/powerpoint/2010/main" val="2765098573"/>
      </p:ext>
    </p:extLst>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pPr>
              <a:defRPr/>
            </a:pPr>
            <a:fld id="{3AD337C5-1748-4CC3-B2EF-8B82E6C79664}" type="slidenum">
              <a:rPr lang="id-ID" smtClean="0"/>
              <a:pPr>
                <a:defRPr/>
              </a:pPr>
              <a:t>‹#›</a:t>
            </a:fld>
            <a:endParaRPr lang="id-ID"/>
          </a:p>
        </p:txBody>
      </p:sp>
      <p:sp>
        <p:nvSpPr>
          <p:cNvPr id="5" name="Date Placeholder 4"/>
          <p:cNvSpPr>
            <a:spLocks noGrp="1"/>
          </p:cNvSpPr>
          <p:nvPr>
            <p:ph type="dt" sz="half" idx="10"/>
          </p:nvPr>
        </p:nvSpPr>
        <p:spPr/>
        <p:txBody>
          <a:bodyPr/>
          <a:lstStyle/>
          <a:p>
            <a:pPr>
              <a:defRPr/>
            </a:pPr>
            <a:fld id="{031DED5A-FFDE-42B9-A60E-5A7D13C58AD9}" type="datetimeFigureOut">
              <a:rPr lang="id-ID" smtClean="0"/>
              <a:pPr>
                <a:defRPr/>
              </a:pPr>
              <a:t>20/02/2024</a:t>
            </a:fld>
            <a:endParaRPr lang="id-ID"/>
          </a:p>
        </p:txBody>
      </p:sp>
    </p:spTree>
    <p:extLst>
      <p:ext uri="{BB962C8B-B14F-4D97-AF65-F5344CB8AC3E}">
        <p14:creationId xmlns:p14="http://schemas.microsoft.com/office/powerpoint/2010/main" val="1234306370"/>
      </p:ext>
    </p:extLst>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A75200A-1938-4D1E-A6B0-D94436C74868}" type="datetimeFigureOut">
              <a:rPr lang="id-ID" smtClean="0"/>
              <a:pPr>
                <a:defRPr/>
              </a:pPr>
              <a:t>20/02/2024</a:t>
            </a:fld>
            <a:endParaRPr lang="id-ID"/>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id-ID"/>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51EE9F16-62DA-4A59-8AF7-305083E89797}" type="slidenum">
              <a:rPr lang="id-ID" smtClean="0"/>
              <a:pPr>
                <a:defRPr/>
              </a:pPr>
              <a:t>‹#›</a:t>
            </a:fld>
            <a:endParaRPr lang="id-ID"/>
          </a:p>
        </p:txBody>
      </p:sp>
    </p:spTree>
    <p:extLst>
      <p:ext uri="{BB962C8B-B14F-4D97-AF65-F5344CB8AC3E}">
        <p14:creationId xmlns:p14="http://schemas.microsoft.com/office/powerpoint/2010/main" val="3446137356"/>
      </p:ext>
    </p:extLst>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 id="2147483939" r:id="rId12"/>
    <p:sldLayoutId id="2147483940" r:id="rId13"/>
    <p:sldLayoutId id="2147483941" r:id="rId14"/>
    <p:sldLayoutId id="2147483942" r:id="rId15"/>
    <p:sldLayoutId id="2147483943" r:id="rId16"/>
  </p:sldLayoutIdLst>
  <p:transition>
    <p:newsflash/>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09985" y="3303582"/>
            <a:ext cx="6715141" cy="1143008"/>
          </a:xfrm>
          <a:ln>
            <a:solidFill>
              <a:srgbClr val="00B050"/>
            </a:solidFill>
          </a:ln>
        </p:spPr>
        <p:txBody>
          <a:bodyPr>
            <a:normAutofit fontScale="90000"/>
          </a:bodyPr>
          <a:lstStyle/>
          <a:p>
            <a:pPr algn="ctr" eaLnBrk="1" fontAlgn="auto" hangingPunct="1">
              <a:spcAft>
                <a:spcPts val="0"/>
              </a:spcAft>
              <a:defRPr/>
            </a:pPr>
            <a:r>
              <a:rPr lang="en-US" sz="3600" dirty="0"/>
              <a:t>PELATIHAN ANALISIS STATISTIK (MAN21 211)</a:t>
            </a:r>
            <a:endParaRPr lang="id-ID" sz="3600" dirty="0"/>
          </a:p>
        </p:txBody>
      </p:sp>
      <p:sp>
        <p:nvSpPr>
          <p:cNvPr id="8195" name="Subtitle 2"/>
          <p:cNvSpPr>
            <a:spLocks noGrp="1"/>
          </p:cNvSpPr>
          <p:nvPr>
            <p:ph type="subTitle" idx="1"/>
          </p:nvPr>
        </p:nvSpPr>
        <p:spPr>
          <a:xfrm>
            <a:off x="3810000" y="4572008"/>
            <a:ext cx="5786462" cy="1143008"/>
          </a:xfrm>
        </p:spPr>
        <p:txBody>
          <a:bodyPr/>
          <a:lstStyle/>
          <a:p>
            <a:pPr eaLnBrk="1" hangingPunct="1"/>
            <a:r>
              <a:rPr lang="en-US" dirty="0">
                <a:solidFill>
                  <a:schemeClr val="tx1"/>
                </a:solidFill>
              </a:rPr>
              <a:t>Semester II 2023-2024</a:t>
            </a:r>
          </a:p>
          <a:p>
            <a:pPr eaLnBrk="1" hangingPunct="1"/>
            <a:r>
              <a:rPr lang="id-ID" dirty="0">
                <a:solidFill>
                  <a:schemeClr val="tx1"/>
                </a:solidFill>
              </a:rPr>
              <a:t>Pengajar:</a:t>
            </a:r>
            <a:r>
              <a:rPr lang="en-US" dirty="0" err="1">
                <a:solidFill>
                  <a:schemeClr val="tx1"/>
                </a:solidFill>
              </a:rPr>
              <a:t>Yuniarti</a:t>
            </a:r>
            <a:r>
              <a:rPr lang="en-US" dirty="0">
                <a:solidFill>
                  <a:schemeClr val="tx1"/>
                </a:solidFill>
              </a:rPr>
              <a:t> Reny </a:t>
            </a:r>
            <a:r>
              <a:rPr lang="en-US" dirty="0" err="1">
                <a:solidFill>
                  <a:schemeClr val="tx1"/>
                </a:solidFill>
              </a:rPr>
              <a:t>Renggo</a:t>
            </a:r>
            <a:r>
              <a:rPr lang="en-US" dirty="0">
                <a:solidFill>
                  <a:schemeClr val="tx1"/>
                </a:solidFill>
              </a:rPr>
              <a:t>, </a:t>
            </a:r>
            <a:r>
              <a:rPr lang="en-US" dirty="0" err="1">
                <a:solidFill>
                  <a:schemeClr val="tx1"/>
                </a:solidFill>
              </a:rPr>
              <a:t>S.Kom</a:t>
            </a:r>
            <a:r>
              <a:rPr lang="en-US" dirty="0">
                <a:solidFill>
                  <a:schemeClr val="tx1"/>
                </a:solidFill>
              </a:rPr>
              <a:t>., M.Sc.</a:t>
            </a:r>
          </a:p>
        </p:txBody>
      </p:sp>
      <p:sp>
        <p:nvSpPr>
          <p:cNvPr id="5" name="Subtitle 2"/>
          <p:cNvSpPr txBox="1">
            <a:spLocks/>
          </p:cNvSpPr>
          <p:nvPr/>
        </p:nvSpPr>
        <p:spPr bwMode="auto">
          <a:xfrm>
            <a:off x="8328249" y="6361113"/>
            <a:ext cx="2196877" cy="354012"/>
          </a:xfrm>
          <a:prstGeom prst="rect">
            <a:avLst/>
          </a:prstGeom>
          <a:ln>
            <a:headEnd/>
            <a:tailEnd/>
          </a:ln>
        </p:spPr>
        <p:style>
          <a:lnRef idx="2">
            <a:schemeClr val="dk1"/>
          </a:lnRef>
          <a:fillRef idx="1">
            <a:schemeClr val="lt1"/>
          </a:fillRef>
          <a:effectRef idx="0">
            <a:schemeClr val="dk1"/>
          </a:effectRef>
          <a:fontRef idx="minor">
            <a:schemeClr val="dk1"/>
          </a:fontRef>
        </p:style>
        <p:txBody>
          <a:bodyPr/>
          <a:lstStyle/>
          <a:p>
            <a:pPr algn="r">
              <a:spcBef>
                <a:spcPts val="600"/>
              </a:spcBef>
              <a:buClr>
                <a:schemeClr val="accent1"/>
              </a:buClr>
              <a:buSzPct val="70000"/>
              <a:defRPr/>
            </a:pPr>
            <a:r>
              <a:rPr lang="id-ID" b="1" dirty="0">
                <a:solidFill>
                  <a:schemeClr val="tx2"/>
                </a:solidFill>
              </a:rPr>
              <a:t>PERTEMUAN 1</a:t>
            </a: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par>
                          <p:cTn id="9" fill="hold">
                            <p:stCondLst>
                              <p:cond delay="5000"/>
                            </p:stCondLst>
                            <p:childTnLst>
                              <p:par>
                                <p:cTn id="10" presetID="19" presetClass="entr" presetSubtype="10" fill="hold" grpId="0" nodeType="after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 calcmode="lin" valueType="num">
                                      <p:cBhvr>
                                        <p:cTn id="12" dur="5000" fill="hold"/>
                                        <p:tgtEl>
                                          <p:spTgt spid="8195">
                                            <p:txEl>
                                              <p:pRg st="0" end="0"/>
                                            </p:txEl>
                                          </p:spTgt>
                                        </p:tgtEl>
                                        <p:attrNameLst>
                                          <p:attrName>ppt_w</p:attrName>
                                        </p:attrNameLst>
                                      </p:cBhvr>
                                      <p:tavLst>
                                        <p:tav tm="0" fmla="#ppt_w*sin(2.5*pi*$)">
                                          <p:val>
                                            <p:fltVal val="0"/>
                                          </p:val>
                                        </p:tav>
                                        <p:tav tm="100000">
                                          <p:val>
                                            <p:fltVal val="1"/>
                                          </p:val>
                                        </p:tav>
                                      </p:tavLst>
                                    </p:anim>
                                    <p:anim calcmode="lin" valueType="num">
                                      <p:cBhvr>
                                        <p:cTn id="13" dur="5000" fill="hold"/>
                                        <p:tgtEl>
                                          <p:spTgt spid="819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9" presetClass="entr" presetSubtype="10" fill="hold" grpId="0" nodeType="clickEffect">
                                  <p:stCondLst>
                                    <p:cond delay="0"/>
                                  </p:stCondLst>
                                  <p:childTnLst>
                                    <p:set>
                                      <p:cBhvr>
                                        <p:cTn id="17" dur="1" fill="hold">
                                          <p:stCondLst>
                                            <p:cond delay="0"/>
                                          </p:stCondLst>
                                        </p:cTn>
                                        <p:tgtEl>
                                          <p:spTgt spid="8195">
                                            <p:txEl>
                                              <p:pRg st="1" end="1"/>
                                            </p:txEl>
                                          </p:spTgt>
                                        </p:tgtEl>
                                        <p:attrNameLst>
                                          <p:attrName>style.visibility</p:attrName>
                                        </p:attrNameLst>
                                      </p:cBhvr>
                                      <p:to>
                                        <p:strVal val="visible"/>
                                      </p:to>
                                    </p:set>
                                    <p:anim calcmode="lin" valueType="num">
                                      <p:cBhvr>
                                        <p:cTn id="18" dur="5000" fill="hold"/>
                                        <p:tgtEl>
                                          <p:spTgt spid="8195">
                                            <p:txEl>
                                              <p:pRg st="1" end="1"/>
                                            </p:txEl>
                                          </p:spTgt>
                                        </p:tgtEl>
                                        <p:attrNameLst>
                                          <p:attrName>ppt_w</p:attrName>
                                        </p:attrNameLst>
                                      </p:cBhvr>
                                      <p:tavLst>
                                        <p:tav tm="0" fmla="#ppt_w*sin(2.5*pi*$)">
                                          <p:val>
                                            <p:fltVal val="0"/>
                                          </p:val>
                                        </p:tav>
                                        <p:tav tm="100000">
                                          <p:val>
                                            <p:fltVal val="1"/>
                                          </p:val>
                                        </p:tav>
                                      </p:tavLst>
                                    </p:anim>
                                    <p:anim calcmode="lin" valueType="num">
                                      <p:cBhvr>
                                        <p:cTn id="19" dur="5000" fill="hold"/>
                                        <p:tgtEl>
                                          <p:spTgt spid="8195">
                                            <p:txEl>
                                              <p:pRg st="1" end="1"/>
                                            </p:txEl>
                                          </p:spTgt>
                                        </p:tgtEl>
                                        <p:attrNameLst>
                                          <p:attrName>ppt_h</p:attrName>
                                        </p:attrNameLst>
                                      </p:cBhvr>
                                      <p:tavLst>
                                        <p:tav tm="0">
                                          <p:val>
                                            <p:strVal val="#ppt_h"/>
                                          </p:val>
                                        </p:tav>
                                        <p:tav tm="100000">
                                          <p:val>
                                            <p:strVal val="#ppt_h"/>
                                          </p:val>
                                        </p:tav>
                                      </p:tavLst>
                                    </p:anim>
                                  </p:childTnLst>
                                </p:cTn>
                              </p:par>
                            </p:childTnLst>
                          </p:cTn>
                        </p:par>
                        <p:par>
                          <p:cTn id="20" fill="hold">
                            <p:stCondLst>
                              <p:cond delay="5000"/>
                            </p:stCondLst>
                            <p:childTnLst>
                              <p:par>
                                <p:cTn id="21" presetID="19" presetClass="entr" presetSubtype="10" fill="hold" grpId="0" nodeType="afterEffect">
                                  <p:stCondLst>
                                    <p:cond delay="0"/>
                                  </p:stCondLst>
                                  <p:childTnLst>
                                    <p:set>
                                      <p:cBhvr>
                                        <p:cTn id="22" dur="1" fill="hold">
                                          <p:stCondLst>
                                            <p:cond delay="0"/>
                                          </p:stCondLst>
                                        </p:cTn>
                                        <p:tgtEl>
                                          <p:spTgt spid="5">
                                            <p:bg/>
                                          </p:spTgt>
                                        </p:tgtEl>
                                        <p:attrNameLst>
                                          <p:attrName>style.visibility</p:attrName>
                                        </p:attrNameLst>
                                      </p:cBhvr>
                                      <p:to>
                                        <p:strVal val="visible"/>
                                      </p:to>
                                    </p:set>
                                    <p:anim calcmode="lin" valueType="num">
                                      <p:cBhvr>
                                        <p:cTn id="23" dur="5000" fill="hold"/>
                                        <p:tgtEl>
                                          <p:spTgt spid="5">
                                            <p:bg/>
                                          </p:spTgt>
                                        </p:tgtEl>
                                        <p:attrNameLst>
                                          <p:attrName>ppt_w</p:attrName>
                                        </p:attrNameLst>
                                      </p:cBhvr>
                                      <p:tavLst>
                                        <p:tav tm="0" fmla="#ppt_w*sin(2.5*pi*$)">
                                          <p:val>
                                            <p:fltVal val="0"/>
                                          </p:val>
                                        </p:tav>
                                        <p:tav tm="100000">
                                          <p:val>
                                            <p:fltVal val="1"/>
                                          </p:val>
                                        </p:tav>
                                      </p:tavLst>
                                    </p:anim>
                                    <p:anim calcmode="lin" valueType="num">
                                      <p:cBhvr>
                                        <p:cTn id="24" dur="5000" fill="hold"/>
                                        <p:tgtEl>
                                          <p:spTgt spid="5">
                                            <p:bg/>
                                          </p:spTgt>
                                        </p:tgtEl>
                                        <p:attrNameLst>
                                          <p:attrName>ppt_h</p:attrName>
                                        </p:attrNameLst>
                                      </p:cBhvr>
                                      <p:tavLst>
                                        <p:tav tm="0">
                                          <p:val>
                                            <p:strVal val="#ppt_h"/>
                                          </p:val>
                                        </p:tav>
                                        <p:tav tm="100000">
                                          <p:val>
                                            <p:strVal val="#ppt_h"/>
                                          </p:val>
                                        </p:tav>
                                      </p:tavLst>
                                    </p:anim>
                                  </p:childTnLst>
                                </p:cTn>
                              </p:par>
                            </p:childTnLst>
                          </p:cTn>
                        </p:par>
                        <p:par>
                          <p:cTn id="25" fill="hold">
                            <p:stCondLst>
                              <p:cond delay="10000"/>
                            </p:stCondLst>
                            <p:childTnLst>
                              <p:par>
                                <p:cTn id="26" presetID="19" presetClass="entr" presetSubtype="10" fill="hold" grpId="0" nodeType="after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 calcmode="lin" valueType="num">
                                      <p:cBhvr>
                                        <p:cTn id="28" dur="5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29" dur="5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195" grpId="0" build="p"/>
      <p:bldP spid="5"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274638"/>
            <a:ext cx="8186766" cy="868346"/>
          </a:xfrm>
        </p:spPr>
        <p:txBody>
          <a:bodyPr anchor="ctr"/>
          <a:lstStyle/>
          <a:p>
            <a:pPr algn="ctr">
              <a:defRPr/>
            </a:pPr>
            <a:r>
              <a:rPr lang="id-ID" dirty="0"/>
              <a:t>REFERENSI</a:t>
            </a:r>
          </a:p>
        </p:txBody>
      </p:sp>
      <p:sp>
        <p:nvSpPr>
          <p:cNvPr id="12291" name="Content Placeholder 2"/>
          <p:cNvSpPr>
            <a:spLocks noGrp="1"/>
          </p:cNvSpPr>
          <p:nvPr>
            <p:ph idx="1"/>
          </p:nvPr>
        </p:nvSpPr>
        <p:spPr>
          <a:xfrm>
            <a:off x="533849" y="1451392"/>
            <a:ext cx="8895903" cy="2769696"/>
          </a:xfrm>
        </p:spPr>
        <p:txBody>
          <a:bodyPr>
            <a:normAutofit lnSpcReduction="10000"/>
          </a:bodyPr>
          <a:lstStyle/>
          <a:p>
            <a:r>
              <a:rPr lang="en-US" sz="2800" b="1" dirty="0" err="1"/>
              <a:t>Utama</a:t>
            </a:r>
            <a:endParaRPr lang="en-US" sz="2800" dirty="0"/>
          </a:p>
          <a:p>
            <a:pPr lvl="1"/>
            <a:r>
              <a:rPr lang="en-US" sz="2000" dirty="0" err="1"/>
              <a:t>Doane</a:t>
            </a:r>
            <a:r>
              <a:rPr lang="en-US" sz="2000" dirty="0"/>
              <a:t>, David P </a:t>
            </a:r>
            <a:r>
              <a:rPr lang="en-US" sz="2000" dirty="0" err="1"/>
              <a:t>dan</a:t>
            </a:r>
            <a:r>
              <a:rPr lang="en-US" sz="2000" dirty="0"/>
              <a:t> Seward, Lori E. 2016. Applied Statistics in Business and Economics 5e. Mc </a:t>
            </a:r>
            <a:r>
              <a:rPr lang="en-US" sz="2000" dirty="0" err="1"/>
              <a:t>Ggraw</a:t>
            </a:r>
            <a:r>
              <a:rPr lang="en-US" sz="2000" dirty="0"/>
              <a:t> Hill Education. New York.</a:t>
            </a:r>
          </a:p>
          <a:p>
            <a:pPr lvl="1"/>
            <a:r>
              <a:rPr lang="en-US" sz="2000" dirty="0"/>
              <a:t>Modul </a:t>
            </a:r>
            <a:r>
              <a:rPr lang="en-US" sz="2000" dirty="0" err="1"/>
              <a:t>Pelatihan</a:t>
            </a:r>
            <a:r>
              <a:rPr lang="en-US" sz="2000" dirty="0"/>
              <a:t> </a:t>
            </a:r>
            <a:r>
              <a:rPr lang="en-US" sz="2000" dirty="0" err="1"/>
              <a:t>Analisis</a:t>
            </a:r>
            <a:r>
              <a:rPr lang="en-US" sz="2000" dirty="0"/>
              <a:t> </a:t>
            </a:r>
            <a:r>
              <a:rPr lang="en-US" sz="2000" dirty="0" err="1"/>
              <a:t>Statistik</a:t>
            </a:r>
            <a:endParaRPr lang="en-US" sz="2000" dirty="0"/>
          </a:p>
          <a:p>
            <a:r>
              <a:rPr lang="en-US" sz="2800" b="1" dirty="0" err="1"/>
              <a:t>Tambahan</a:t>
            </a:r>
            <a:endParaRPr lang="en-US" sz="2800" dirty="0"/>
          </a:p>
          <a:p>
            <a:pPr lvl="1"/>
            <a:r>
              <a:rPr lang="id-ID" sz="2000" dirty="0"/>
              <a:t>Noor, Juliansyah. 2014. </a:t>
            </a:r>
            <a:r>
              <a:rPr lang="id-ID" sz="2000" b="1" i="1" dirty="0"/>
              <a:t>Analisis Data Penelitian Ekonomi dan Manajemen</a:t>
            </a:r>
            <a:r>
              <a:rPr lang="id-ID" sz="2000" dirty="0"/>
              <a:t>. Grasindo. Jakarta.</a:t>
            </a:r>
            <a:endParaRPr lang="en-US" sz="2000" dirty="0"/>
          </a:p>
        </p:txBody>
      </p:sp>
      <p:pic>
        <p:nvPicPr>
          <p:cNvPr id="2050" name="Picture 2"/>
          <p:cNvPicPr>
            <a:picLocks noChangeAspect="1" noChangeArrowheads="1"/>
          </p:cNvPicPr>
          <p:nvPr/>
        </p:nvPicPr>
        <p:blipFill>
          <a:blip r:embed="rId2"/>
          <a:srcRect/>
          <a:stretch>
            <a:fillRect/>
          </a:stretch>
        </p:blipFill>
        <p:spPr bwMode="auto">
          <a:xfrm>
            <a:off x="8166316" y="39992"/>
            <a:ext cx="809623" cy="1337638"/>
          </a:xfrm>
          <a:prstGeom prst="rect">
            <a:avLst/>
          </a:prstGeom>
          <a:noFill/>
          <a:ln w="9525">
            <a:noFill/>
            <a:miter lim="800000"/>
            <a:headEnd/>
            <a:tailEnd/>
          </a:ln>
          <a:effectLst/>
        </p:spPr>
      </p:pic>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eaLnBrk="1" hangingPunct="1">
              <a:defRPr/>
            </a:pPr>
            <a:r>
              <a:rPr lang="id-ID" dirty="0"/>
              <a:t>Alat Bantu</a:t>
            </a:r>
            <a:r>
              <a:rPr lang="en-US" dirty="0"/>
              <a:t> </a:t>
            </a:r>
            <a:r>
              <a:rPr lang="en-US" dirty="0" err="1"/>
              <a:t>Dalam</a:t>
            </a:r>
            <a:r>
              <a:rPr lang="en-US" dirty="0"/>
              <a:t> </a:t>
            </a:r>
            <a:r>
              <a:rPr lang="en-US" dirty="0" err="1"/>
              <a:t>Statistik</a:t>
            </a:r>
            <a:endParaRPr lang="id-ID" dirty="0"/>
          </a:p>
        </p:txBody>
      </p:sp>
      <p:sp>
        <p:nvSpPr>
          <p:cNvPr id="23555" name="Content Placeholder 2"/>
          <p:cNvSpPr>
            <a:spLocks noGrp="1"/>
          </p:cNvSpPr>
          <p:nvPr>
            <p:ph idx="1"/>
          </p:nvPr>
        </p:nvSpPr>
        <p:spPr>
          <a:xfrm>
            <a:off x="701502" y="1919649"/>
            <a:ext cx="8572500" cy="2614618"/>
          </a:xfrm>
        </p:spPr>
        <p:txBody>
          <a:bodyPr/>
          <a:lstStyle/>
          <a:p>
            <a:pPr algn="just" eaLnBrk="1" hangingPunct="1"/>
            <a:r>
              <a:rPr lang="id-ID" sz="3200" dirty="0"/>
              <a:t>Alat bantu yang digunakan untuk memecahkan berbagai persoalan statistik yaitu komputer. Software yang digunakan seperti: MS Excel, SPSS,</a:t>
            </a:r>
            <a:r>
              <a:rPr lang="en-US" sz="3200" dirty="0"/>
              <a:t> QM for windows</a:t>
            </a:r>
            <a:r>
              <a:rPr lang="id-ID" sz="3200" dirty="0"/>
              <a:t> dll.</a:t>
            </a:r>
          </a:p>
        </p:txBody>
      </p:sp>
      <p:pic>
        <p:nvPicPr>
          <p:cNvPr id="23556" name="Picture 4"/>
          <p:cNvPicPr>
            <a:picLocks noChangeAspect="1" noChangeArrowheads="1"/>
          </p:cNvPicPr>
          <p:nvPr/>
        </p:nvPicPr>
        <p:blipFill>
          <a:blip r:embed="rId2"/>
          <a:srcRect/>
          <a:stretch>
            <a:fillRect/>
          </a:stretch>
        </p:blipFill>
        <p:spPr bwMode="auto">
          <a:xfrm>
            <a:off x="2166938" y="4297363"/>
            <a:ext cx="2000250" cy="2032000"/>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 fill="hold"/>
                                        <p:tgtEl>
                                          <p:spTgt spid="23556"/>
                                        </p:tgtEl>
                                        <p:attrNameLst>
                                          <p:attrName>ppt_w</p:attrName>
                                        </p:attrNameLst>
                                      </p:cBhvr>
                                      <p:tavLst>
                                        <p:tav tm="0">
                                          <p:val>
                                            <p:fltVal val="0"/>
                                          </p:val>
                                        </p:tav>
                                        <p:tav tm="100000">
                                          <p:val>
                                            <p:strVal val="#ppt_w"/>
                                          </p:val>
                                        </p:tav>
                                      </p:tavLst>
                                    </p:anim>
                                    <p:anim calcmode="lin" valueType="num">
                                      <p:cBhvr>
                                        <p:cTn id="8" dur="500" fill="hold"/>
                                        <p:tgtEl>
                                          <p:spTgt spid="23556"/>
                                        </p:tgtEl>
                                        <p:attrNameLst>
                                          <p:attrName>ppt_h</p:attrName>
                                        </p:attrNameLst>
                                      </p:cBhvr>
                                      <p:tavLst>
                                        <p:tav tm="0">
                                          <p:val>
                                            <p:fltVal val="0"/>
                                          </p:val>
                                        </p:tav>
                                        <p:tav tm="100000">
                                          <p:val>
                                            <p:strVal val="#ppt_h"/>
                                          </p:val>
                                        </p:tav>
                                      </p:tavLst>
                                    </p:anim>
                                    <p:animEffect transition="in" filter="fade">
                                      <p:cBhvr>
                                        <p:cTn id="9"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38B9-29FE-4D0C-816A-C811769BBCDB}"/>
              </a:ext>
            </a:extLst>
          </p:cNvPr>
          <p:cNvSpPr>
            <a:spLocks noGrp="1"/>
          </p:cNvSpPr>
          <p:nvPr>
            <p:ph type="title"/>
          </p:nvPr>
        </p:nvSpPr>
        <p:spPr/>
        <p:txBody>
          <a:bodyPr/>
          <a:lstStyle/>
          <a:p>
            <a:r>
              <a:rPr lang="en-US" dirty="0" err="1"/>
              <a:t>Mengapa</a:t>
            </a:r>
            <a:r>
              <a:rPr lang="en-US" dirty="0"/>
              <a:t> </a:t>
            </a:r>
            <a:r>
              <a:rPr lang="en-US" dirty="0" err="1"/>
              <a:t>Perlu</a:t>
            </a:r>
            <a:r>
              <a:rPr lang="en-US" dirty="0"/>
              <a:t> Alat Bantu</a:t>
            </a:r>
            <a:endParaRPr lang="en-ID" dirty="0"/>
          </a:p>
        </p:txBody>
      </p:sp>
      <p:sp>
        <p:nvSpPr>
          <p:cNvPr id="3" name="Content Placeholder 2">
            <a:extLst>
              <a:ext uri="{FF2B5EF4-FFF2-40B4-BE49-F238E27FC236}">
                <a16:creationId xmlns:a16="http://schemas.microsoft.com/office/drawing/2014/main" id="{12D02F07-3C52-42E6-9738-1A0B2C640E3B}"/>
              </a:ext>
            </a:extLst>
          </p:cNvPr>
          <p:cNvSpPr>
            <a:spLocks noGrp="1"/>
          </p:cNvSpPr>
          <p:nvPr>
            <p:ph idx="1"/>
          </p:nvPr>
        </p:nvSpPr>
        <p:spPr/>
        <p:txBody>
          <a:bodyPr>
            <a:normAutofit/>
          </a:bodyPr>
          <a:lstStyle/>
          <a:p>
            <a:r>
              <a:rPr lang="en-US" sz="3200" dirty="0" err="1"/>
              <a:t>Pekerjaan</a:t>
            </a:r>
            <a:r>
              <a:rPr lang="en-US" sz="3200" dirty="0"/>
              <a:t> </a:t>
            </a:r>
            <a:r>
              <a:rPr lang="en-US" sz="3200" dirty="0" err="1"/>
              <a:t>secara</a:t>
            </a:r>
            <a:r>
              <a:rPr lang="en-US" sz="3200" dirty="0"/>
              <a:t> manual </a:t>
            </a:r>
            <a:r>
              <a:rPr lang="en-US" sz="3200" dirty="0" err="1"/>
              <a:t>dapat</a:t>
            </a:r>
            <a:r>
              <a:rPr lang="en-US" sz="3200" dirty="0"/>
              <a:t> </a:t>
            </a:r>
            <a:r>
              <a:rPr lang="en-US" sz="3200" dirty="0" err="1"/>
              <a:t>menimbulkan</a:t>
            </a:r>
            <a:r>
              <a:rPr lang="en-US" sz="3200" dirty="0"/>
              <a:t> </a:t>
            </a:r>
            <a:r>
              <a:rPr lang="en-US" sz="3200" dirty="0" err="1"/>
              <a:t>kesalahan</a:t>
            </a:r>
            <a:r>
              <a:rPr lang="en-US" sz="3200" dirty="0"/>
              <a:t>.</a:t>
            </a:r>
          </a:p>
          <a:p>
            <a:r>
              <a:rPr lang="en-US" sz="3200" dirty="0" err="1"/>
              <a:t>Menghemat</a:t>
            </a:r>
            <a:r>
              <a:rPr lang="en-US" sz="3200" dirty="0"/>
              <a:t> </a:t>
            </a:r>
            <a:r>
              <a:rPr lang="en-US" sz="3200" dirty="0" err="1"/>
              <a:t>waktu</a:t>
            </a:r>
            <a:r>
              <a:rPr lang="en-US" sz="3200" dirty="0"/>
              <a:t> </a:t>
            </a:r>
            <a:r>
              <a:rPr lang="en-US" sz="3200" dirty="0" err="1"/>
              <a:t>kerja</a:t>
            </a:r>
            <a:r>
              <a:rPr lang="en-US" sz="3200" dirty="0"/>
              <a:t>, </a:t>
            </a:r>
            <a:r>
              <a:rPr lang="en-US" sz="3200" dirty="0" err="1"/>
              <a:t>karena</a:t>
            </a:r>
            <a:r>
              <a:rPr lang="en-US" sz="3200" dirty="0"/>
              <a:t> data yang </a:t>
            </a:r>
            <a:r>
              <a:rPr lang="en-US" sz="3200" dirty="0" err="1"/>
              <a:t>besar</a:t>
            </a:r>
            <a:r>
              <a:rPr lang="en-US" sz="3200" dirty="0"/>
              <a:t>.</a:t>
            </a:r>
          </a:p>
          <a:p>
            <a:r>
              <a:rPr lang="en-ID" sz="3200" dirty="0" err="1"/>
              <a:t>Keakuratan</a:t>
            </a:r>
            <a:r>
              <a:rPr lang="en-ID" sz="3200" dirty="0"/>
              <a:t> </a:t>
            </a:r>
            <a:r>
              <a:rPr lang="en-ID" sz="3200" dirty="0" err="1"/>
              <a:t>hasil</a:t>
            </a:r>
            <a:r>
              <a:rPr lang="en-ID" sz="3200" dirty="0"/>
              <a:t>.</a:t>
            </a:r>
          </a:p>
        </p:txBody>
      </p:sp>
    </p:spTree>
    <p:extLst>
      <p:ext uri="{BB962C8B-B14F-4D97-AF65-F5344CB8AC3E}">
        <p14:creationId xmlns:p14="http://schemas.microsoft.com/office/powerpoint/2010/main" val="1853951936"/>
      </p:ext>
    </p:extLst>
  </p:cSld>
  <p:clrMapOvr>
    <a:masterClrMapping/>
  </p:clrMapOvr>
  <p:transition>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38B9-29FE-4D0C-816A-C811769BBCDB}"/>
              </a:ext>
            </a:extLst>
          </p:cNvPr>
          <p:cNvSpPr>
            <a:spLocks noGrp="1"/>
          </p:cNvSpPr>
          <p:nvPr>
            <p:ph type="title"/>
          </p:nvPr>
        </p:nvSpPr>
        <p:spPr/>
        <p:txBody>
          <a:bodyPr/>
          <a:lstStyle/>
          <a:p>
            <a:r>
              <a:rPr lang="en-US" dirty="0"/>
              <a:t>Microsoft Excel</a:t>
            </a:r>
            <a:endParaRPr lang="en-ID" dirty="0"/>
          </a:p>
        </p:txBody>
      </p:sp>
      <p:pic>
        <p:nvPicPr>
          <p:cNvPr id="5" name="Content Placeholder 4">
            <a:extLst>
              <a:ext uri="{FF2B5EF4-FFF2-40B4-BE49-F238E27FC236}">
                <a16:creationId xmlns:a16="http://schemas.microsoft.com/office/drawing/2014/main" id="{F39F18E3-FF1E-481C-BC31-348FDBEF0DF3}"/>
              </a:ext>
            </a:extLst>
          </p:cNvPr>
          <p:cNvPicPr>
            <a:picLocks noGrp="1" noChangeAspect="1"/>
          </p:cNvPicPr>
          <p:nvPr>
            <p:ph idx="1"/>
          </p:nvPr>
        </p:nvPicPr>
        <p:blipFill rotWithShape="1">
          <a:blip r:embed="rId2"/>
          <a:srcRect b="4421"/>
          <a:stretch/>
        </p:blipFill>
        <p:spPr>
          <a:xfrm>
            <a:off x="839416" y="1628800"/>
            <a:ext cx="8596668" cy="4619600"/>
          </a:xfrm>
        </p:spPr>
      </p:pic>
    </p:spTree>
    <p:extLst>
      <p:ext uri="{BB962C8B-B14F-4D97-AF65-F5344CB8AC3E}">
        <p14:creationId xmlns:p14="http://schemas.microsoft.com/office/powerpoint/2010/main" val="773274871"/>
      </p:ext>
    </p:extLst>
  </p:cSld>
  <p:clrMapOvr>
    <a:masterClrMapping/>
  </p:clrMapOvr>
  <p:transition>
    <p:newsfla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38B9-29FE-4D0C-816A-C811769BBCDB}"/>
              </a:ext>
            </a:extLst>
          </p:cNvPr>
          <p:cNvSpPr>
            <a:spLocks noGrp="1"/>
          </p:cNvSpPr>
          <p:nvPr>
            <p:ph type="title"/>
          </p:nvPr>
        </p:nvSpPr>
        <p:spPr/>
        <p:txBody>
          <a:bodyPr/>
          <a:lstStyle/>
          <a:p>
            <a:r>
              <a:rPr lang="en-US" dirty="0"/>
              <a:t>SPSS</a:t>
            </a:r>
            <a:endParaRPr lang="en-ID" dirty="0"/>
          </a:p>
        </p:txBody>
      </p:sp>
      <p:pic>
        <p:nvPicPr>
          <p:cNvPr id="7" name="Content Placeholder 6">
            <a:extLst>
              <a:ext uri="{FF2B5EF4-FFF2-40B4-BE49-F238E27FC236}">
                <a16:creationId xmlns:a16="http://schemas.microsoft.com/office/drawing/2014/main" id="{DAE56505-2BB7-437D-A3CD-D17C8854FF58}"/>
              </a:ext>
            </a:extLst>
          </p:cNvPr>
          <p:cNvPicPr>
            <a:picLocks noGrp="1" noChangeAspect="1"/>
          </p:cNvPicPr>
          <p:nvPr>
            <p:ph idx="1"/>
          </p:nvPr>
        </p:nvPicPr>
        <p:blipFill>
          <a:blip r:embed="rId2"/>
          <a:stretch>
            <a:fillRect/>
          </a:stretch>
        </p:blipFill>
        <p:spPr>
          <a:xfrm>
            <a:off x="450230" y="1556792"/>
            <a:ext cx="8958138" cy="5036494"/>
          </a:xfrm>
        </p:spPr>
      </p:pic>
    </p:spTree>
    <p:extLst>
      <p:ext uri="{BB962C8B-B14F-4D97-AF65-F5344CB8AC3E}">
        <p14:creationId xmlns:p14="http://schemas.microsoft.com/office/powerpoint/2010/main" val="1928716342"/>
      </p:ext>
    </p:extLst>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38B9-29FE-4D0C-816A-C811769BBCDB}"/>
              </a:ext>
            </a:extLst>
          </p:cNvPr>
          <p:cNvSpPr>
            <a:spLocks noGrp="1"/>
          </p:cNvSpPr>
          <p:nvPr>
            <p:ph type="title"/>
          </p:nvPr>
        </p:nvSpPr>
        <p:spPr/>
        <p:txBody>
          <a:bodyPr/>
          <a:lstStyle/>
          <a:p>
            <a:r>
              <a:rPr lang="en-US" dirty="0" err="1"/>
              <a:t>Eviews</a:t>
            </a:r>
            <a:endParaRPr lang="en-ID" dirty="0"/>
          </a:p>
        </p:txBody>
      </p:sp>
      <p:pic>
        <p:nvPicPr>
          <p:cNvPr id="7" name="Content Placeholder 6">
            <a:extLst>
              <a:ext uri="{FF2B5EF4-FFF2-40B4-BE49-F238E27FC236}">
                <a16:creationId xmlns:a16="http://schemas.microsoft.com/office/drawing/2014/main" id="{DFC7E49C-B83C-47EE-932C-03F297258DCD}"/>
              </a:ext>
            </a:extLst>
          </p:cNvPr>
          <p:cNvPicPr>
            <a:picLocks noGrp="1" noChangeAspect="1"/>
          </p:cNvPicPr>
          <p:nvPr>
            <p:ph idx="1"/>
          </p:nvPr>
        </p:nvPicPr>
        <p:blipFill>
          <a:blip r:embed="rId2"/>
          <a:stretch>
            <a:fillRect/>
          </a:stretch>
        </p:blipFill>
        <p:spPr>
          <a:xfrm>
            <a:off x="839416" y="1484784"/>
            <a:ext cx="8712968" cy="4898653"/>
          </a:xfrm>
        </p:spPr>
      </p:pic>
    </p:spTree>
    <p:extLst>
      <p:ext uri="{BB962C8B-B14F-4D97-AF65-F5344CB8AC3E}">
        <p14:creationId xmlns:p14="http://schemas.microsoft.com/office/powerpoint/2010/main" val="3617411408"/>
      </p:ext>
    </p:extLst>
  </p:cSld>
  <p:clrMapOvr>
    <a:masterClrMapping/>
  </p:clrMapOvr>
  <p:transition>
    <p:newsfla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2DAFF-89F8-46D5-9A72-47DDC22D403C}"/>
              </a:ext>
            </a:extLst>
          </p:cNvPr>
          <p:cNvSpPr>
            <a:spLocks noGrp="1"/>
          </p:cNvSpPr>
          <p:nvPr>
            <p:ph type="title"/>
          </p:nvPr>
        </p:nvSpPr>
        <p:spPr>
          <a:xfrm>
            <a:off x="677334" y="609600"/>
            <a:ext cx="8596668" cy="542280"/>
          </a:xfrm>
        </p:spPr>
        <p:txBody>
          <a:bodyPr>
            <a:normAutofit fontScale="90000"/>
          </a:bodyPr>
          <a:lstStyle/>
          <a:p>
            <a:r>
              <a:rPr lang="en-US" dirty="0" err="1"/>
              <a:t>Dua</a:t>
            </a:r>
            <a:r>
              <a:rPr lang="en-US" dirty="0"/>
              <a:t> Hal Inti </a:t>
            </a:r>
            <a:r>
              <a:rPr lang="en-US" dirty="0" err="1"/>
              <a:t>Dalam</a:t>
            </a:r>
            <a:r>
              <a:rPr lang="en-US" dirty="0"/>
              <a:t> Proses PAS</a:t>
            </a:r>
            <a:endParaRPr lang="en-ID" dirty="0"/>
          </a:p>
        </p:txBody>
      </p:sp>
      <p:sp>
        <p:nvSpPr>
          <p:cNvPr id="6" name="Rectangle: Rounded Corners 5">
            <a:extLst>
              <a:ext uri="{FF2B5EF4-FFF2-40B4-BE49-F238E27FC236}">
                <a16:creationId xmlns:a16="http://schemas.microsoft.com/office/drawing/2014/main" id="{336E20A5-CD2E-4514-978C-2C86900F2B07}"/>
              </a:ext>
            </a:extLst>
          </p:cNvPr>
          <p:cNvSpPr/>
          <p:nvPr/>
        </p:nvSpPr>
        <p:spPr>
          <a:xfrm>
            <a:off x="814700" y="1462348"/>
            <a:ext cx="2232248"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Proses</a:t>
            </a:r>
            <a:endParaRPr lang="en-ID" sz="3200" dirty="0"/>
          </a:p>
        </p:txBody>
      </p:sp>
      <p:sp>
        <p:nvSpPr>
          <p:cNvPr id="7" name="Rectangle: Rounded Corners 6">
            <a:extLst>
              <a:ext uri="{FF2B5EF4-FFF2-40B4-BE49-F238E27FC236}">
                <a16:creationId xmlns:a16="http://schemas.microsoft.com/office/drawing/2014/main" id="{0A2F1235-BD62-4D08-A7B2-A9DD10D2B953}"/>
              </a:ext>
            </a:extLst>
          </p:cNvPr>
          <p:cNvSpPr/>
          <p:nvPr/>
        </p:nvSpPr>
        <p:spPr>
          <a:xfrm>
            <a:off x="5591944" y="1486185"/>
            <a:ext cx="2232248"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Hasil</a:t>
            </a:r>
            <a:endParaRPr lang="en-ID" sz="3200" dirty="0"/>
          </a:p>
        </p:txBody>
      </p:sp>
      <p:sp>
        <p:nvSpPr>
          <p:cNvPr id="3" name="Rectangle: Rounded Corners 2">
            <a:extLst>
              <a:ext uri="{FF2B5EF4-FFF2-40B4-BE49-F238E27FC236}">
                <a16:creationId xmlns:a16="http://schemas.microsoft.com/office/drawing/2014/main" id="{50BDBDE6-68D8-376E-CD47-ADDB68CC5AF6}"/>
              </a:ext>
            </a:extLst>
          </p:cNvPr>
          <p:cNvSpPr/>
          <p:nvPr/>
        </p:nvSpPr>
        <p:spPr>
          <a:xfrm>
            <a:off x="684496" y="2708920"/>
            <a:ext cx="4403392" cy="40324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t>Langkah </a:t>
            </a:r>
            <a:r>
              <a:rPr lang="en-US" sz="2800" dirty="0" err="1"/>
              <a:t>atau</a:t>
            </a:r>
            <a:r>
              <a:rPr lang="en-US" sz="2800" dirty="0"/>
              <a:t> </a:t>
            </a:r>
            <a:r>
              <a:rPr lang="en-US" sz="2800" dirty="0" err="1"/>
              <a:t>alur</a:t>
            </a:r>
            <a:r>
              <a:rPr lang="en-US" sz="2800" dirty="0"/>
              <a:t> yang </a:t>
            </a:r>
            <a:r>
              <a:rPr lang="en-US" sz="2800" dirty="0" err="1"/>
              <a:t>harus</a:t>
            </a:r>
            <a:r>
              <a:rPr lang="en-US" sz="2800" dirty="0"/>
              <a:t> </a:t>
            </a:r>
            <a:r>
              <a:rPr lang="en-US" sz="2800" dirty="0" err="1"/>
              <a:t>dilakukan</a:t>
            </a:r>
            <a:r>
              <a:rPr lang="en-US" sz="2800" dirty="0"/>
              <a:t> </a:t>
            </a:r>
            <a:r>
              <a:rPr lang="en-US" sz="2800" dirty="0" err="1"/>
              <a:t>dalam</a:t>
            </a:r>
            <a:r>
              <a:rPr lang="en-US" sz="2800" dirty="0"/>
              <a:t> </a:t>
            </a:r>
            <a:r>
              <a:rPr lang="en-US" sz="2800" dirty="0" err="1"/>
              <a:t>mengolah</a:t>
            </a:r>
            <a:r>
              <a:rPr lang="en-US" sz="2800" dirty="0"/>
              <a:t> data </a:t>
            </a:r>
            <a:r>
              <a:rPr lang="en-US" sz="2800" dirty="0" err="1"/>
              <a:t>menjadi</a:t>
            </a:r>
            <a:r>
              <a:rPr lang="en-US" sz="2800" dirty="0"/>
              <a:t> </a:t>
            </a:r>
            <a:r>
              <a:rPr lang="en-US" sz="2800" dirty="0" err="1"/>
              <a:t>hasil</a:t>
            </a:r>
            <a:r>
              <a:rPr lang="en-US" sz="2800" dirty="0"/>
              <a:t>, yang </a:t>
            </a:r>
            <a:r>
              <a:rPr lang="en-US" sz="2800" dirty="0" err="1"/>
              <a:t>kemudian</a:t>
            </a:r>
            <a:r>
              <a:rPr lang="en-US" sz="2800" dirty="0"/>
              <a:t> </a:t>
            </a:r>
            <a:r>
              <a:rPr lang="en-US" sz="2800" dirty="0" err="1"/>
              <a:t>dipakai</a:t>
            </a:r>
            <a:r>
              <a:rPr lang="en-US" sz="2800" dirty="0"/>
              <a:t> </a:t>
            </a:r>
            <a:r>
              <a:rPr lang="en-US" sz="2800" dirty="0" err="1"/>
              <a:t>menjadi</a:t>
            </a:r>
            <a:r>
              <a:rPr lang="en-US" sz="2800" dirty="0"/>
              <a:t> </a:t>
            </a:r>
            <a:r>
              <a:rPr lang="en-US" sz="2800" dirty="0" err="1"/>
              <a:t>sebuah</a:t>
            </a:r>
            <a:r>
              <a:rPr lang="en-US" sz="2800" dirty="0"/>
              <a:t> </a:t>
            </a:r>
            <a:r>
              <a:rPr lang="en-US" sz="2800" dirty="0" err="1"/>
              <a:t>informasi</a:t>
            </a:r>
            <a:r>
              <a:rPr lang="en-US" sz="2800" dirty="0"/>
              <a:t> yang </a:t>
            </a:r>
            <a:r>
              <a:rPr lang="en-US" sz="2800" dirty="0" err="1"/>
              <a:t>bermanfaat</a:t>
            </a:r>
            <a:r>
              <a:rPr lang="en-US" sz="2800" dirty="0"/>
              <a:t> </a:t>
            </a:r>
            <a:r>
              <a:rPr lang="en-US" sz="2800" dirty="0" err="1"/>
              <a:t>untuk</a:t>
            </a:r>
            <a:r>
              <a:rPr lang="en-US" sz="2800" dirty="0"/>
              <a:t> </a:t>
            </a:r>
            <a:r>
              <a:rPr lang="en-US" sz="2800" dirty="0" err="1"/>
              <a:t>pengambilan</a:t>
            </a:r>
            <a:r>
              <a:rPr lang="en-US" sz="2800" dirty="0"/>
              <a:t> </a:t>
            </a:r>
            <a:r>
              <a:rPr lang="en-US" sz="2800" dirty="0" err="1"/>
              <a:t>keputusan</a:t>
            </a:r>
            <a:r>
              <a:rPr lang="en-US" sz="2800" dirty="0"/>
              <a:t>.</a:t>
            </a:r>
            <a:endParaRPr lang="en-ID" sz="2800" dirty="0"/>
          </a:p>
        </p:txBody>
      </p:sp>
      <p:sp>
        <p:nvSpPr>
          <p:cNvPr id="4" name="Rectangle: Rounded Corners 3">
            <a:extLst>
              <a:ext uri="{FF2B5EF4-FFF2-40B4-BE49-F238E27FC236}">
                <a16:creationId xmlns:a16="http://schemas.microsoft.com/office/drawing/2014/main" id="{761C205F-E1C7-351F-F886-08BE575077A8}"/>
              </a:ext>
            </a:extLst>
          </p:cNvPr>
          <p:cNvSpPr/>
          <p:nvPr/>
        </p:nvSpPr>
        <p:spPr>
          <a:xfrm>
            <a:off x="5591944" y="2708920"/>
            <a:ext cx="4403392" cy="40324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err="1"/>
              <a:t>Luaran</a:t>
            </a:r>
            <a:r>
              <a:rPr lang="en-US" sz="2800" dirty="0"/>
              <a:t> yang </a:t>
            </a:r>
            <a:r>
              <a:rPr lang="en-US" sz="2800" dirty="0" err="1"/>
              <a:t>dihasilkan</a:t>
            </a:r>
            <a:r>
              <a:rPr lang="en-US" sz="2800" dirty="0"/>
              <a:t>, </a:t>
            </a:r>
            <a:r>
              <a:rPr lang="en-US" sz="2800" dirty="0" err="1"/>
              <a:t>sehingga</a:t>
            </a:r>
            <a:r>
              <a:rPr lang="en-US" sz="2800" dirty="0"/>
              <a:t> </a:t>
            </a:r>
            <a:r>
              <a:rPr lang="en-US" sz="2800" dirty="0" err="1"/>
              <a:t>dapat</a:t>
            </a:r>
            <a:r>
              <a:rPr lang="en-US" sz="2800" dirty="0"/>
              <a:t> </a:t>
            </a:r>
            <a:r>
              <a:rPr lang="en-US" sz="2800" dirty="0" err="1"/>
              <a:t>bermanfaat</a:t>
            </a:r>
            <a:r>
              <a:rPr lang="en-US" sz="2800" dirty="0"/>
              <a:t> </a:t>
            </a:r>
            <a:r>
              <a:rPr lang="en-US" sz="2800" dirty="0" err="1"/>
              <a:t>untuk</a:t>
            </a:r>
            <a:r>
              <a:rPr lang="en-US" sz="2800" dirty="0"/>
              <a:t> </a:t>
            </a:r>
            <a:r>
              <a:rPr lang="en-US" sz="2800" dirty="0" err="1"/>
              <a:t>pengambilan</a:t>
            </a:r>
            <a:r>
              <a:rPr lang="en-US" sz="2800" dirty="0"/>
              <a:t> </a:t>
            </a:r>
            <a:r>
              <a:rPr lang="en-US" sz="2800" dirty="0" err="1"/>
              <a:t>keputusan</a:t>
            </a:r>
            <a:r>
              <a:rPr lang="en-US" sz="2800" dirty="0"/>
              <a:t>.</a:t>
            </a:r>
            <a:endParaRPr lang="en-ID" sz="2800" dirty="0"/>
          </a:p>
        </p:txBody>
      </p:sp>
    </p:spTree>
    <p:extLst>
      <p:ext uri="{BB962C8B-B14F-4D97-AF65-F5344CB8AC3E}">
        <p14:creationId xmlns:p14="http://schemas.microsoft.com/office/powerpoint/2010/main" val="1331436159"/>
      </p:ext>
    </p:extLst>
  </p:cSld>
  <p:clrMapOvr>
    <a:masterClrMapping/>
  </p:clrMapOvr>
  <p:transition>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881422" y="1714488"/>
            <a:ext cx="5357850" cy="1928826"/>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id-ID" sz="4800" b="1" dirty="0">
                <a:solidFill>
                  <a:schemeClr val="bg2">
                    <a:lumMod val="75000"/>
                  </a:schemeClr>
                </a:solidFill>
                <a:latin typeface="Jokerman" pitchFamily="82" charset="0"/>
              </a:rPr>
              <a:t>TERIMA KASIH</a:t>
            </a:r>
          </a:p>
        </p:txBody>
      </p:sp>
      <p:pic>
        <p:nvPicPr>
          <p:cNvPr id="18436" name="Picture 4"/>
          <p:cNvPicPr>
            <a:picLocks noChangeAspect="1" noChangeArrowheads="1"/>
          </p:cNvPicPr>
          <p:nvPr/>
        </p:nvPicPr>
        <p:blipFill>
          <a:blip r:embed="rId2"/>
          <a:srcRect/>
          <a:stretch>
            <a:fillRect/>
          </a:stretch>
        </p:blipFill>
        <p:spPr bwMode="auto">
          <a:xfrm>
            <a:off x="1881158" y="4214819"/>
            <a:ext cx="2221054" cy="2262185"/>
          </a:xfrm>
          <a:prstGeom prst="round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par>
                          <p:cTn id="9" fill="hold">
                            <p:stCondLst>
                              <p:cond delay="5000"/>
                            </p:stCondLst>
                            <p:childTnLst>
                              <p:par>
                                <p:cTn id="10" presetID="19" presetClass="entr" presetSubtype="10" fill="hold" nodeType="afterEffect">
                                  <p:stCondLst>
                                    <p:cond delay="0"/>
                                  </p:stCondLst>
                                  <p:childTnLst>
                                    <p:set>
                                      <p:cBhvr>
                                        <p:cTn id="11" dur="1" fill="hold">
                                          <p:stCondLst>
                                            <p:cond delay="0"/>
                                          </p:stCondLst>
                                        </p:cTn>
                                        <p:tgtEl>
                                          <p:spTgt spid="18436"/>
                                        </p:tgtEl>
                                        <p:attrNameLst>
                                          <p:attrName>style.visibility</p:attrName>
                                        </p:attrNameLst>
                                      </p:cBhvr>
                                      <p:to>
                                        <p:strVal val="visible"/>
                                      </p:to>
                                    </p:set>
                                    <p:anim calcmode="lin" valueType="num">
                                      <p:cBhvr>
                                        <p:cTn id="12" dur="5000" fill="hold"/>
                                        <p:tgtEl>
                                          <p:spTgt spid="18436"/>
                                        </p:tgtEl>
                                        <p:attrNameLst>
                                          <p:attrName>ppt_w</p:attrName>
                                        </p:attrNameLst>
                                      </p:cBhvr>
                                      <p:tavLst>
                                        <p:tav tm="0" fmla="#ppt_w*sin(2.5*pi*$)">
                                          <p:val>
                                            <p:fltVal val="0"/>
                                          </p:val>
                                        </p:tav>
                                        <p:tav tm="100000">
                                          <p:val>
                                            <p:fltVal val="1"/>
                                          </p:val>
                                        </p:tav>
                                      </p:tavLst>
                                    </p:anim>
                                    <p:anim calcmode="lin" valueType="num">
                                      <p:cBhvr>
                                        <p:cTn id="13" dur="5000" fill="hold"/>
                                        <p:tgtEl>
                                          <p:spTgt spid="1843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7DA7E-E881-4FDC-BD3A-24515079B8E8}"/>
              </a:ext>
            </a:extLst>
          </p:cNvPr>
          <p:cNvSpPr>
            <a:spLocks noGrp="1"/>
          </p:cNvSpPr>
          <p:nvPr>
            <p:ph type="title"/>
          </p:nvPr>
        </p:nvSpPr>
        <p:spPr/>
        <p:txBody>
          <a:bodyPr/>
          <a:lstStyle/>
          <a:p>
            <a:r>
              <a:rPr lang="en-US" dirty="0" err="1"/>
              <a:t>Deskripsi</a:t>
            </a:r>
            <a:r>
              <a:rPr lang="en-US" dirty="0"/>
              <a:t> Mata </a:t>
            </a:r>
            <a:r>
              <a:rPr lang="en-US" dirty="0" err="1"/>
              <a:t>Kuliah</a:t>
            </a:r>
            <a:endParaRPr lang="en-ID" dirty="0"/>
          </a:p>
        </p:txBody>
      </p:sp>
      <p:sp>
        <p:nvSpPr>
          <p:cNvPr id="3" name="Content Placeholder 2">
            <a:extLst>
              <a:ext uri="{FF2B5EF4-FFF2-40B4-BE49-F238E27FC236}">
                <a16:creationId xmlns:a16="http://schemas.microsoft.com/office/drawing/2014/main" id="{33A4D48D-CC86-413D-837C-899C4B9638ED}"/>
              </a:ext>
            </a:extLst>
          </p:cNvPr>
          <p:cNvSpPr>
            <a:spLocks noGrp="1"/>
          </p:cNvSpPr>
          <p:nvPr>
            <p:ph idx="1"/>
          </p:nvPr>
        </p:nvSpPr>
        <p:spPr/>
        <p:txBody>
          <a:bodyPr>
            <a:normAutofit lnSpcReduction="10000"/>
          </a:bodyPr>
          <a:lstStyle/>
          <a:p>
            <a:r>
              <a:rPr lang="en-US" sz="3600" dirty="0"/>
              <a:t>1 SKS</a:t>
            </a:r>
          </a:p>
          <a:p>
            <a:pPr lvl="1"/>
            <a:r>
              <a:rPr lang="en-US" sz="3200" dirty="0" err="1"/>
              <a:t>Kuliah</a:t>
            </a:r>
            <a:r>
              <a:rPr lang="en-US" sz="3200" dirty="0"/>
              <a:t> (50 </a:t>
            </a:r>
            <a:r>
              <a:rPr lang="en-US" sz="3200" dirty="0" err="1"/>
              <a:t>menit</a:t>
            </a:r>
            <a:r>
              <a:rPr lang="en-US" sz="3200" dirty="0"/>
              <a:t> </a:t>
            </a:r>
            <a:r>
              <a:rPr lang="en-US" sz="3200" dirty="0" err="1"/>
              <a:t>tatap</a:t>
            </a:r>
            <a:r>
              <a:rPr lang="en-US" sz="3200" dirty="0"/>
              <a:t> </a:t>
            </a:r>
            <a:r>
              <a:rPr lang="en-US" sz="3200" dirty="0" err="1"/>
              <a:t>muka</a:t>
            </a:r>
            <a:r>
              <a:rPr lang="en-US" sz="3200" dirty="0"/>
              <a:t>, 60 </a:t>
            </a:r>
            <a:r>
              <a:rPr lang="en-US" sz="3200" dirty="0" err="1"/>
              <a:t>menit</a:t>
            </a:r>
            <a:r>
              <a:rPr lang="en-US" sz="3200" dirty="0"/>
              <a:t> </a:t>
            </a:r>
            <a:r>
              <a:rPr lang="en-US" sz="3200" dirty="0" err="1"/>
              <a:t>tugas</a:t>
            </a:r>
            <a:r>
              <a:rPr lang="en-US" sz="3200" dirty="0"/>
              <a:t> </a:t>
            </a:r>
            <a:r>
              <a:rPr lang="en-US" sz="3200" dirty="0" err="1"/>
              <a:t>terstruktur</a:t>
            </a:r>
            <a:r>
              <a:rPr lang="en-US" sz="3200" dirty="0"/>
              <a:t>, dan 60 </a:t>
            </a:r>
            <a:r>
              <a:rPr lang="en-US" sz="3200" dirty="0" err="1"/>
              <a:t>menit</a:t>
            </a:r>
            <a:r>
              <a:rPr lang="en-US" sz="3200" dirty="0"/>
              <a:t> </a:t>
            </a:r>
            <a:r>
              <a:rPr lang="en-US" sz="3200" dirty="0" err="1"/>
              <a:t>belajar</a:t>
            </a:r>
            <a:r>
              <a:rPr lang="en-US" sz="3200" dirty="0"/>
              <a:t> </a:t>
            </a:r>
            <a:r>
              <a:rPr lang="en-US" sz="3200" dirty="0" err="1"/>
              <a:t>mandiri</a:t>
            </a:r>
            <a:r>
              <a:rPr lang="en-US" sz="3200" dirty="0"/>
              <a:t>).</a:t>
            </a:r>
          </a:p>
          <a:p>
            <a:pPr lvl="1"/>
            <a:r>
              <a:rPr lang="en-US" sz="3200" dirty="0"/>
              <a:t>Tutorial / Seminar (100 </a:t>
            </a:r>
            <a:r>
              <a:rPr lang="en-US" sz="3200" dirty="0" err="1"/>
              <a:t>menit</a:t>
            </a:r>
            <a:r>
              <a:rPr lang="en-US" sz="3200" dirty="0"/>
              <a:t> </a:t>
            </a:r>
            <a:r>
              <a:rPr lang="en-US" sz="3200" dirty="0" err="1"/>
              <a:t>tatap</a:t>
            </a:r>
            <a:r>
              <a:rPr lang="en-US" sz="3200" dirty="0"/>
              <a:t> </a:t>
            </a:r>
            <a:r>
              <a:rPr lang="en-US" sz="3200" dirty="0" err="1"/>
              <a:t>muka</a:t>
            </a:r>
            <a:r>
              <a:rPr lang="en-US" sz="3200" dirty="0"/>
              <a:t>, 70 </a:t>
            </a:r>
            <a:r>
              <a:rPr lang="en-US" sz="3200" dirty="0" err="1"/>
              <a:t>menit</a:t>
            </a:r>
            <a:r>
              <a:rPr lang="en-US" sz="3200" dirty="0"/>
              <a:t> </a:t>
            </a:r>
            <a:r>
              <a:rPr lang="en-US" sz="3200" dirty="0" err="1"/>
              <a:t>belajar</a:t>
            </a:r>
            <a:r>
              <a:rPr lang="en-US" sz="3200" dirty="0"/>
              <a:t> </a:t>
            </a:r>
            <a:r>
              <a:rPr lang="en-US" sz="3200" dirty="0" err="1"/>
              <a:t>mandiri</a:t>
            </a:r>
            <a:r>
              <a:rPr lang="en-US" sz="3200" dirty="0"/>
              <a:t>)</a:t>
            </a:r>
          </a:p>
          <a:p>
            <a:pPr lvl="1"/>
            <a:r>
              <a:rPr lang="en-US" sz="3200" b="1" dirty="0" err="1"/>
              <a:t>Praktikum</a:t>
            </a:r>
            <a:r>
              <a:rPr lang="en-US" sz="3200" b="1" dirty="0"/>
              <a:t> (170 </a:t>
            </a:r>
            <a:r>
              <a:rPr lang="en-US" sz="3200" b="1" dirty="0" err="1"/>
              <a:t>menit</a:t>
            </a:r>
            <a:r>
              <a:rPr lang="en-US" sz="3200" b="1" dirty="0"/>
              <a:t> </a:t>
            </a:r>
            <a:r>
              <a:rPr lang="en-US" sz="3200" b="1" dirty="0" err="1"/>
              <a:t>tatap</a:t>
            </a:r>
            <a:r>
              <a:rPr lang="en-US" sz="3200" b="1" dirty="0"/>
              <a:t> </a:t>
            </a:r>
            <a:r>
              <a:rPr lang="en-US" sz="3200" b="1" dirty="0" err="1"/>
              <a:t>muka</a:t>
            </a:r>
            <a:r>
              <a:rPr lang="en-US" sz="3200" b="1" dirty="0"/>
              <a:t>).</a:t>
            </a:r>
            <a:endParaRPr lang="en-ID" sz="3200" b="1" dirty="0"/>
          </a:p>
        </p:txBody>
      </p:sp>
    </p:spTree>
    <p:extLst>
      <p:ext uri="{BB962C8B-B14F-4D97-AF65-F5344CB8AC3E}">
        <p14:creationId xmlns:p14="http://schemas.microsoft.com/office/powerpoint/2010/main" val="1650909677"/>
      </p:ext>
    </p:extLst>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7D7DA-DFA3-491C-B916-CAF6C1E73D22}"/>
              </a:ext>
            </a:extLst>
          </p:cNvPr>
          <p:cNvSpPr>
            <a:spLocks noGrp="1"/>
          </p:cNvSpPr>
          <p:nvPr>
            <p:ph type="ctrTitle"/>
          </p:nvPr>
        </p:nvSpPr>
        <p:spPr/>
        <p:txBody>
          <a:bodyPr/>
          <a:lstStyle/>
          <a:p>
            <a:r>
              <a:rPr lang="en-US" dirty="0"/>
              <a:t>VISI dan MISI</a:t>
            </a:r>
            <a:endParaRPr lang="en-ID" dirty="0"/>
          </a:p>
        </p:txBody>
      </p:sp>
      <p:sp>
        <p:nvSpPr>
          <p:cNvPr id="3" name="Subtitle 2">
            <a:extLst>
              <a:ext uri="{FF2B5EF4-FFF2-40B4-BE49-F238E27FC236}">
                <a16:creationId xmlns:a16="http://schemas.microsoft.com/office/drawing/2014/main" id="{29D5B1E7-953A-4ED8-865D-DD94593E1EFF}"/>
              </a:ext>
            </a:extLst>
          </p:cNvPr>
          <p:cNvSpPr>
            <a:spLocks noGrp="1"/>
          </p:cNvSpPr>
          <p:nvPr>
            <p:ph type="subTitle" idx="1"/>
          </p:nvPr>
        </p:nvSpPr>
        <p:spPr/>
        <p:txBody>
          <a:bodyPr>
            <a:normAutofit lnSpcReduction="10000"/>
          </a:bodyPr>
          <a:lstStyle/>
          <a:p>
            <a:r>
              <a:rPr lang="en-US" b="1" dirty="0">
                <a:solidFill>
                  <a:schemeClr val="tx1"/>
                </a:solidFill>
              </a:rPr>
              <a:t>Universitas Kristen </a:t>
            </a:r>
            <a:r>
              <a:rPr lang="en-US" b="1" dirty="0" err="1">
                <a:solidFill>
                  <a:schemeClr val="tx1"/>
                </a:solidFill>
              </a:rPr>
              <a:t>Wira</a:t>
            </a:r>
            <a:r>
              <a:rPr lang="en-US" b="1" dirty="0">
                <a:solidFill>
                  <a:schemeClr val="tx1"/>
                </a:solidFill>
              </a:rPr>
              <a:t> </a:t>
            </a:r>
            <a:r>
              <a:rPr lang="en-US" b="1" dirty="0" err="1">
                <a:solidFill>
                  <a:schemeClr val="tx1"/>
                </a:solidFill>
              </a:rPr>
              <a:t>Wacana</a:t>
            </a:r>
            <a:r>
              <a:rPr lang="en-US" b="1" dirty="0">
                <a:solidFill>
                  <a:schemeClr val="tx1"/>
                </a:solidFill>
              </a:rPr>
              <a:t> Sumba,</a:t>
            </a:r>
          </a:p>
          <a:p>
            <a:r>
              <a:rPr lang="en-US" b="1" dirty="0" err="1">
                <a:solidFill>
                  <a:schemeClr val="tx1"/>
                </a:solidFill>
              </a:rPr>
              <a:t>Fakultas</a:t>
            </a:r>
            <a:r>
              <a:rPr lang="en-US" b="1" dirty="0">
                <a:solidFill>
                  <a:schemeClr val="tx1"/>
                </a:solidFill>
              </a:rPr>
              <a:t> Ekonomi, </a:t>
            </a:r>
            <a:r>
              <a:rPr lang="en-US" b="1" dirty="0" err="1">
                <a:solidFill>
                  <a:schemeClr val="tx1"/>
                </a:solidFill>
              </a:rPr>
              <a:t>Bisnis</a:t>
            </a:r>
            <a:r>
              <a:rPr lang="en-US" b="1" dirty="0">
                <a:solidFill>
                  <a:schemeClr val="tx1"/>
                </a:solidFill>
              </a:rPr>
              <a:t> dan </a:t>
            </a:r>
            <a:r>
              <a:rPr lang="en-US" b="1" dirty="0" err="1">
                <a:solidFill>
                  <a:schemeClr val="tx1"/>
                </a:solidFill>
              </a:rPr>
              <a:t>Humaniora</a:t>
            </a:r>
            <a:r>
              <a:rPr lang="en-US" b="1" dirty="0">
                <a:solidFill>
                  <a:schemeClr val="tx1"/>
                </a:solidFill>
              </a:rPr>
              <a:t>,</a:t>
            </a:r>
          </a:p>
          <a:p>
            <a:r>
              <a:rPr lang="en-US" b="1" dirty="0" err="1">
                <a:solidFill>
                  <a:schemeClr val="tx1"/>
                </a:solidFill>
              </a:rPr>
              <a:t>serta</a:t>
            </a:r>
            <a:r>
              <a:rPr lang="en-US" b="1" dirty="0">
                <a:solidFill>
                  <a:schemeClr val="tx1"/>
                </a:solidFill>
              </a:rPr>
              <a:t> Program </a:t>
            </a:r>
            <a:r>
              <a:rPr lang="en-US" b="1" dirty="0" err="1">
                <a:solidFill>
                  <a:schemeClr val="tx1"/>
                </a:solidFill>
              </a:rPr>
              <a:t>Studi</a:t>
            </a:r>
            <a:r>
              <a:rPr lang="en-US" b="1" dirty="0">
                <a:solidFill>
                  <a:schemeClr val="tx1"/>
                </a:solidFill>
              </a:rPr>
              <a:t> </a:t>
            </a:r>
            <a:r>
              <a:rPr lang="en-US" b="1" dirty="0" err="1">
                <a:solidFill>
                  <a:schemeClr val="tx1"/>
                </a:solidFill>
              </a:rPr>
              <a:t>Manajemen</a:t>
            </a:r>
            <a:endParaRPr lang="en-ID" b="1" dirty="0">
              <a:solidFill>
                <a:schemeClr val="tx1"/>
              </a:solidFill>
            </a:endParaRPr>
          </a:p>
        </p:txBody>
      </p:sp>
    </p:spTree>
    <p:extLst>
      <p:ext uri="{BB962C8B-B14F-4D97-AF65-F5344CB8AC3E}">
        <p14:creationId xmlns:p14="http://schemas.microsoft.com/office/powerpoint/2010/main" val="2757568904"/>
      </p:ext>
    </p:extLst>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2F202-40D3-47B6-88C8-35764F1E1F27}"/>
              </a:ext>
            </a:extLst>
          </p:cNvPr>
          <p:cNvSpPr>
            <a:spLocks noGrp="1"/>
          </p:cNvSpPr>
          <p:nvPr>
            <p:ph type="title"/>
          </p:nvPr>
        </p:nvSpPr>
        <p:spPr/>
        <p:txBody>
          <a:bodyPr/>
          <a:lstStyle/>
          <a:p>
            <a:r>
              <a:rPr lang="en-US" dirty="0" err="1"/>
              <a:t>Unkriswina</a:t>
            </a:r>
            <a:r>
              <a:rPr lang="en-US" dirty="0"/>
              <a:t> Sumba</a:t>
            </a:r>
            <a:endParaRPr lang="en-ID" dirty="0"/>
          </a:p>
        </p:txBody>
      </p:sp>
      <p:sp>
        <p:nvSpPr>
          <p:cNvPr id="3" name="Text Placeholder 2">
            <a:extLst>
              <a:ext uri="{FF2B5EF4-FFF2-40B4-BE49-F238E27FC236}">
                <a16:creationId xmlns:a16="http://schemas.microsoft.com/office/drawing/2014/main" id="{E37E74E2-A21A-4C13-AF65-C7A00BEC0201}"/>
              </a:ext>
            </a:extLst>
          </p:cNvPr>
          <p:cNvSpPr>
            <a:spLocks noGrp="1"/>
          </p:cNvSpPr>
          <p:nvPr>
            <p:ph type="body" idx="1"/>
          </p:nvPr>
        </p:nvSpPr>
        <p:spPr/>
        <p:txBody>
          <a:bodyPr>
            <a:noAutofit/>
          </a:bodyPr>
          <a:lstStyle/>
          <a:p>
            <a:r>
              <a:rPr lang="en-US" sz="3200" b="1" dirty="0"/>
              <a:t>VISI</a:t>
            </a:r>
            <a:endParaRPr lang="en-ID" sz="3200" b="1" dirty="0"/>
          </a:p>
        </p:txBody>
      </p:sp>
      <p:sp>
        <p:nvSpPr>
          <p:cNvPr id="4" name="Content Placeholder 3">
            <a:extLst>
              <a:ext uri="{FF2B5EF4-FFF2-40B4-BE49-F238E27FC236}">
                <a16:creationId xmlns:a16="http://schemas.microsoft.com/office/drawing/2014/main" id="{ED885F3D-C768-4BF8-AE26-7596478CF674}"/>
              </a:ext>
            </a:extLst>
          </p:cNvPr>
          <p:cNvSpPr>
            <a:spLocks noGrp="1"/>
          </p:cNvSpPr>
          <p:nvPr>
            <p:ph sz="half" idx="2"/>
          </p:nvPr>
        </p:nvSpPr>
        <p:spPr>
          <a:xfrm>
            <a:off x="675745" y="2737245"/>
            <a:ext cx="4185623" cy="2347939"/>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0" indent="0">
              <a:buNone/>
            </a:pPr>
            <a:r>
              <a:rPr lang="en-US" sz="3300" b="1" dirty="0" err="1"/>
              <a:t>M</a:t>
            </a:r>
            <a:r>
              <a:rPr lang="en-US" sz="3300" b="1" i="0" u="none" strike="noStrike" baseline="0" dirty="0" err="1"/>
              <a:t>enjadi</a:t>
            </a:r>
            <a:r>
              <a:rPr lang="en-US" sz="3300" b="1" i="0" u="none" strike="noStrike" baseline="0" dirty="0"/>
              <a:t> universitas </a:t>
            </a:r>
            <a:r>
              <a:rPr lang="en-US" sz="3300" b="1" i="0" u="none" strike="noStrike" baseline="0" dirty="0" err="1"/>
              <a:t>unggul</a:t>
            </a:r>
            <a:r>
              <a:rPr lang="en-US" sz="3300" b="1" i="0" u="none" strike="noStrike" baseline="0" dirty="0"/>
              <a:t> </a:t>
            </a:r>
            <a:r>
              <a:rPr lang="en-US" sz="3300" b="1" i="0" u="none" strike="noStrike" baseline="0" dirty="0" err="1"/>
              <a:t>berlandaskan</a:t>
            </a:r>
            <a:r>
              <a:rPr lang="en-US" sz="3300" b="1" i="0" u="none" strike="noStrike" baseline="0" dirty="0"/>
              <a:t> </a:t>
            </a:r>
            <a:r>
              <a:rPr lang="en-US" sz="3300" b="1" i="0" u="none" strike="noStrike" baseline="0" dirty="0" err="1"/>
              <a:t>semangat</a:t>
            </a:r>
            <a:r>
              <a:rPr lang="en-US" sz="3300" b="1" i="0" u="none" strike="noStrike" baseline="0" dirty="0"/>
              <a:t> </a:t>
            </a:r>
            <a:r>
              <a:rPr lang="en-US" sz="3300" b="1" i="0" u="none" strike="noStrike" baseline="0" dirty="0" err="1"/>
              <a:t>kewirausahaan</a:t>
            </a:r>
            <a:r>
              <a:rPr lang="en-US" sz="3300" b="1" i="0" u="none" strike="noStrike" baseline="0" dirty="0"/>
              <a:t> dan </a:t>
            </a:r>
            <a:r>
              <a:rPr lang="en-US" sz="3300" b="1" i="0" u="none" strike="noStrike" baseline="0" dirty="0" err="1"/>
              <a:t>nilai-nilai</a:t>
            </a:r>
            <a:r>
              <a:rPr lang="en-US" sz="3300" b="1" i="0" u="none" strike="noStrike" baseline="0" dirty="0"/>
              <a:t> </a:t>
            </a:r>
            <a:r>
              <a:rPr lang="en-US" sz="3300" b="1" i="0" u="none" strike="noStrike" baseline="0" dirty="0" err="1"/>
              <a:t>kristiani</a:t>
            </a:r>
            <a:r>
              <a:rPr lang="en-US" sz="1800" b="0" i="0" u="none" strike="noStrike" baseline="0" dirty="0"/>
              <a:t>.</a:t>
            </a:r>
            <a:endParaRPr lang="en-ID" dirty="0"/>
          </a:p>
        </p:txBody>
      </p:sp>
      <p:sp>
        <p:nvSpPr>
          <p:cNvPr id="5" name="Text Placeholder 4">
            <a:extLst>
              <a:ext uri="{FF2B5EF4-FFF2-40B4-BE49-F238E27FC236}">
                <a16:creationId xmlns:a16="http://schemas.microsoft.com/office/drawing/2014/main" id="{57442760-764F-4354-BDF3-B616CF4B9E79}"/>
              </a:ext>
            </a:extLst>
          </p:cNvPr>
          <p:cNvSpPr>
            <a:spLocks noGrp="1"/>
          </p:cNvSpPr>
          <p:nvPr>
            <p:ph type="body" sz="quarter" idx="3"/>
          </p:nvPr>
        </p:nvSpPr>
        <p:spPr/>
        <p:txBody>
          <a:bodyPr>
            <a:noAutofit/>
          </a:bodyPr>
          <a:lstStyle/>
          <a:p>
            <a:r>
              <a:rPr lang="en-US" sz="3200" b="1" dirty="0"/>
              <a:t>MISI</a:t>
            </a:r>
            <a:endParaRPr lang="en-ID" sz="3200" dirty="0"/>
          </a:p>
        </p:txBody>
      </p:sp>
      <p:sp>
        <p:nvSpPr>
          <p:cNvPr id="6" name="Content Placeholder 5">
            <a:extLst>
              <a:ext uri="{FF2B5EF4-FFF2-40B4-BE49-F238E27FC236}">
                <a16:creationId xmlns:a16="http://schemas.microsoft.com/office/drawing/2014/main" id="{37C57A68-5D7A-4AF2-9754-4054C3044FBF}"/>
              </a:ext>
            </a:extLst>
          </p:cNvPr>
          <p:cNvSpPr>
            <a:spLocks noGrp="1"/>
          </p:cNvSpPr>
          <p:nvPr>
            <p:ph sz="quarter" idx="4"/>
          </p:nvPr>
        </p:nvSpPr>
        <p:spPr>
          <a:xfrm>
            <a:off x="5132846" y="2737245"/>
            <a:ext cx="5337048" cy="3937731"/>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457200" indent="-457200">
              <a:buFont typeface="+mj-lt"/>
              <a:buAutoNum type="arabicPeriod"/>
            </a:pPr>
            <a:r>
              <a:rPr lang="en-US" sz="2100" b="1" dirty="0" err="1"/>
              <a:t>Melaksanakan</a:t>
            </a:r>
            <a:r>
              <a:rPr lang="en-US" sz="2100" b="1" dirty="0"/>
              <a:t> </a:t>
            </a:r>
            <a:r>
              <a:rPr lang="en-US" sz="2100" b="1" dirty="0" err="1"/>
              <a:t>pendidikan</a:t>
            </a:r>
            <a:r>
              <a:rPr lang="en-US" sz="2100" b="1" dirty="0"/>
              <a:t> dan </a:t>
            </a:r>
            <a:r>
              <a:rPr lang="en-US" sz="2100" b="1" dirty="0" err="1"/>
              <a:t>pengajaran</a:t>
            </a:r>
            <a:r>
              <a:rPr lang="en-US" sz="2100" b="1" dirty="0"/>
              <a:t> </a:t>
            </a:r>
            <a:r>
              <a:rPr lang="en-US" sz="2100" b="1" dirty="0" err="1"/>
              <a:t>berkompetensi</a:t>
            </a:r>
            <a:r>
              <a:rPr lang="en-US" sz="2100" b="1" dirty="0"/>
              <a:t> </a:t>
            </a:r>
            <a:r>
              <a:rPr lang="en-US" sz="2100" b="1" dirty="0" err="1"/>
              <a:t>kewirausahaan</a:t>
            </a:r>
            <a:r>
              <a:rPr lang="en-US" sz="2100" b="1" dirty="0"/>
              <a:t> yang </a:t>
            </a:r>
            <a:r>
              <a:rPr lang="en-US" sz="2100" b="1" dirty="0" err="1"/>
              <a:t>berlandaskan</a:t>
            </a:r>
            <a:r>
              <a:rPr lang="en-US" sz="2100" b="1" dirty="0"/>
              <a:t> pada </a:t>
            </a:r>
            <a:r>
              <a:rPr lang="en-US" sz="2100" b="1" dirty="0" err="1"/>
              <a:t>nilai-nilai</a:t>
            </a:r>
            <a:r>
              <a:rPr lang="en-US" sz="2100" b="1" dirty="0"/>
              <a:t> </a:t>
            </a:r>
            <a:r>
              <a:rPr lang="en-US" sz="2100" b="1" dirty="0" err="1"/>
              <a:t>kristiani</a:t>
            </a:r>
            <a:endParaRPr lang="en-US" sz="2100" b="1" dirty="0"/>
          </a:p>
          <a:p>
            <a:pPr marL="457200" indent="-457200">
              <a:buFont typeface="+mj-lt"/>
              <a:buAutoNum type="arabicPeriod"/>
            </a:pPr>
            <a:r>
              <a:rPr lang="en-US" sz="2100" b="1" dirty="0" err="1"/>
              <a:t>Melaksanakan</a:t>
            </a:r>
            <a:r>
              <a:rPr lang="en-US" sz="2100" b="1" dirty="0"/>
              <a:t> </a:t>
            </a:r>
            <a:r>
              <a:rPr lang="en-US" sz="2100" b="1" dirty="0" err="1"/>
              <a:t>penelitian</a:t>
            </a:r>
            <a:r>
              <a:rPr lang="en-US" sz="2100" b="1" dirty="0"/>
              <a:t> dan </a:t>
            </a:r>
            <a:r>
              <a:rPr lang="en-US" sz="2100" b="1" dirty="0" err="1"/>
              <a:t>pengabdian</a:t>
            </a:r>
            <a:r>
              <a:rPr lang="en-US" sz="2100" b="1" dirty="0"/>
              <a:t> </a:t>
            </a:r>
            <a:r>
              <a:rPr lang="en-US" sz="2100" b="1" dirty="0" err="1"/>
              <a:t>kepada</a:t>
            </a:r>
            <a:r>
              <a:rPr lang="en-US" sz="2100" b="1" dirty="0"/>
              <a:t> </a:t>
            </a:r>
            <a:r>
              <a:rPr lang="en-US" sz="2100" b="1" dirty="0" err="1"/>
              <a:t>masyakarat</a:t>
            </a:r>
            <a:r>
              <a:rPr lang="en-US" sz="2100" b="1" dirty="0"/>
              <a:t> yang </a:t>
            </a:r>
            <a:r>
              <a:rPr lang="en-US" sz="2100" b="1" dirty="0" err="1"/>
              <a:t>mengedepankan</a:t>
            </a:r>
            <a:r>
              <a:rPr lang="en-US" sz="2100" b="1" dirty="0"/>
              <a:t> </a:t>
            </a:r>
            <a:r>
              <a:rPr lang="en-US" sz="2100" b="1" dirty="0" err="1"/>
              <a:t>pengembangan</a:t>
            </a:r>
            <a:r>
              <a:rPr lang="en-US" sz="2100" b="1" dirty="0"/>
              <a:t> </a:t>
            </a:r>
            <a:r>
              <a:rPr lang="en-US" sz="2100" b="1" dirty="0" err="1"/>
              <a:t>kreativitas</a:t>
            </a:r>
            <a:r>
              <a:rPr lang="en-US" sz="2100" b="1" dirty="0"/>
              <a:t>, </a:t>
            </a:r>
            <a:r>
              <a:rPr lang="en-US" sz="2100" b="1" dirty="0" err="1"/>
              <a:t>inovasi</a:t>
            </a:r>
            <a:r>
              <a:rPr lang="en-US" sz="2100" b="1" dirty="0"/>
              <a:t>, dan </a:t>
            </a:r>
            <a:r>
              <a:rPr lang="en-US" sz="2100" b="1" dirty="0" err="1"/>
              <a:t>upaya</a:t>
            </a:r>
            <a:r>
              <a:rPr lang="en-US" sz="2100" b="1" dirty="0"/>
              <a:t> </a:t>
            </a:r>
            <a:r>
              <a:rPr lang="en-US" sz="2100" b="1" dirty="0" err="1"/>
              <a:t>transformasi</a:t>
            </a:r>
            <a:r>
              <a:rPr lang="en-US" sz="2100" b="1" dirty="0"/>
              <a:t> </a:t>
            </a:r>
            <a:r>
              <a:rPr lang="en-US" sz="2100" b="1" dirty="0" err="1"/>
              <a:t>masyarakat</a:t>
            </a:r>
            <a:endParaRPr lang="en-US" sz="2100" b="1" dirty="0"/>
          </a:p>
          <a:p>
            <a:pPr marL="457200" indent="-457200">
              <a:buFont typeface="+mj-lt"/>
              <a:buAutoNum type="arabicPeriod"/>
            </a:pPr>
            <a:r>
              <a:rPr lang="en-US" sz="2100" b="1" dirty="0" err="1"/>
              <a:t>Mengembangkan</a:t>
            </a:r>
            <a:r>
              <a:rPr lang="en-US" sz="2100" b="1" dirty="0"/>
              <a:t> </a:t>
            </a:r>
            <a:r>
              <a:rPr lang="en-US" sz="2100" b="1" dirty="0" err="1"/>
              <a:t>kerjasama</a:t>
            </a:r>
            <a:r>
              <a:rPr lang="en-US" sz="2100" b="1" dirty="0"/>
              <a:t> yang </a:t>
            </a:r>
            <a:r>
              <a:rPr lang="en-US" sz="2100" b="1" dirty="0" err="1"/>
              <a:t>sinergi</a:t>
            </a:r>
            <a:r>
              <a:rPr lang="en-US" sz="2100" b="1" dirty="0"/>
              <a:t> </a:t>
            </a:r>
            <a:r>
              <a:rPr lang="en-US" sz="2100" b="1" dirty="0" err="1"/>
              <a:t>untuk</a:t>
            </a:r>
            <a:r>
              <a:rPr lang="en-US" sz="2100" b="1" dirty="0"/>
              <a:t> </a:t>
            </a:r>
            <a:r>
              <a:rPr lang="en-US" sz="2100" b="1" dirty="0" err="1"/>
              <a:t>mendukung</a:t>
            </a:r>
            <a:r>
              <a:rPr lang="en-US" sz="2100" b="1" dirty="0"/>
              <a:t> </a:t>
            </a:r>
            <a:r>
              <a:rPr lang="en-US" sz="2100" b="1" dirty="0" err="1"/>
              <a:t>penyelenggaraan</a:t>
            </a:r>
            <a:r>
              <a:rPr lang="en-US" sz="2100" b="1" dirty="0"/>
              <a:t> Tri Dharma </a:t>
            </a:r>
            <a:r>
              <a:rPr lang="en-US" sz="2100" b="1" dirty="0" err="1"/>
              <a:t>Perguruan</a:t>
            </a:r>
            <a:r>
              <a:rPr lang="en-US" sz="2100" b="1" dirty="0"/>
              <a:t> Tinggi.</a:t>
            </a:r>
          </a:p>
          <a:p>
            <a:pPr marL="457200" indent="-457200">
              <a:buFont typeface="+mj-lt"/>
              <a:buAutoNum type="arabicPeriod"/>
            </a:pPr>
            <a:r>
              <a:rPr lang="en-US" sz="2100" b="1" dirty="0" err="1"/>
              <a:t>Melaksanakan</a:t>
            </a:r>
            <a:r>
              <a:rPr lang="en-US" sz="2100" b="1" dirty="0"/>
              <a:t> tata </a:t>
            </a:r>
            <a:r>
              <a:rPr lang="en-US" sz="2100" b="1" dirty="0" err="1"/>
              <a:t>kelola</a:t>
            </a:r>
            <a:r>
              <a:rPr lang="en-US" sz="2100" b="1" dirty="0"/>
              <a:t> universitas yang </a:t>
            </a:r>
            <a:r>
              <a:rPr lang="en-US" sz="2100" b="1" dirty="0" err="1"/>
              <a:t>unggul</a:t>
            </a:r>
            <a:r>
              <a:rPr lang="en-US" sz="2100" b="1" dirty="0"/>
              <a:t>, </a:t>
            </a:r>
            <a:r>
              <a:rPr lang="en-US" sz="2100" b="1" dirty="0" err="1"/>
              <a:t>luhur</a:t>
            </a:r>
            <a:r>
              <a:rPr lang="en-US" sz="2100" b="1" dirty="0"/>
              <a:t>, </a:t>
            </a:r>
            <a:r>
              <a:rPr lang="en-US" sz="2100" b="1" dirty="0" err="1"/>
              <a:t>pelopor</a:t>
            </a:r>
            <a:r>
              <a:rPr lang="en-US" sz="2100" b="1" dirty="0"/>
              <a:t>, </a:t>
            </a:r>
            <a:r>
              <a:rPr lang="en-US" sz="2100" b="1" dirty="0" err="1"/>
              <a:t>teladan</a:t>
            </a:r>
            <a:r>
              <a:rPr lang="en-US" sz="2100" b="1" dirty="0"/>
              <a:t>, dan </a:t>
            </a:r>
            <a:r>
              <a:rPr lang="en-US" sz="2100" b="1" dirty="0" err="1"/>
              <a:t>berani</a:t>
            </a:r>
            <a:r>
              <a:rPr lang="en-US" sz="2100" b="1" dirty="0"/>
              <a:t>.</a:t>
            </a:r>
          </a:p>
          <a:p>
            <a:endParaRPr lang="en-ID" dirty="0"/>
          </a:p>
        </p:txBody>
      </p:sp>
    </p:spTree>
    <p:extLst>
      <p:ext uri="{BB962C8B-B14F-4D97-AF65-F5344CB8AC3E}">
        <p14:creationId xmlns:p14="http://schemas.microsoft.com/office/powerpoint/2010/main" val="450233941"/>
      </p:ext>
    </p:extLst>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CB9D-C451-4751-A1FD-8CD23A65944E}"/>
              </a:ext>
            </a:extLst>
          </p:cNvPr>
          <p:cNvSpPr>
            <a:spLocks noGrp="1"/>
          </p:cNvSpPr>
          <p:nvPr>
            <p:ph type="title"/>
          </p:nvPr>
        </p:nvSpPr>
        <p:spPr/>
        <p:txBody>
          <a:bodyPr>
            <a:normAutofit/>
          </a:bodyPr>
          <a:lstStyle/>
          <a:p>
            <a:r>
              <a:rPr lang="en-US" dirty="0" err="1"/>
              <a:t>Fakultas</a:t>
            </a:r>
            <a:r>
              <a:rPr lang="en-US" dirty="0"/>
              <a:t> </a:t>
            </a:r>
            <a:r>
              <a:rPr lang="en-US" dirty="0" err="1"/>
              <a:t>Ekonomi</a:t>
            </a:r>
            <a:r>
              <a:rPr lang="en-US" dirty="0"/>
              <a:t>, </a:t>
            </a:r>
            <a:r>
              <a:rPr lang="en-US" dirty="0" err="1"/>
              <a:t>Bisnis</a:t>
            </a:r>
            <a:r>
              <a:rPr lang="en-US" dirty="0"/>
              <a:t> dan </a:t>
            </a:r>
            <a:r>
              <a:rPr lang="en-US" dirty="0" err="1"/>
              <a:t>Humaniora</a:t>
            </a:r>
            <a:endParaRPr lang="en-ID" dirty="0"/>
          </a:p>
        </p:txBody>
      </p:sp>
      <p:sp>
        <p:nvSpPr>
          <p:cNvPr id="3" name="Text Placeholder 2">
            <a:extLst>
              <a:ext uri="{FF2B5EF4-FFF2-40B4-BE49-F238E27FC236}">
                <a16:creationId xmlns:a16="http://schemas.microsoft.com/office/drawing/2014/main" id="{59E94458-4B49-4A95-840F-FCF16BAD29DF}"/>
              </a:ext>
            </a:extLst>
          </p:cNvPr>
          <p:cNvSpPr>
            <a:spLocks noGrp="1"/>
          </p:cNvSpPr>
          <p:nvPr>
            <p:ph type="body" idx="1"/>
          </p:nvPr>
        </p:nvSpPr>
        <p:spPr/>
        <p:txBody>
          <a:bodyPr>
            <a:normAutofit/>
          </a:bodyPr>
          <a:lstStyle/>
          <a:p>
            <a:r>
              <a:rPr lang="en-US" sz="2800" b="1" dirty="0"/>
              <a:t>VISI</a:t>
            </a:r>
            <a:endParaRPr lang="en-ID" sz="2800" b="1" dirty="0"/>
          </a:p>
        </p:txBody>
      </p:sp>
      <p:sp>
        <p:nvSpPr>
          <p:cNvPr id="4" name="Content Placeholder 3">
            <a:extLst>
              <a:ext uri="{FF2B5EF4-FFF2-40B4-BE49-F238E27FC236}">
                <a16:creationId xmlns:a16="http://schemas.microsoft.com/office/drawing/2014/main" id="{57154113-C0C8-4232-88E4-84B12E80A1C5}"/>
              </a:ext>
            </a:extLst>
          </p:cNvPr>
          <p:cNvSpPr>
            <a:spLocks noGrp="1"/>
          </p:cNvSpPr>
          <p:nvPr>
            <p:ph sz="half" idx="2"/>
          </p:nvPr>
        </p:nvSpPr>
        <p:spPr>
          <a:xfrm>
            <a:off x="745067" y="2755898"/>
            <a:ext cx="4630853" cy="2473302"/>
          </a:xfrm>
        </p:spPr>
        <p:style>
          <a:lnRef idx="2">
            <a:schemeClr val="accent2"/>
          </a:lnRef>
          <a:fillRef idx="1">
            <a:schemeClr val="lt1"/>
          </a:fillRef>
          <a:effectRef idx="0">
            <a:schemeClr val="accent2"/>
          </a:effectRef>
          <a:fontRef idx="minor">
            <a:schemeClr val="dk1"/>
          </a:fontRef>
        </p:style>
        <p:txBody>
          <a:bodyPr>
            <a:noAutofit/>
          </a:bodyPr>
          <a:lstStyle/>
          <a:p>
            <a:pPr marL="0" indent="0">
              <a:buNone/>
            </a:pPr>
            <a:r>
              <a:rPr lang="en-US" sz="2400" b="1" dirty="0" err="1"/>
              <a:t>Menjadi</a:t>
            </a:r>
            <a:r>
              <a:rPr lang="en-US" sz="2400" b="1" dirty="0"/>
              <a:t> </a:t>
            </a:r>
            <a:r>
              <a:rPr lang="en-US" sz="2400" b="1" dirty="0" err="1"/>
              <a:t>Fakultas</a:t>
            </a:r>
            <a:r>
              <a:rPr lang="en-US" sz="2400" b="1" dirty="0"/>
              <a:t> yang </a:t>
            </a:r>
            <a:r>
              <a:rPr lang="en-US" sz="2400" b="1" dirty="0" err="1"/>
              <a:t>unggul</a:t>
            </a:r>
            <a:r>
              <a:rPr lang="en-US" sz="2400" b="1" dirty="0"/>
              <a:t> dan </a:t>
            </a:r>
            <a:r>
              <a:rPr lang="en-US" sz="2400" b="1" dirty="0" err="1"/>
              <a:t>profesional</a:t>
            </a:r>
            <a:r>
              <a:rPr lang="en-US" sz="2400" b="1" dirty="0"/>
              <a:t>, di </a:t>
            </a:r>
            <a:r>
              <a:rPr lang="en-US" sz="2400" b="1" dirty="0" err="1"/>
              <a:t>bidang</a:t>
            </a:r>
            <a:r>
              <a:rPr lang="en-US" sz="2400" b="1" dirty="0"/>
              <a:t> </a:t>
            </a:r>
            <a:r>
              <a:rPr lang="en-US" sz="2400" b="1" dirty="0" err="1"/>
              <a:t>ekonomi</a:t>
            </a:r>
            <a:r>
              <a:rPr lang="en-US" sz="2400" b="1" dirty="0"/>
              <a:t>, </a:t>
            </a:r>
            <a:r>
              <a:rPr lang="en-US" sz="2400" b="1" dirty="0" err="1"/>
              <a:t>bisnis</a:t>
            </a:r>
            <a:r>
              <a:rPr lang="en-US" sz="2400" b="1" dirty="0"/>
              <a:t> dan </a:t>
            </a:r>
            <a:r>
              <a:rPr lang="en-US" sz="2400" b="1" dirty="0" err="1"/>
              <a:t>humaniora</a:t>
            </a:r>
            <a:r>
              <a:rPr lang="en-US" sz="2400" b="1" dirty="0"/>
              <a:t> </a:t>
            </a:r>
            <a:r>
              <a:rPr lang="en-US" sz="2400" b="1" dirty="0" err="1"/>
              <a:t>dalam</a:t>
            </a:r>
            <a:r>
              <a:rPr lang="en-US" sz="2400" b="1" dirty="0"/>
              <a:t> </a:t>
            </a:r>
            <a:r>
              <a:rPr lang="en-US" sz="2400" b="1" dirty="0" err="1"/>
              <a:t>pengembangan</a:t>
            </a:r>
            <a:r>
              <a:rPr lang="en-US" sz="2400" b="1" dirty="0"/>
              <a:t> SDM yang </a:t>
            </a:r>
            <a:r>
              <a:rPr lang="en-US" sz="2400" b="1" dirty="0" err="1"/>
              <a:t>berjiwa</a:t>
            </a:r>
            <a:r>
              <a:rPr lang="en-US" sz="2400" b="1" dirty="0"/>
              <a:t> </a:t>
            </a:r>
            <a:r>
              <a:rPr lang="en-US" sz="2400" b="1" dirty="0" err="1"/>
              <a:t>wirausaha</a:t>
            </a:r>
            <a:r>
              <a:rPr lang="en-US" sz="2400" b="1" dirty="0"/>
              <a:t> dan </a:t>
            </a:r>
            <a:r>
              <a:rPr lang="en-US" sz="2400" b="1" dirty="0" err="1"/>
              <a:t>dilandasi</a:t>
            </a:r>
            <a:r>
              <a:rPr lang="en-US" sz="2400" b="1" dirty="0"/>
              <a:t> </a:t>
            </a:r>
            <a:r>
              <a:rPr lang="en-US" sz="2400" b="1" dirty="0" err="1"/>
              <a:t>nilai-nilai</a:t>
            </a:r>
            <a:r>
              <a:rPr lang="en-US" sz="2400" b="1" dirty="0"/>
              <a:t> </a:t>
            </a:r>
            <a:r>
              <a:rPr lang="en-US" sz="2400" b="1" dirty="0" err="1"/>
              <a:t>kristiani</a:t>
            </a:r>
            <a:r>
              <a:rPr lang="en-US" sz="2400" b="1" dirty="0"/>
              <a:t>.</a:t>
            </a:r>
            <a:endParaRPr lang="en-ID" sz="2400" b="1" dirty="0"/>
          </a:p>
        </p:txBody>
      </p:sp>
      <p:sp>
        <p:nvSpPr>
          <p:cNvPr id="5" name="Text Placeholder 4">
            <a:extLst>
              <a:ext uri="{FF2B5EF4-FFF2-40B4-BE49-F238E27FC236}">
                <a16:creationId xmlns:a16="http://schemas.microsoft.com/office/drawing/2014/main" id="{BC544F84-9AB0-4824-949D-DA4CFCF2F94F}"/>
              </a:ext>
            </a:extLst>
          </p:cNvPr>
          <p:cNvSpPr>
            <a:spLocks noGrp="1"/>
          </p:cNvSpPr>
          <p:nvPr>
            <p:ph type="body" sz="quarter" idx="3"/>
          </p:nvPr>
        </p:nvSpPr>
        <p:spPr/>
        <p:txBody>
          <a:bodyPr>
            <a:normAutofit/>
          </a:bodyPr>
          <a:lstStyle/>
          <a:p>
            <a:r>
              <a:rPr lang="en-US" sz="2800" b="1" dirty="0"/>
              <a:t>MISI</a:t>
            </a:r>
            <a:endParaRPr lang="en-ID" sz="2800" b="1" dirty="0"/>
          </a:p>
        </p:txBody>
      </p:sp>
      <p:sp>
        <p:nvSpPr>
          <p:cNvPr id="6" name="Content Placeholder 5">
            <a:extLst>
              <a:ext uri="{FF2B5EF4-FFF2-40B4-BE49-F238E27FC236}">
                <a16:creationId xmlns:a16="http://schemas.microsoft.com/office/drawing/2014/main" id="{A2B2D7B5-823D-4602-86C0-F7C93B888285}"/>
              </a:ext>
            </a:extLst>
          </p:cNvPr>
          <p:cNvSpPr>
            <a:spLocks noGrp="1"/>
          </p:cNvSpPr>
          <p:nvPr>
            <p:ph sz="quarter" idx="4"/>
          </p:nvPr>
        </p:nvSpPr>
        <p:spPr>
          <a:xfrm>
            <a:off x="5663953" y="2756580"/>
            <a:ext cx="6189380" cy="3892575"/>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marL="742950" indent="-742950">
              <a:buFont typeface="+mj-lt"/>
              <a:buAutoNum type="arabicPeriod"/>
            </a:pPr>
            <a:r>
              <a:rPr lang="en-US" sz="2600" b="1" dirty="0" err="1"/>
              <a:t>Melaksanakan</a:t>
            </a:r>
            <a:r>
              <a:rPr lang="en-US" sz="2600" b="1" dirty="0"/>
              <a:t> </a:t>
            </a:r>
            <a:r>
              <a:rPr lang="en-US" sz="2600" b="1" dirty="0" err="1"/>
              <a:t>pendidikan</a:t>
            </a:r>
            <a:r>
              <a:rPr lang="en-US" sz="2600" b="1" dirty="0"/>
              <a:t> dan </a:t>
            </a:r>
            <a:r>
              <a:rPr lang="en-US" sz="2600" b="1" dirty="0" err="1"/>
              <a:t>pengajaran</a:t>
            </a:r>
            <a:r>
              <a:rPr lang="en-US" sz="2600" b="1" dirty="0"/>
              <a:t> yang </a:t>
            </a:r>
            <a:r>
              <a:rPr lang="en-US" sz="2600" b="1" dirty="0" err="1"/>
              <a:t>unggul</a:t>
            </a:r>
            <a:r>
              <a:rPr lang="en-US" sz="2600" b="1" dirty="0"/>
              <a:t>, </a:t>
            </a:r>
            <a:r>
              <a:rPr lang="en-US" sz="2600" b="1" dirty="0" err="1"/>
              <a:t>berkualitas</a:t>
            </a:r>
            <a:r>
              <a:rPr lang="en-US" sz="2600" b="1" dirty="0"/>
              <a:t> dan </a:t>
            </a:r>
            <a:r>
              <a:rPr lang="en-US" sz="2600" b="1" dirty="0" err="1"/>
              <a:t>profesional</a:t>
            </a:r>
            <a:r>
              <a:rPr lang="en-US" sz="2600" b="1" dirty="0"/>
              <a:t> </a:t>
            </a:r>
            <a:r>
              <a:rPr lang="en-US" sz="2600" b="1" dirty="0" err="1"/>
              <a:t>dilandasi</a:t>
            </a:r>
            <a:r>
              <a:rPr lang="en-US" sz="2600" b="1" dirty="0"/>
              <a:t> </a:t>
            </a:r>
            <a:r>
              <a:rPr lang="en-US" sz="2600" b="1" dirty="0" err="1"/>
              <a:t>nilai-nilai</a:t>
            </a:r>
            <a:r>
              <a:rPr lang="en-US" sz="2600" b="1" dirty="0"/>
              <a:t> </a:t>
            </a:r>
            <a:r>
              <a:rPr lang="en-US" sz="2600" b="1" dirty="0" err="1"/>
              <a:t>kristiani</a:t>
            </a:r>
            <a:r>
              <a:rPr lang="en-US" sz="2600" b="1" dirty="0"/>
              <a:t> </a:t>
            </a:r>
            <a:r>
              <a:rPr lang="en-US" sz="2600" b="1" dirty="0" err="1"/>
              <a:t>serta</a:t>
            </a:r>
            <a:r>
              <a:rPr lang="en-US" sz="2600" b="1" dirty="0"/>
              <a:t> </a:t>
            </a:r>
            <a:r>
              <a:rPr lang="en-US" sz="2600" b="1" dirty="0" err="1"/>
              <a:t>mampu</a:t>
            </a:r>
            <a:r>
              <a:rPr lang="en-US" sz="2600" b="1" dirty="0"/>
              <a:t> </a:t>
            </a:r>
            <a:r>
              <a:rPr lang="en-US" sz="2600" b="1" dirty="0" err="1"/>
              <a:t>bersaing</a:t>
            </a:r>
            <a:r>
              <a:rPr lang="en-US" sz="2600" b="1" dirty="0"/>
              <a:t> </a:t>
            </a:r>
            <a:r>
              <a:rPr lang="en-US" sz="2600" b="1" dirty="0" err="1"/>
              <a:t>secara</a:t>
            </a:r>
            <a:r>
              <a:rPr lang="en-US" sz="2600" b="1" dirty="0"/>
              <a:t> global</a:t>
            </a:r>
          </a:p>
          <a:p>
            <a:pPr marL="742950" indent="-742950">
              <a:buFont typeface="+mj-lt"/>
              <a:buAutoNum type="arabicPeriod"/>
            </a:pPr>
            <a:r>
              <a:rPr lang="en-US" sz="2600" b="1" dirty="0" err="1"/>
              <a:t>Menyelenggarakan</a:t>
            </a:r>
            <a:r>
              <a:rPr lang="en-US" sz="2600" b="1" dirty="0"/>
              <a:t> </a:t>
            </a:r>
            <a:r>
              <a:rPr lang="en-US" sz="2600" b="1" dirty="0" err="1"/>
              <a:t>kegiatan</a:t>
            </a:r>
            <a:r>
              <a:rPr lang="en-US" sz="2600" b="1" dirty="0"/>
              <a:t> </a:t>
            </a:r>
            <a:r>
              <a:rPr lang="en-US" sz="2600" b="1" dirty="0" err="1"/>
              <a:t>penelitian</a:t>
            </a:r>
            <a:r>
              <a:rPr lang="en-US" sz="2600" b="1" dirty="0"/>
              <a:t> dan </a:t>
            </a:r>
            <a:r>
              <a:rPr lang="en-US" sz="2600" b="1" dirty="0" err="1"/>
              <a:t>pengabdian</a:t>
            </a:r>
            <a:r>
              <a:rPr lang="en-US" sz="2600" b="1" dirty="0"/>
              <a:t> </a:t>
            </a:r>
            <a:r>
              <a:rPr lang="en-US" sz="2600" b="1" dirty="0" err="1"/>
              <a:t>kepada</a:t>
            </a:r>
            <a:r>
              <a:rPr lang="en-US" sz="2600" b="1" dirty="0"/>
              <a:t> </a:t>
            </a:r>
            <a:r>
              <a:rPr lang="en-US" sz="2600" b="1" dirty="0" err="1"/>
              <a:t>masyarakat</a:t>
            </a:r>
            <a:r>
              <a:rPr lang="en-US" sz="2600" b="1" dirty="0"/>
              <a:t> </a:t>
            </a:r>
            <a:r>
              <a:rPr lang="en-US" sz="2600" b="1" dirty="0" err="1"/>
              <a:t>serta</a:t>
            </a:r>
            <a:r>
              <a:rPr lang="en-US" sz="2600" b="1" dirty="0"/>
              <a:t> </a:t>
            </a:r>
            <a:r>
              <a:rPr lang="en-US" sz="2600" b="1" dirty="0" err="1"/>
              <a:t>publikasi</a:t>
            </a:r>
            <a:r>
              <a:rPr lang="en-US" sz="2600" b="1" dirty="0"/>
              <a:t> </a:t>
            </a:r>
            <a:r>
              <a:rPr lang="en-US" sz="2600" b="1" dirty="0" err="1"/>
              <a:t>ilmiah</a:t>
            </a:r>
            <a:r>
              <a:rPr lang="en-US" sz="2600" b="1" dirty="0"/>
              <a:t> </a:t>
            </a:r>
            <a:r>
              <a:rPr lang="en-US" sz="2600" b="1" dirty="0" err="1"/>
              <a:t>untuk</a:t>
            </a:r>
            <a:r>
              <a:rPr lang="en-US" sz="2600" b="1" dirty="0"/>
              <a:t> </a:t>
            </a:r>
            <a:r>
              <a:rPr lang="en-US" sz="2600" b="1" dirty="0" err="1"/>
              <a:t>peningkatan</a:t>
            </a:r>
            <a:r>
              <a:rPr lang="en-US" sz="2600" b="1" dirty="0"/>
              <a:t> </a:t>
            </a:r>
            <a:r>
              <a:rPr lang="en-US" sz="2600" b="1" dirty="0" err="1"/>
              <a:t>reputasi</a:t>
            </a:r>
            <a:r>
              <a:rPr lang="en-US" sz="2600" b="1" dirty="0"/>
              <a:t> </a:t>
            </a:r>
            <a:r>
              <a:rPr lang="en-US" sz="2600" b="1" dirty="0" err="1"/>
              <a:t>fakultas</a:t>
            </a:r>
            <a:r>
              <a:rPr lang="en-US" sz="2600" b="1" dirty="0"/>
              <a:t> </a:t>
            </a:r>
            <a:r>
              <a:rPr lang="en-US" sz="2600" b="1" dirty="0" err="1"/>
              <a:t>serta</a:t>
            </a:r>
            <a:r>
              <a:rPr lang="en-US" sz="2600" b="1" dirty="0"/>
              <a:t> </a:t>
            </a:r>
            <a:r>
              <a:rPr lang="en-US" sz="2600" b="1" dirty="0" err="1"/>
              <a:t>tercipta</a:t>
            </a:r>
            <a:r>
              <a:rPr lang="en-US" sz="2600" b="1" dirty="0"/>
              <a:t> </a:t>
            </a:r>
            <a:r>
              <a:rPr lang="en-US" sz="2600" b="1" dirty="0" err="1"/>
              <a:t>suasana</a:t>
            </a:r>
            <a:r>
              <a:rPr lang="en-US" sz="2600" b="1" dirty="0"/>
              <a:t> </a:t>
            </a:r>
            <a:r>
              <a:rPr lang="en-US" sz="2600" b="1" dirty="0" err="1"/>
              <a:t>akademik</a:t>
            </a:r>
            <a:r>
              <a:rPr lang="en-US" sz="2600" b="1" dirty="0"/>
              <a:t> yang </a:t>
            </a:r>
            <a:r>
              <a:rPr lang="en-US" sz="2600" b="1" dirty="0" err="1"/>
              <a:t>kondusif</a:t>
            </a:r>
            <a:r>
              <a:rPr lang="en-US" sz="2600" b="1" dirty="0"/>
              <a:t> </a:t>
            </a:r>
          </a:p>
          <a:p>
            <a:pPr marL="742950" indent="-742950">
              <a:buFont typeface="+mj-lt"/>
              <a:buAutoNum type="arabicPeriod"/>
            </a:pPr>
            <a:r>
              <a:rPr lang="en-US" sz="2600" b="1" dirty="0" err="1"/>
              <a:t>Mengembangkan</a:t>
            </a:r>
            <a:r>
              <a:rPr lang="en-US" sz="2600" b="1" dirty="0"/>
              <a:t> </a:t>
            </a:r>
            <a:r>
              <a:rPr lang="en-US" sz="2600" b="1" dirty="0" err="1"/>
              <a:t>kerjasama</a:t>
            </a:r>
            <a:r>
              <a:rPr lang="en-US" sz="2600" b="1" dirty="0"/>
              <a:t> </a:t>
            </a:r>
            <a:r>
              <a:rPr lang="en-US" sz="2600" b="1" dirty="0" err="1"/>
              <a:t>kemitraaan</a:t>
            </a:r>
            <a:r>
              <a:rPr lang="en-US" sz="2600" b="1" dirty="0"/>
              <a:t> </a:t>
            </a:r>
            <a:r>
              <a:rPr lang="en-US" sz="2600" b="1" dirty="0" err="1"/>
              <a:t>dengan</a:t>
            </a:r>
            <a:r>
              <a:rPr lang="en-US" sz="2600" b="1" dirty="0"/>
              <a:t> </a:t>
            </a:r>
            <a:r>
              <a:rPr lang="en-US" sz="2600" b="1" dirty="0" err="1"/>
              <a:t>berbagai</a:t>
            </a:r>
            <a:r>
              <a:rPr lang="en-US" sz="2600" b="1" dirty="0"/>
              <a:t> </a:t>
            </a:r>
            <a:r>
              <a:rPr lang="en-US" sz="2600" b="1" dirty="0" err="1"/>
              <a:t>pihak</a:t>
            </a:r>
            <a:r>
              <a:rPr lang="en-US" sz="2600" b="1" dirty="0"/>
              <a:t> </a:t>
            </a:r>
            <a:r>
              <a:rPr lang="en-US" sz="2600" b="1" dirty="0" err="1"/>
              <a:t>baik</a:t>
            </a:r>
            <a:r>
              <a:rPr lang="en-US" sz="2600" b="1" dirty="0"/>
              <a:t> regional </a:t>
            </a:r>
            <a:r>
              <a:rPr lang="en-US" sz="2600" b="1" dirty="0" err="1"/>
              <a:t>maupun</a:t>
            </a:r>
            <a:r>
              <a:rPr lang="en-US" sz="2600" b="1" dirty="0"/>
              <a:t> </a:t>
            </a:r>
            <a:r>
              <a:rPr lang="en-US" sz="2600" b="1" dirty="0" err="1"/>
              <a:t>nasional</a:t>
            </a:r>
            <a:endParaRPr lang="en-US" sz="2600" b="1" dirty="0">
              <a:solidFill>
                <a:srgbClr val="FF0000"/>
              </a:solidFill>
            </a:endParaRPr>
          </a:p>
          <a:p>
            <a:pPr marL="742950" indent="-742950">
              <a:buFont typeface="+mj-lt"/>
              <a:buAutoNum type="arabicPeriod"/>
            </a:pPr>
            <a:r>
              <a:rPr lang="en-US" sz="2600" b="1" dirty="0" err="1"/>
              <a:t>Melaksanakan</a:t>
            </a:r>
            <a:r>
              <a:rPr lang="en-US" sz="2600" b="1" dirty="0"/>
              <a:t> tata Kelola </a:t>
            </a:r>
            <a:r>
              <a:rPr lang="en-US" sz="2600" b="1" dirty="0" err="1"/>
              <a:t>fakultas</a:t>
            </a:r>
            <a:r>
              <a:rPr lang="en-US" sz="2600" b="1" dirty="0"/>
              <a:t> </a:t>
            </a:r>
            <a:r>
              <a:rPr lang="en-US" sz="2600" b="1" dirty="0" err="1"/>
              <a:t>secara</a:t>
            </a:r>
            <a:r>
              <a:rPr lang="en-US" sz="2600" b="1" dirty="0"/>
              <a:t> </a:t>
            </a:r>
            <a:r>
              <a:rPr lang="en-US" sz="2600" b="1" dirty="0" err="1"/>
              <a:t>profesional</a:t>
            </a:r>
            <a:r>
              <a:rPr lang="en-US" sz="2600" b="1" dirty="0"/>
              <a:t>, </a:t>
            </a:r>
            <a:r>
              <a:rPr lang="en-US" sz="2600" b="1" dirty="0" err="1"/>
              <a:t>akuntabel</a:t>
            </a:r>
            <a:r>
              <a:rPr lang="en-US" sz="2600" b="1" dirty="0"/>
              <a:t> dan </a:t>
            </a:r>
            <a:r>
              <a:rPr lang="en-US" sz="2600" b="1" dirty="0" err="1"/>
              <a:t>transparan</a:t>
            </a:r>
            <a:endParaRPr lang="en-ID" sz="2600" b="1" dirty="0"/>
          </a:p>
          <a:p>
            <a:endParaRPr lang="en-ID" dirty="0"/>
          </a:p>
        </p:txBody>
      </p:sp>
    </p:spTree>
    <p:extLst>
      <p:ext uri="{BB962C8B-B14F-4D97-AF65-F5344CB8AC3E}">
        <p14:creationId xmlns:p14="http://schemas.microsoft.com/office/powerpoint/2010/main" val="81874091"/>
      </p:ext>
    </p:extLst>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8AB23-48E0-428F-9CAE-42C117973EF4}"/>
              </a:ext>
            </a:extLst>
          </p:cNvPr>
          <p:cNvSpPr>
            <a:spLocks noGrp="1"/>
          </p:cNvSpPr>
          <p:nvPr>
            <p:ph type="title"/>
          </p:nvPr>
        </p:nvSpPr>
        <p:spPr/>
        <p:txBody>
          <a:bodyPr/>
          <a:lstStyle/>
          <a:p>
            <a:r>
              <a:rPr lang="en-US" dirty="0"/>
              <a:t>Prodi </a:t>
            </a:r>
            <a:r>
              <a:rPr lang="en-US" dirty="0" err="1"/>
              <a:t>Manajemen</a:t>
            </a:r>
            <a:endParaRPr lang="en-ID" dirty="0"/>
          </a:p>
        </p:txBody>
      </p:sp>
      <p:sp>
        <p:nvSpPr>
          <p:cNvPr id="3" name="Text Placeholder 2">
            <a:extLst>
              <a:ext uri="{FF2B5EF4-FFF2-40B4-BE49-F238E27FC236}">
                <a16:creationId xmlns:a16="http://schemas.microsoft.com/office/drawing/2014/main" id="{5E8BAC7D-11C6-4E71-AEB4-F70EFE3C560B}"/>
              </a:ext>
            </a:extLst>
          </p:cNvPr>
          <p:cNvSpPr>
            <a:spLocks noGrp="1"/>
          </p:cNvSpPr>
          <p:nvPr>
            <p:ph type="body" idx="1"/>
          </p:nvPr>
        </p:nvSpPr>
        <p:spPr/>
        <p:txBody>
          <a:bodyPr>
            <a:normAutofit/>
          </a:bodyPr>
          <a:lstStyle/>
          <a:p>
            <a:r>
              <a:rPr lang="en-US" sz="2400" b="1" dirty="0"/>
              <a:t>VISI</a:t>
            </a:r>
            <a:endParaRPr lang="en-ID" sz="2400" b="1" dirty="0"/>
          </a:p>
        </p:txBody>
      </p:sp>
      <p:sp>
        <p:nvSpPr>
          <p:cNvPr id="4" name="Content Placeholder 3">
            <a:extLst>
              <a:ext uri="{FF2B5EF4-FFF2-40B4-BE49-F238E27FC236}">
                <a16:creationId xmlns:a16="http://schemas.microsoft.com/office/drawing/2014/main" id="{0A2F6B33-F646-4CC7-A3ED-BF388DBAE16F}"/>
              </a:ext>
            </a:extLst>
          </p:cNvPr>
          <p:cNvSpPr>
            <a:spLocks noGrp="1"/>
          </p:cNvSpPr>
          <p:nvPr>
            <p:ph sz="half" idx="2"/>
          </p:nvPr>
        </p:nvSpPr>
        <p:spPr>
          <a:xfrm>
            <a:off x="675745" y="2737245"/>
            <a:ext cx="4185623" cy="2635971"/>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en-ID" sz="2800" b="1" dirty="0" err="1">
                <a:solidFill>
                  <a:srgbClr val="000000"/>
                </a:solidFill>
                <a:effectLst/>
                <a:latin typeface="Times New Roman" panose="02020603050405020304" pitchFamily="18" charset="0"/>
                <a:ea typeface="Calibri" panose="020F0502020204030204" pitchFamily="34" charset="0"/>
              </a:rPr>
              <a:t>Menjadi</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pusat</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keunggulan</a:t>
            </a:r>
            <a:r>
              <a:rPr lang="en-ID" sz="2800" b="1" dirty="0">
                <a:solidFill>
                  <a:srgbClr val="000000"/>
                </a:solidFill>
                <a:effectLst/>
                <a:latin typeface="Times New Roman" panose="02020603050405020304" pitchFamily="18" charset="0"/>
                <a:ea typeface="Calibri" panose="020F0502020204030204" pitchFamily="34" charset="0"/>
              </a:rPr>
              <a:t> di </a:t>
            </a:r>
            <a:r>
              <a:rPr lang="en-ID" sz="2800" b="1" dirty="0" err="1">
                <a:solidFill>
                  <a:srgbClr val="000000"/>
                </a:solidFill>
                <a:effectLst/>
                <a:latin typeface="Times New Roman" panose="02020603050405020304" pitchFamily="18" charset="0"/>
                <a:ea typeface="Calibri" panose="020F0502020204030204" pitchFamily="34" charset="0"/>
              </a:rPr>
              <a:t>bidang</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Manajemen</a:t>
            </a:r>
            <a:r>
              <a:rPr lang="en-ID" sz="2800" b="1" dirty="0">
                <a:solidFill>
                  <a:srgbClr val="000000"/>
                </a:solidFill>
                <a:effectLst/>
                <a:latin typeface="Times New Roman" panose="02020603050405020304" pitchFamily="18" charset="0"/>
                <a:ea typeface="Calibri" panose="020F0502020204030204" pitchFamily="34" charset="0"/>
              </a:rPr>
              <a:t> yang </a:t>
            </a:r>
            <a:r>
              <a:rPr lang="en-ID" sz="2800" b="1" dirty="0" err="1">
                <a:solidFill>
                  <a:srgbClr val="000000"/>
                </a:solidFill>
                <a:effectLst/>
                <a:latin typeface="Times New Roman" panose="02020603050405020304" pitchFamily="18" charset="0"/>
                <a:ea typeface="Calibri" panose="020F0502020204030204" pitchFamily="34" charset="0"/>
              </a:rPr>
              <a:t>menghasilkan</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tenaga</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ahli</a:t>
            </a:r>
            <a:r>
              <a:rPr lang="en-ID" sz="2800" b="1" dirty="0">
                <a:solidFill>
                  <a:srgbClr val="000000"/>
                </a:solidFill>
                <a:effectLst/>
                <a:latin typeface="Times New Roman" panose="02020603050405020304" pitchFamily="18" charset="0"/>
                <a:ea typeface="Calibri" panose="020F0502020204030204" pitchFamily="34" charset="0"/>
              </a:rPr>
              <a:t> dan professional yang </a:t>
            </a:r>
            <a:r>
              <a:rPr lang="en-ID" sz="2800" b="1" dirty="0" err="1">
                <a:solidFill>
                  <a:srgbClr val="000000"/>
                </a:solidFill>
                <a:effectLst/>
                <a:latin typeface="Times New Roman" panose="02020603050405020304" pitchFamily="18" charset="0"/>
                <a:ea typeface="Calibri" panose="020F0502020204030204" pitchFamily="34" charset="0"/>
              </a:rPr>
              <a:t>memiliki</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semangat</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Kewirausahaan</a:t>
            </a:r>
            <a:r>
              <a:rPr lang="en-ID" sz="2800" b="1" dirty="0">
                <a:solidFill>
                  <a:srgbClr val="000000"/>
                </a:solidFill>
                <a:effectLst/>
                <a:latin typeface="Times New Roman" panose="02020603050405020304" pitchFamily="18" charset="0"/>
                <a:ea typeface="Calibri" panose="020F0502020204030204" pitchFamily="34" charset="0"/>
              </a:rPr>
              <a:t> dan Nilai-</a:t>
            </a:r>
            <a:r>
              <a:rPr lang="en-ID" sz="2800" b="1" dirty="0" err="1">
                <a:solidFill>
                  <a:srgbClr val="000000"/>
                </a:solidFill>
                <a:effectLst/>
                <a:latin typeface="Times New Roman" panose="02020603050405020304" pitchFamily="18" charset="0"/>
                <a:ea typeface="Calibri" panose="020F0502020204030204" pitchFamily="34" charset="0"/>
              </a:rPr>
              <a:t>nilai</a:t>
            </a:r>
            <a:r>
              <a:rPr lang="en-ID" sz="2800" b="1" dirty="0">
                <a:solidFill>
                  <a:srgbClr val="000000"/>
                </a:solidFill>
                <a:effectLst/>
                <a:latin typeface="Times New Roman" panose="02020603050405020304" pitchFamily="18" charset="0"/>
                <a:ea typeface="Calibri" panose="020F0502020204030204" pitchFamily="34" charset="0"/>
              </a:rPr>
              <a:t> </a:t>
            </a:r>
            <a:r>
              <a:rPr lang="en-ID" sz="2800" b="1" dirty="0" err="1">
                <a:solidFill>
                  <a:srgbClr val="000000"/>
                </a:solidFill>
                <a:effectLst/>
                <a:latin typeface="Times New Roman" panose="02020603050405020304" pitchFamily="18" charset="0"/>
                <a:ea typeface="Calibri" panose="020F0502020204030204" pitchFamily="34" charset="0"/>
              </a:rPr>
              <a:t>Kristiani</a:t>
            </a:r>
            <a:r>
              <a:rPr lang="en-ID" sz="2800" b="1" dirty="0">
                <a:solidFill>
                  <a:srgbClr val="000000"/>
                </a:solidFill>
                <a:effectLst/>
                <a:latin typeface="Times New Roman" panose="02020603050405020304" pitchFamily="18" charset="0"/>
                <a:ea typeface="Calibri" panose="020F0502020204030204" pitchFamily="34" charset="0"/>
              </a:rPr>
              <a:t>.</a:t>
            </a:r>
            <a:endParaRPr lang="en-ID" sz="2800" b="1" dirty="0"/>
          </a:p>
        </p:txBody>
      </p:sp>
      <p:sp>
        <p:nvSpPr>
          <p:cNvPr id="5" name="Text Placeholder 4">
            <a:extLst>
              <a:ext uri="{FF2B5EF4-FFF2-40B4-BE49-F238E27FC236}">
                <a16:creationId xmlns:a16="http://schemas.microsoft.com/office/drawing/2014/main" id="{7AD17BD2-26B3-475F-B10B-C6EA949BEAE7}"/>
              </a:ext>
            </a:extLst>
          </p:cNvPr>
          <p:cNvSpPr>
            <a:spLocks noGrp="1"/>
          </p:cNvSpPr>
          <p:nvPr>
            <p:ph type="body" sz="quarter" idx="3"/>
          </p:nvPr>
        </p:nvSpPr>
        <p:spPr/>
        <p:txBody>
          <a:bodyPr>
            <a:normAutofit/>
          </a:bodyPr>
          <a:lstStyle/>
          <a:p>
            <a:r>
              <a:rPr lang="en-US" sz="2400" b="1" dirty="0"/>
              <a:t>MISI</a:t>
            </a:r>
            <a:endParaRPr lang="en-ID" sz="2400" b="1" dirty="0"/>
          </a:p>
        </p:txBody>
      </p:sp>
      <p:sp>
        <p:nvSpPr>
          <p:cNvPr id="6" name="Content Placeholder 5">
            <a:extLst>
              <a:ext uri="{FF2B5EF4-FFF2-40B4-BE49-F238E27FC236}">
                <a16:creationId xmlns:a16="http://schemas.microsoft.com/office/drawing/2014/main" id="{4B6465AA-014B-4780-A271-9F3E49C60491}"/>
              </a:ext>
            </a:extLst>
          </p:cNvPr>
          <p:cNvSpPr>
            <a:spLocks noGrp="1"/>
          </p:cNvSpPr>
          <p:nvPr>
            <p:ph sz="quarter" idx="4"/>
          </p:nvPr>
        </p:nvSpPr>
        <p:spPr>
          <a:xfrm>
            <a:off x="5231904" y="2737245"/>
            <a:ext cx="5931521" cy="3655508"/>
          </a:xfrm>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pPr marL="342900" lvl="0" indent="-342900" algn="just">
              <a:lnSpc>
                <a:spcPct val="150000"/>
              </a:lnSpc>
              <a:buFont typeface="+mj-lt"/>
              <a:buAutoNum type="arabicPeriod"/>
            </a:pP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Menyelenggarakan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pendidikan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pengajaran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berfokus</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bidang</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Manajemen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berbasis</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wirausaha</a:t>
            </a:r>
            <a:endParaRPr lang="en-ID" sz="19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penelitian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dibidang</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Manajemen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mempublikasikannya</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50000"/>
              </a:lnSpc>
              <a:buFont typeface="+mj-lt"/>
              <a:buAutoNum type="arabicPeriod"/>
            </a:pP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Melaksanakan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pengabdian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kepada</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masyarakat</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sebagai</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wujud</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dari</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pengamalan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Ilmu</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Pengetahuan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Teknologi</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dan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Seni</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(IPTEKS)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bidang</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Manajemen</a:t>
            </a:r>
            <a:endParaRPr lang="en-ID" sz="19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pP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Membangun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kemitraan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dengan</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lembaga-lembaga</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lain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pemerintah</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Swasta</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LSM)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dalam</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bidang</a:t>
            </a:r>
            <a:r>
              <a:rPr lang="en-ID" sz="19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900" b="1" dirty="0" err="1">
                <a:effectLst/>
                <a:latin typeface="Times New Roman" panose="02020603050405020304" pitchFamily="18" charset="0"/>
                <a:ea typeface="Calibri" panose="020F0502020204030204" pitchFamily="34" charset="0"/>
                <a:cs typeface="Times New Roman" panose="02020603050405020304" pitchFamily="18" charset="0"/>
              </a:rPr>
              <a:t>Manajemen</a:t>
            </a:r>
            <a:r>
              <a:rPr lang="en-ID" sz="19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en-ID" dirty="0"/>
          </a:p>
        </p:txBody>
      </p:sp>
    </p:spTree>
    <p:extLst>
      <p:ext uri="{BB962C8B-B14F-4D97-AF65-F5344CB8AC3E}">
        <p14:creationId xmlns:p14="http://schemas.microsoft.com/office/powerpoint/2010/main" val="3160499417"/>
      </p:ext>
    </p:extLst>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RPS</a:t>
            </a:r>
          </a:p>
        </p:txBody>
      </p:sp>
      <p:sp>
        <p:nvSpPr>
          <p:cNvPr id="3" name="Content Placeholder 2"/>
          <p:cNvSpPr>
            <a:spLocks noGrp="1"/>
          </p:cNvSpPr>
          <p:nvPr>
            <p:ph idx="1"/>
          </p:nvPr>
        </p:nvSpPr>
        <p:spPr>
          <a:xfrm>
            <a:off x="839416" y="1484784"/>
            <a:ext cx="7467600" cy="3268960"/>
          </a:xfrm>
        </p:spPr>
        <p:txBody>
          <a:bodyPr/>
          <a:lstStyle/>
          <a:p>
            <a:r>
              <a:rPr lang="en-US" sz="3200" dirty="0"/>
              <a:t>RPS </a:t>
            </a:r>
            <a:r>
              <a:rPr lang="en-US" sz="3200" dirty="0" err="1"/>
              <a:t>adalah</a:t>
            </a:r>
            <a:r>
              <a:rPr lang="en-US" sz="3200" dirty="0"/>
              <a:t> </a:t>
            </a:r>
            <a:r>
              <a:rPr lang="en-US" sz="3200" dirty="0" err="1"/>
              <a:t>panduan</a:t>
            </a:r>
            <a:r>
              <a:rPr lang="en-US" sz="3200" dirty="0"/>
              <a:t> </a:t>
            </a:r>
            <a:r>
              <a:rPr lang="en-US" sz="3200" dirty="0" err="1"/>
              <a:t>tentang</a:t>
            </a:r>
            <a:r>
              <a:rPr lang="en-US" sz="3200" dirty="0"/>
              <a:t> </a:t>
            </a:r>
            <a:r>
              <a:rPr lang="en-US" sz="3200" dirty="0" err="1"/>
              <a:t>pembelajaran</a:t>
            </a:r>
            <a:r>
              <a:rPr lang="en-US" sz="3200" dirty="0"/>
              <a:t> </a:t>
            </a:r>
            <a:r>
              <a:rPr lang="en-US" sz="3200" dirty="0" err="1"/>
              <a:t>selama</a:t>
            </a:r>
            <a:r>
              <a:rPr lang="en-US" sz="3200" dirty="0"/>
              <a:t> </a:t>
            </a:r>
            <a:r>
              <a:rPr lang="en-US" sz="3200" dirty="0" err="1"/>
              <a:t>satu</a:t>
            </a:r>
            <a:r>
              <a:rPr lang="en-US" sz="3200" dirty="0"/>
              <a:t> semester. </a:t>
            </a:r>
            <a:r>
              <a:rPr lang="en-US" sz="3200" dirty="0" err="1"/>
              <a:t>Mahasiswa</a:t>
            </a:r>
            <a:r>
              <a:rPr lang="en-US" sz="3200" dirty="0"/>
              <a:t> </a:t>
            </a:r>
            <a:r>
              <a:rPr lang="en-US" sz="3200" dirty="0" err="1"/>
              <a:t>wajib</a:t>
            </a:r>
            <a:r>
              <a:rPr lang="en-US" sz="3200" dirty="0"/>
              <a:t> </a:t>
            </a:r>
            <a:r>
              <a:rPr lang="en-US" sz="3200" dirty="0" err="1"/>
              <a:t>mengikutinya</a:t>
            </a:r>
            <a:r>
              <a:rPr lang="en-US" sz="3200" dirty="0"/>
              <a:t> </a:t>
            </a:r>
            <a:r>
              <a:rPr lang="en-US" sz="3200" dirty="0" err="1"/>
              <a:t>sehingga</a:t>
            </a:r>
            <a:r>
              <a:rPr lang="en-US" sz="3200" dirty="0"/>
              <a:t> </a:t>
            </a:r>
            <a:r>
              <a:rPr lang="en-US" sz="3200" dirty="0" err="1"/>
              <a:t>dapat</a:t>
            </a:r>
            <a:r>
              <a:rPr lang="en-US" sz="3200" dirty="0"/>
              <a:t> </a:t>
            </a:r>
            <a:r>
              <a:rPr lang="en-US" sz="3200" dirty="0" err="1"/>
              <a:t>memperoleh</a:t>
            </a:r>
            <a:r>
              <a:rPr lang="en-US" sz="3200" dirty="0"/>
              <a:t> </a:t>
            </a:r>
            <a:r>
              <a:rPr lang="en-US" sz="3200" dirty="0" err="1"/>
              <a:t>nilai</a:t>
            </a:r>
            <a:r>
              <a:rPr lang="en-US" sz="3200" dirty="0"/>
              <a:t> </a:t>
            </a:r>
            <a:r>
              <a:rPr lang="en-US" sz="3200" dirty="0" err="1"/>
              <a:t>dengan</a:t>
            </a:r>
            <a:r>
              <a:rPr lang="en-US" sz="3200" dirty="0"/>
              <a:t> </a:t>
            </a:r>
            <a:r>
              <a:rPr lang="en-US" sz="3200" dirty="0" err="1"/>
              <a:t>baik</a:t>
            </a:r>
            <a:r>
              <a:rPr lang="en-US" sz="3200" dirty="0"/>
              <a:t>.</a:t>
            </a:r>
          </a:p>
          <a:p>
            <a:r>
              <a:rPr lang="en-US" sz="3200" dirty="0"/>
              <a:t>RPS </a:t>
            </a:r>
            <a:r>
              <a:rPr lang="en-US" sz="3200" dirty="0" err="1"/>
              <a:t>terlampir</a:t>
            </a:r>
            <a:r>
              <a:rPr lang="en-US" sz="3200" dirty="0"/>
              <a:t>!</a:t>
            </a:r>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875" y="274638"/>
            <a:ext cx="8572500" cy="1143000"/>
          </a:xfrm>
        </p:spPr>
        <p:txBody>
          <a:bodyPr anchor="ctr"/>
          <a:lstStyle/>
          <a:p>
            <a:pPr eaLnBrk="1" fontAlgn="auto" hangingPunct="1">
              <a:spcAft>
                <a:spcPts val="0"/>
              </a:spcAft>
              <a:defRPr/>
            </a:pPr>
            <a:r>
              <a:rPr lang="en-US" dirty="0" err="1"/>
              <a:t>Penilaian</a:t>
            </a:r>
            <a:endParaRPr lang="id-ID" dirty="0"/>
          </a:p>
        </p:txBody>
      </p:sp>
      <p:sp>
        <p:nvSpPr>
          <p:cNvPr id="9219" name="Content Placeholder 2"/>
          <p:cNvSpPr>
            <a:spLocks noGrp="1"/>
          </p:cNvSpPr>
          <p:nvPr>
            <p:ph idx="1"/>
          </p:nvPr>
        </p:nvSpPr>
        <p:spPr>
          <a:xfrm>
            <a:off x="695401" y="1600200"/>
            <a:ext cx="9289032" cy="5043488"/>
          </a:xfrm>
        </p:spPr>
        <p:txBody>
          <a:bodyPr/>
          <a:lstStyle/>
          <a:p>
            <a:pPr algn="just" eaLnBrk="1" hangingPunct="1"/>
            <a:r>
              <a:rPr lang="id-ID" sz="2800" b="1" dirty="0"/>
              <a:t>Sistem Penilaian</a:t>
            </a:r>
          </a:p>
          <a:p>
            <a:pPr marL="1143000" indent="-228600"/>
            <a:r>
              <a:rPr lang="id-ID" sz="2000" dirty="0"/>
              <a:t>Gabungan PAP dan PAN</a:t>
            </a:r>
            <a:endParaRPr lang="en-US" sz="1800" dirty="0"/>
          </a:p>
          <a:p>
            <a:pPr marL="1143000" indent="-228600"/>
            <a:r>
              <a:rPr lang="en-US" sz="2000" dirty="0"/>
              <a:t>A ≥ 75</a:t>
            </a:r>
            <a:endParaRPr lang="en-US" sz="1800" dirty="0"/>
          </a:p>
          <a:p>
            <a:pPr marL="1143000" indent="-228600"/>
            <a:r>
              <a:rPr lang="en-US" sz="2000" dirty="0"/>
              <a:t>AB</a:t>
            </a:r>
            <a:r>
              <a:rPr lang="id-ID" sz="2000" dirty="0"/>
              <a:t>– CD mengikuti distrubusi normal nilai yang ada di kelas (PAN)</a:t>
            </a:r>
            <a:endParaRPr lang="en-US" sz="1800" dirty="0"/>
          </a:p>
          <a:p>
            <a:pPr marL="1143000" indent="-228600"/>
            <a:r>
              <a:rPr lang="id-ID" sz="2000" dirty="0"/>
              <a:t>D = 25 – 30 (PAP)</a:t>
            </a:r>
            <a:endParaRPr lang="en-US" sz="1800" dirty="0"/>
          </a:p>
          <a:p>
            <a:pPr marL="1143000" indent="-228600"/>
            <a:r>
              <a:rPr lang="id-ID" sz="2000" dirty="0"/>
              <a:t>E = ≤ 24 (PAP)</a:t>
            </a:r>
            <a:endParaRPr lang="en-US" sz="1800" dirty="0"/>
          </a:p>
          <a:p>
            <a:pPr algn="just" eaLnBrk="1" hangingPunct="1"/>
            <a:r>
              <a:rPr lang="id-ID" sz="2800" b="1" dirty="0"/>
              <a:t>Penilaian</a:t>
            </a:r>
          </a:p>
          <a:p>
            <a:pPr marL="1143000"/>
            <a:r>
              <a:rPr lang="en-US" sz="2000" dirty="0"/>
              <a:t>Modul</a:t>
            </a:r>
            <a:r>
              <a:rPr lang="id-ID" sz="2000" dirty="0"/>
              <a:t> </a:t>
            </a:r>
            <a:r>
              <a:rPr lang="en-US" sz="2000" dirty="0" err="1"/>
              <a:t>dan</a:t>
            </a:r>
            <a:r>
              <a:rPr lang="en-US" sz="2000" dirty="0"/>
              <a:t> </a:t>
            </a:r>
            <a:r>
              <a:rPr lang="id-ID" sz="2000" dirty="0"/>
              <a:t>Asistensi	</a:t>
            </a:r>
            <a:r>
              <a:rPr lang="en-US" sz="2000" dirty="0"/>
              <a:t>		</a:t>
            </a:r>
            <a:r>
              <a:rPr lang="id-ID" sz="2000" dirty="0"/>
              <a:t>: </a:t>
            </a:r>
            <a:r>
              <a:rPr lang="en-US" sz="2000" dirty="0"/>
              <a:t>60</a:t>
            </a:r>
            <a:r>
              <a:rPr lang="id-ID" sz="2000" dirty="0"/>
              <a:t>%</a:t>
            </a:r>
            <a:endParaRPr lang="en-US" sz="2000" dirty="0"/>
          </a:p>
          <a:p>
            <a:pPr marL="1143000"/>
            <a:r>
              <a:rPr lang="en-US" sz="2000" dirty="0"/>
              <a:t>ETS							: 25%</a:t>
            </a:r>
          </a:p>
          <a:p>
            <a:pPr marL="1143000"/>
            <a:r>
              <a:rPr lang="en-US" sz="2000" dirty="0"/>
              <a:t>E</a:t>
            </a:r>
            <a:r>
              <a:rPr lang="id-ID" sz="2000" dirty="0"/>
              <a:t>AS (</a:t>
            </a:r>
            <a:r>
              <a:rPr lang="en-US" sz="2000" dirty="0" err="1"/>
              <a:t>Evaluasi</a:t>
            </a:r>
            <a:r>
              <a:rPr lang="id-ID" sz="2000" dirty="0"/>
              <a:t> Akhir Semester)	: </a:t>
            </a:r>
            <a:r>
              <a:rPr lang="en-US" sz="2000" dirty="0"/>
              <a:t>20</a:t>
            </a:r>
            <a:r>
              <a:rPr lang="id-ID" sz="2000" dirty="0"/>
              <a:t>%</a:t>
            </a:r>
            <a:endParaRPr lang="en-US" sz="1800" dirty="0"/>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875" y="71438"/>
            <a:ext cx="8572500" cy="928670"/>
          </a:xfrm>
        </p:spPr>
        <p:txBody>
          <a:bodyPr anchor="ctr"/>
          <a:lstStyle/>
          <a:p>
            <a:pPr>
              <a:defRPr/>
            </a:pPr>
            <a:r>
              <a:rPr lang="id-ID" dirty="0"/>
              <a:t>ATURAN</a:t>
            </a:r>
          </a:p>
        </p:txBody>
      </p:sp>
      <p:sp>
        <p:nvSpPr>
          <p:cNvPr id="11267" name="Content Placeholder 2"/>
          <p:cNvSpPr>
            <a:spLocks noGrp="1"/>
          </p:cNvSpPr>
          <p:nvPr>
            <p:ph idx="1"/>
          </p:nvPr>
        </p:nvSpPr>
        <p:spPr>
          <a:xfrm>
            <a:off x="695400" y="1071563"/>
            <a:ext cx="9615413" cy="5643562"/>
          </a:xfrm>
        </p:spPr>
        <p:txBody>
          <a:bodyPr>
            <a:normAutofit lnSpcReduction="10000"/>
          </a:bodyPr>
          <a:lstStyle/>
          <a:p>
            <a:pPr marL="225425" lvl="1" indent="-225425"/>
            <a:r>
              <a:rPr lang="id-ID" sz="1700" dirty="0"/>
              <a:t>Toleransi keterlambatan adalah 15 menit (Jika mahasiswa terlembat dilarang masuk dan dianggap tidak hadir dan jika dosen terlambat dan tanpa pemberitahuan terlebih dahulu maka perkuliahan dianggap batal dan mencari waktu pengganti).</a:t>
            </a:r>
            <a:endParaRPr lang="en-US" sz="1700" dirty="0"/>
          </a:p>
          <a:p>
            <a:pPr marL="225425" lvl="1" indent="-225425"/>
            <a:r>
              <a:rPr lang="id-ID" sz="1700" dirty="0"/>
              <a:t>Dilarang keras untuk menitip tanda tangan, jika ketahuan dan terbukti, maka mahasiswa yang berbuat hal tersebut mendapatkan nilai E.</a:t>
            </a:r>
            <a:endParaRPr lang="en-US" sz="1700" dirty="0"/>
          </a:p>
          <a:p>
            <a:pPr marL="225425" lvl="1" indent="-225425"/>
            <a:r>
              <a:rPr lang="id-ID" sz="1700" dirty="0"/>
              <a:t>Mahasiswa wajib hadir </a:t>
            </a:r>
            <a:r>
              <a:rPr lang="en-US" sz="1700" dirty="0"/>
              <a:t>8</a:t>
            </a:r>
            <a:r>
              <a:rPr lang="id-ID" sz="1700" dirty="0"/>
              <a:t>0% dari total pertemuan (</a:t>
            </a:r>
            <a:r>
              <a:rPr lang="en-US" sz="1700" dirty="0"/>
              <a:t>16</a:t>
            </a:r>
            <a:r>
              <a:rPr lang="id-ID" sz="1700" dirty="0"/>
              <a:t> kali tatap muka, sehingga kehadiran minimal </a:t>
            </a:r>
            <a:r>
              <a:rPr lang="en-US" sz="1700" dirty="0"/>
              <a:t>15</a:t>
            </a:r>
            <a:r>
              <a:rPr lang="id-ID" sz="1700" dirty="0"/>
              <a:t> kali tatap muka), jika tidak memenuhinya maka mahasiswa yang bersangkutan tidak diperkenankan mengikuti </a:t>
            </a:r>
            <a:r>
              <a:rPr lang="en-US" sz="1700" dirty="0"/>
              <a:t>E</a:t>
            </a:r>
            <a:r>
              <a:rPr lang="id-ID" sz="1700" dirty="0"/>
              <a:t>AS atau nilai </a:t>
            </a:r>
            <a:r>
              <a:rPr lang="en-US" sz="1700" dirty="0"/>
              <a:t>E</a:t>
            </a:r>
            <a:r>
              <a:rPr lang="id-ID" sz="1700" dirty="0"/>
              <a:t>AS dianggap nol.</a:t>
            </a:r>
            <a:endParaRPr lang="en-US" sz="1700" dirty="0"/>
          </a:p>
          <a:p>
            <a:pPr marL="225425" lvl="1" indent="-225425"/>
            <a:r>
              <a:rPr lang="id-ID" sz="1700" dirty="0"/>
              <a:t>Dilarang untuk sering keluar dan masuk kelas dengan tujuan apapun, selama perkuliahan berlangsung.</a:t>
            </a:r>
            <a:endParaRPr lang="en-US" sz="1700" dirty="0"/>
          </a:p>
          <a:p>
            <a:pPr marL="225425" lvl="1" indent="-225425"/>
            <a:r>
              <a:rPr lang="id-ID" sz="1700" dirty="0"/>
              <a:t>Tidak ada </a:t>
            </a:r>
            <a:r>
              <a:rPr lang="en-US" sz="1700" dirty="0" err="1"/>
              <a:t>tugas</a:t>
            </a:r>
            <a:r>
              <a:rPr lang="id-ID" sz="1700" dirty="0"/>
              <a:t> </a:t>
            </a:r>
            <a:r>
              <a:rPr lang="en-US" sz="1700" dirty="0" err="1"/>
              <a:t>mau</a:t>
            </a:r>
            <a:r>
              <a:rPr lang="id-ID" sz="1700" dirty="0"/>
              <a:t>pun </a:t>
            </a:r>
            <a:r>
              <a:rPr lang="en-US" sz="1700" dirty="0"/>
              <a:t>E</a:t>
            </a:r>
            <a:r>
              <a:rPr lang="id-ID" sz="1700" dirty="0"/>
              <a:t>AS susulan dengan alasan apapun.</a:t>
            </a:r>
            <a:endParaRPr lang="en-US" sz="1700" dirty="0"/>
          </a:p>
          <a:p>
            <a:pPr marL="225425" lvl="1" indent="-225425"/>
            <a:r>
              <a:rPr lang="id-ID" sz="1700" dirty="0"/>
              <a:t>Mahasiswa wajib untuk mengerjakan keseluruhan </a:t>
            </a:r>
            <a:r>
              <a:rPr lang="en-US" sz="1700" dirty="0" err="1"/>
              <a:t>modul</a:t>
            </a:r>
            <a:r>
              <a:rPr lang="id-ID" sz="1700" dirty="0"/>
              <a:t> yang diberikan dan mengumpulkannya tepat pada waktunya, jika tidak mengindahkannya, maka tidak akan dinilai dan dianggap sebagai nol.</a:t>
            </a:r>
            <a:endParaRPr lang="en-US" sz="1700" dirty="0"/>
          </a:p>
          <a:p>
            <a:pPr marL="225425" lvl="1" indent="-225425"/>
            <a:r>
              <a:rPr lang="id-ID" sz="1700" dirty="0"/>
              <a:t>Mahasiswa wajib memiliki materi dan mempelajarinya sebelum kelas dimulai.</a:t>
            </a:r>
            <a:endParaRPr lang="en-US" sz="1700" dirty="0"/>
          </a:p>
          <a:p>
            <a:pPr marL="225425" lvl="1" indent="-225425"/>
            <a:r>
              <a:rPr lang="en-US" sz="1800" dirty="0" err="1"/>
              <a:t>Setiap</a:t>
            </a:r>
            <a:r>
              <a:rPr lang="en-US" sz="1800" dirty="0"/>
              <a:t> </a:t>
            </a:r>
            <a:r>
              <a:rPr lang="en-US" sz="1800" dirty="0" err="1"/>
              <a:t>contoh</a:t>
            </a:r>
            <a:r>
              <a:rPr lang="en-US" sz="1800" dirty="0"/>
              <a:t> </a:t>
            </a:r>
            <a:r>
              <a:rPr lang="en-US" sz="1800" dirty="0" err="1"/>
              <a:t>soal</a:t>
            </a:r>
            <a:r>
              <a:rPr lang="en-US" sz="1800" dirty="0"/>
              <a:t> dan </a:t>
            </a:r>
            <a:r>
              <a:rPr lang="en-US" sz="1800" dirty="0" err="1"/>
              <a:t>materi</a:t>
            </a:r>
            <a:r>
              <a:rPr lang="en-US" sz="1800" dirty="0"/>
              <a:t> di </a:t>
            </a:r>
            <a:r>
              <a:rPr lang="en-US" sz="1800" dirty="0" err="1"/>
              <a:t>pertemuan</a:t>
            </a:r>
            <a:r>
              <a:rPr lang="en-US" sz="1800" dirty="0"/>
              <a:t> </a:t>
            </a:r>
            <a:r>
              <a:rPr lang="en-US" sz="1800" dirty="0" err="1"/>
              <a:t>sebelumnya</a:t>
            </a:r>
            <a:r>
              <a:rPr lang="en-US" sz="1800" dirty="0"/>
              <a:t> </a:t>
            </a:r>
            <a:r>
              <a:rPr lang="en-US" sz="1800" dirty="0" err="1"/>
              <a:t>wajib</a:t>
            </a:r>
            <a:r>
              <a:rPr lang="en-US" sz="1800" dirty="0"/>
              <a:t> </a:t>
            </a:r>
            <a:r>
              <a:rPr lang="en-US" sz="1800" dirty="0" err="1"/>
              <a:t>dibawa</a:t>
            </a:r>
            <a:r>
              <a:rPr lang="en-US" sz="1800" dirty="0"/>
              <a:t>.</a:t>
            </a:r>
          </a:p>
          <a:p>
            <a:pPr marL="225425" lvl="1" indent="-225425"/>
            <a:r>
              <a:rPr lang="en-US" sz="1800" dirty="0" err="1"/>
              <a:t>Wajib</a:t>
            </a:r>
            <a:r>
              <a:rPr lang="en-US" sz="1800" dirty="0"/>
              <a:t> </a:t>
            </a:r>
            <a:r>
              <a:rPr lang="en-US" sz="1800" dirty="0" err="1"/>
              <a:t>memiliki</a:t>
            </a:r>
            <a:r>
              <a:rPr lang="en-US" sz="1800" dirty="0"/>
              <a:t> </a:t>
            </a:r>
            <a:r>
              <a:rPr lang="en-US" sz="1800" dirty="0" err="1"/>
              <a:t>catatan</a:t>
            </a:r>
            <a:r>
              <a:rPr lang="en-US" sz="1800" dirty="0"/>
              <a:t> </a:t>
            </a:r>
            <a:r>
              <a:rPr lang="en-US" sz="1800" dirty="0" err="1"/>
              <a:t>praktikum</a:t>
            </a:r>
            <a:r>
              <a:rPr lang="en-US" sz="1800" dirty="0"/>
              <a:t> </a:t>
            </a:r>
            <a:r>
              <a:rPr lang="en-US" sz="1800" dirty="0" err="1"/>
              <a:t>setiap</a:t>
            </a:r>
            <a:r>
              <a:rPr lang="en-US" sz="1800" dirty="0"/>
              <a:t> </a:t>
            </a:r>
            <a:r>
              <a:rPr lang="en-US" sz="1800" dirty="0" err="1"/>
              <a:t>minggu</a:t>
            </a:r>
            <a:r>
              <a:rPr lang="en-US" sz="1800" dirty="0"/>
              <a:t> dan </a:t>
            </a:r>
            <a:r>
              <a:rPr lang="en-US" sz="1800" dirty="0" err="1"/>
              <a:t>menjadi</a:t>
            </a:r>
            <a:r>
              <a:rPr lang="en-US" sz="1800" dirty="0"/>
              <a:t> </a:t>
            </a:r>
            <a:r>
              <a:rPr lang="en-US" sz="1800" dirty="0" err="1"/>
              <a:t>syarat</a:t>
            </a:r>
            <a:r>
              <a:rPr lang="en-US" sz="1800" dirty="0"/>
              <a:t> ETS dan EAS.</a:t>
            </a:r>
          </a:p>
          <a:p>
            <a:pPr marL="225425" lvl="1" indent="-225425"/>
            <a:r>
              <a:rPr lang="en-US" sz="1800" dirty="0" err="1"/>
              <a:t>Wajib</a:t>
            </a:r>
            <a:r>
              <a:rPr lang="en-US" sz="1800" dirty="0"/>
              <a:t> </a:t>
            </a:r>
            <a:r>
              <a:rPr lang="en-US" sz="1800" dirty="0" err="1"/>
              <a:t>membuat</a:t>
            </a:r>
            <a:r>
              <a:rPr lang="en-US" sz="1800" dirty="0"/>
              <a:t> dan </a:t>
            </a:r>
            <a:r>
              <a:rPr lang="en-US" sz="1800" dirty="0" err="1"/>
              <a:t>mengumpulkan</a:t>
            </a:r>
            <a:r>
              <a:rPr lang="en-US" sz="1800" dirty="0"/>
              <a:t> </a:t>
            </a:r>
            <a:r>
              <a:rPr lang="en-US" sz="1800" dirty="0" err="1"/>
              <a:t>laporan</a:t>
            </a:r>
            <a:r>
              <a:rPr lang="en-US" sz="1800" dirty="0"/>
              <a:t> </a:t>
            </a:r>
            <a:r>
              <a:rPr lang="en-US" sz="1800" dirty="0" err="1"/>
              <a:t>praktikum</a:t>
            </a:r>
            <a:r>
              <a:rPr lang="en-US" sz="1800" dirty="0"/>
              <a:t> dan </a:t>
            </a:r>
            <a:r>
              <a:rPr lang="en-US" sz="1800" dirty="0" err="1"/>
              <a:t>dikumpulkan</a:t>
            </a:r>
            <a:r>
              <a:rPr lang="en-US" sz="1800" dirty="0"/>
              <a:t> pada </a:t>
            </a:r>
            <a:r>
              <a:rPr lang="en-US" sz="1800" dirty="0" err="1"/>
              <a:t>saat</a:t>
            </a:r>
            <a:r>
              <a:rPr lang="en-US" sz="1800" dirty="0"/>
              <a:t> EAS.</a:t>
            </a:r>
          </a:p>
        </p:txBody>
      </p:sp>
    </p:spTree>
  </p:cSld>
  <p:clrMapOvr>
    <a:masterClrMapping/>
  </p:clrMapOvr>
  <p:transition>
    <p:newsflash/>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2105</TotalTime>
  <Words>749</Words>
  <Application>Microsoft Office PowerPoint</Application>
  <PresentationFormat>Widescreen</PresentationFormat>
  <Paragraphs>83</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Jokerman</vt:lpstr>
      <vt:lpstr>Times New Roman</vt:lpstr>
      <vt:lpstr>Trebuchet MS</vt:lpstr>
      <vt:lpstr>Wingdings 3</vt:lpstr>
      <vt:lpstr>Facet</vt:lpstr>
      <vt:lpstr>PELATIHAN ANALISIS STATISTIK (MAN21 211)</vt:lpstr>
      <vt:lpstr>Deskripsi Mata Kuliah</vt:lpstr>
      <vt:lpstr>VISI dan MISI</vt:lpstr>
      <vt:lpstr>Unkriswina Sumba</vt:lpstr>
      <vt:lpstr>Fakultas Ekonomi, Bisnis dan Humaniora</vt:lpstr>
      <vt:lpstr>Prodi Manajemen</vt:lpstr>
      <vt:lpstr>RPS</vt:lpstr>
      <vt:lpstr>Penilaian</vt:lpstr>
      <vt:lpstr>ATURAN</vt:lpstr>
      <vt:lpstr>REFERENSI</vt:lpstr>
      <vt:lpstr>Alat Bantu Dalam Statistik</vt:lpstr>
      <vt:lpstr>Mengapa Perlu Alat Bantu</vt:lpstr>
      <vt:lpstr>Microsoft Excel</vt:lpstr>
      <vt:lpstr>SPSS</vt:lpstr>
      <vt:lpstr>Eviews</vt:lpstr>
      <vt:lpstr>Dua Hal Inti Dalam Proses PAS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STATISTIKA I (SE 222)</dc:title>
  <dc:creator>kaka</dc:creator>
  <cp:lastModifiedBy>Reny Reny</cp:lastModifiedBy>
  <cp:revision>276</cp:revision>
  <cp:lastPrinted>2019-09-08T10:27:42Z</cp:lastPrinted>
  <dcterms:created xsi:type="dcterms:W3CDTF">2010-08-03T14:33:29Z</dcterms:created>
  <dcterms:modified xsi:type="dcterms:W3CDTF">2024-02-20T02:12:59Z</dcterms:modified>
</cp:coreProperties>
</file>