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93" r:id="rId2"/>
    <p:sldId id="281" r:id="rId3"/>
    <p:sldId id="282" r:id="rId4"/>
    <p:sldId id="302" r:id="rId5"/>
    <p:sldId id="308" r:id="rId6"/>
    <p:sldId id="285" r:id="rId7"/>
    <p:sldId id="295" r:id="rId8"/>
    <p:sldId id="303" r:id="rId9"/>
    <p:sldId id="309" r:id="rId10"/>
    <p:sldId id="287" r:id="rId11"/>
    <p:sldId id="297" r:id="rId12"/>
    <p:sldId id="304" r:id="rId13"/>
    <p:sldId id="310" r:id="rId14"/>
    <p:sldId id="289" r:id="rId15"/>
  </p:sldIdLst>
  <p:sldSz cx="12192000" cy="6858000"/>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6" d="100"/>
          <a:sy n="66" d="100"/>
        </p:scale>
        <p:origin x="792" y="6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97284"/>
          </a:xfrm>
          <a:prstGeom prst="rect">
            <a:avLst/>
          </a:prstGeom>
        </p:spPr>
        <p:txBody>
          <a:bodyPr vert="horz" lIns="96015" tIns="48007" rIns="96015" bIns="48007" rtlCol="0"/>
          <a:lstStyle>
            <a:lvl1pPr algn="l">
              <a:defRPr sz="1300"/>
            </a:lvl1pPr>
          </a:lstStyle>
          <a:p>
            <a:endParaRPr lang="id-ID"/>
          </a:p>
        </p:txBody>
      </p:sp>
      <p:sp>
        <p:nvSpPr>
          <p:cNvPr id="3" name="Date Placeholder 2"/>
          <p:cNvSpPr>
            <a:spLocks noGrp="1"/>
          </p:cNvSpPr>
          <p:nvPr>
            <p:ph type="dt" sz="quarter" idx="1"/>
          </p:nvPr>
        </p:nvSpPr>
        <p:spPr>
          <a:xfrm>
            <a:off x="3884613" y="2"/>
            <a:ext cx="2971800" cy="497284"/>
          </a:xfrm>
          <a:prstGeom prst="rect">
            <a:avLst/>
          </a:prstGeom>
        </p:spPr>
        <p:txBody>
          <a:bodyPr vert="horz" lIns="96015" tIns="48007" rIns="96015" bIns="48007" rtlCol="0"/>
          <a:lstStyle>
            <a:lvl1pPr algn="r">
              <a:defRPr sz="1300"/>
            </a:lvl1pPr>
          </a:lstStyle>
          <a:p>
            <a:fld id="{1B302154-4B95-4232-95DE-8140799B1E25}" type="datetimeFigureOut">
              <a:rPr lang="id-ID" smtClean="0"/>
              <a:pPr/>
              <a:t>06/10/2021</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6015" tIns="48007" rIns="96015" bIns="48007" rtlCol="0" anchor="b"/>
          <a:lstStyle>
            <a:lvl1pPr algn="l">
              <a:defRPr sz="13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6015" tIns="48007" rIns="96015" bIns="48007" rtlCol="0" anchor="b"/>
          <a:lstStyle>
            <a:lvl1pPr algn="r">
              <a:defRPr sz="1300"/>
            </a:lvl1pPr>
          </a:lstStyle>
          <a:p>
            <a:fld id="{FC88846E-17EC-4F18-89DE-2CB0A4A48DA4}" type="slidenum">
              <a:rPr lang="id-ID" smtClean="0"/>
              <a:pPr/>
              <a:t>‹#›</a:t>
            </a:fld>
            <a:endParaRPr lang="id-ID"/>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97284"/>
          </a:xfrm>
          <a:prstGeom prst="rect">
            <a:avLst/>
          </a:prstGeom>
        </p:spPr>
        <p:txBody>
          <a:bodyPr vert="horz" lIns="96015" tIns="48007" rIns="96015" bIns="48007" rtlCol="0"/>
          <a:lstStyle>
            <a:lvl1pPr algn="l">
              <a:defRPr sz="1300"/>
            </a:lvl1pPr>
          </a:lstStyle>
          <a:p>
            <a:endParaRPr lang="id-ID"/>
          </a:p>
        </p:txBody>
      </p:sp>
      <p:sp>
        <p:nvSpPr>
          <p:cNvPr id="3" name="Date Placeholder 2"/>
          <p:cNvSpPr>
            <a:spLocks noGrp="1"/>
          </p:cNvSpPr>
          <p:nvPr>
            <p:ph type="dt" idx="1"/>
          </p:nvPr>
        </p:nvSpPr>
        <p:spPr>
          <a:xfrm>
            <a:off x="3884613" y="2"/>
            <a:ext cx="2971800" cy="497284"/>
          </a:xfrm>
          <a:prstGeom prst="rect">
            <a:avLst/>
          </a:prstGeom>
        </p:spPr>
        <p:txBody>
          <a:bodyPr vert="horz" lIns="96015" tIns="48007" rIns="96015" bIns="48007" rtlCol="0"/>
          <a:lstStyle>
            <a:lvl1pPr algn="r">
              <a:defRPr sz="1300"/>
            </a:lvl1pPr>
          </a:lstStyle>
          <a:p>
            <a:fld id="{19A5DF02-C946-4D8D-87A2-E0D6E1ED1DA2}" type="datetimeFigureOut">
              <a:rPr lang="id-ID" smtClean="0"/>
              <a:pPr/>
              <a:t>06/10/2021</a:t>
            </a:fld>
            <a:endParaRPr lang="id-ID"/>
          </a:p>
        </p:txBody>
      </p:sp>
      <p:sp>
        <p:nvSpPr>
          <p:cNvPr id="4" name="Slide Image Placeholder 3"/>
          <p:cNvSpPr>
            <a:spLocks noGrp="1" noRot="1" noChangeAspect="1"/>
          </p:cNvSpPr>
          <p:nvPr>
            <p:ph type="sldImg" idx="2"/>
          </p:nvPr>
        </p:nvSpPr>
        <p:spPr>
          <a:xfrm>
            <a:off x="114300" y="746125"/>
            <a:ext cx="6629400" cy="3729038"/>
          </a:xfrm>
          <a:prstGeom prst="rect">
            <a:avLst/>
          </a:prstGeom>
          <a:noFill/>
          <a:ln w="12700">
            <a:solidFill>
              <a:prstClr val="black"/>
            </a:solidFill>
          </a:ln>
        </p:spPr>
        <p:txBody>
          <a:bodyPr vert="horz" lIns="96015" tIns="48007" rIns="96015" bIns="48007" rtlCol="0" anchor="ctr"/>
          <a:lstStyle/>
          <a:p>
            <a:endParaRPr lang="id-ID"/>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6015" tIns="48007" rIns="96015" bIns="4800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9446678"/>
            <a:ext cx="2971800" cy="497284"/>
          </a:xfrm>
          <a:prstGeom prst="rect">
            <a:avLst/>
          </a:prstGeom>
        </p:spPr>
        <p:txBody>
          <a:bodyPr vert="horz" lIns="96015" tIns="48007" rIns="96015" bIns="48007" rtlCol="0" anchor="b"/>
          <a:lstStyle>
            <a:lvl1pPr algn="l">
              <a:defRPr sz="1300"/>
            </a:lvl1pPr>
          </a:lstStyle>
          <a:p>
            <a:endParaRPr lang="id-ID"/>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6015" tIns="48007" rIns="96015" bIns="48007" rtlCol="0" anchor="b"/>
          <a:lstStyle>
            <a:lvl1pPr algn="r">
              <a:defRPr sz="1300"/>
            </a:lvl1pPr>
          </a:lstStyle>
          <a:p>
            <a:fld id="{E5143F81-8AC4-4B40-ABD1-C7E1003E00B1}"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E5143F81-8AC4-4B40-ABD1-C7E1003E00B1}" type="slidenum">
              <a:rPr lang="id-ID" smtClean="0"/>
              <a:pPr/>
              <a:t>12</a:t>
            </a:fld>
            <a:endParaRPr lang="id-ID"/>
          </a:p>
        </p:txBody>
      </p:sp>
    </p:spTree>
    <p:extLst>
      <p:ext uri="{BB962C8B-B14F-4D97-AF65-F5344CB8AC3E}">
        <p14:creationId xmlns:p14="http://schemas.microsoft.com/office/powerpoint/2010/main" val="1585624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12192" y="6053328"/>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a:off x="3145536" y="6044184"/>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3149600" y="4038600"/>
            <a:ext cx="8636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101600" y="6068699"/>
            <a:ext cx="2743200" cy="685800"/>
          </a:xfrm>
        </p:spPr>
        <p:txBody>
          <a:bodyPr>
            <a:noAutofit/>
          </a:bodyPr>
          <a:lstStyle>
            <a:lvl1pPr algn="ctr">
              <a:defRPr sz="2000">
                <a:solidFill>
                  <a:srgbClr val="FFFFFF"/>
                </a:solidFill>
              </a:defRPr>
            </a:lvl1pPr>
          </a:lstStyle>
          <a:p>
            <a:fld id="{142F3D31-8A4A-477A-9C0F-5F40C5A7AB39}" type="datetimeFigureOut">
              <a:rPr lang="id-ID" smtClean="0"/>
              <a:pPr/>
              <a:t>06/10/2021</a:t>
            </a:fld>
            <a:endParaRPr lang="id-ID"/>
          </a:p>
        </p:txBody>
      </p:sp>
      <p:sp>
        <p:nvSpPr>
          <p:cNvPr id="17" name="Footer Placeholder 16"/>
          <p:cNvSpPr>
            <a:spLocks noGrp="1"/>
          </p:cNvSpPr>
          <p:nvPr>
            <p:ph type="ftr" sz="quarter" idx="11"/>
          </p:nvPr>
        </p:nvSpPr>
        <p:spPr>
          <a:xfrm>
            <a:off x="2780524" y="236539"/>
            <a:ext cx="78232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10668000" y="228600"/>
            <a:ext cx="1117600" cy="381000"/>
          </a:xfrm>
        </p:spPr>
        <p:txBody>
          <a:bodyPr/>
          <a:lstStyle>
            <a:lvl1pPr>
              <a:defRPr>
                <a:solidFill>
                  <a:schemeClr val="tx2"/>
                </a:solidFill>
              </a:defRPr>
            </a:lvl1pPr>
          </a:lstStyle>
          <a:p>
            <a:fld id="{1768B6F7-4C0E-4A71-9476-E90A4809821A}"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2F3D31-8A4A-477A-9C0F-5F40C5A7AB39}" type="datetimeFigureOut">
              <a:rPr lang="id-ID" smtClean="0"/>
              <a:pPr/>
              <a:t>06/10/2021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68B6F7-4C0E-4A71-9476-E90A4809821A}" type="slidenum">
              <a:rPr lang="id-ID" smtClean="0"/>
              <a:pPr/>
              <a:t>‹#›</a:t>
            </a:fld>
            <a:endParaRPr lang="id-ID"/>
          </a:p>
        </p:txBody>
      </p:sp>
    </p:spTree>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609601"/>
            <a:ext cx="27432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609600"/>
            <a:ext cx="74168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8737600" y="6248403"/>
            <a:ext cx="2946400" cy="365125"/>
          </a:xfrm>
        </p:spPr>
        <p:txBody>
          <a:bodyPr/>
          <a:lstStyle/>
          <a:p>
            <a:fld id="{142F3D31-8A4A-477A-9C0F-5F40C5A7AB39}" type="datetimeFigureOut">
              <a:rPr lang="id-ID" smtClean="0"/>
              <a:pPr/>
              <a:t>06/10/2021</a:t>
            </a:fld>
            <a:endParaRPr lang="id-ID"/>
          </a:p>
        </p:txBody>
      </p:sp>
      <p:sp>
        <p:nvSpPr>
          <p:cNvPr id="5" name="Footer Placeholder 4"/>
          <p:cNvSpPr>
            <a:spLocks noGrp="1"/>
          </p:cNvSpPr>
          <p:nvPr>
            <p:ph type="ftr" sz="quarter" idx="11"/>
          </p:nvPr>
        </p:nvSpPr>
        <p:spPr>
          <a:xfrm>
            <a:off x="609602" y="6248208"/>
            <a:ext cx="7431311" cy="365125"/>
          </a:xfrm>
        </p:spPr>
        <p:txBody>
          <a:bodyPr/>
          <a:lstStyle/>
          <a:p>
            <a:endParaRPr lang="id-ID"/>
          </a:p>
        </p:txBody>
      </p:sp>
      <p:sp>
        <p:nvSpPr>
          <p:cNvPr id="7" name="Rectangle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Slide Number Placeholder 5"/>
          <p:cNvSpPr>
            <a:spLocks noGrp="1"/>
          </p:cNvSpPr>
          <p:nvPr>
            <p:ph type="sldNum" sz="quarter" idx="12"/>
          </p:nvPr>
        </p:nvSpPr>
        <p:spPr>
          <a:xfrm rot="5400000">
            <a:off x="8075084" y="103716"/>
            <a:ext cx="533400" cy="325968"/>
          </a:xfrm>
        </p:spPr>
        <p:txBody>
          <a:bodyPr/>
          <a:lstStyle/>
          <a:p>
            <a:fld id="{1768B6F7-4C0E-4A71-9476-E90A4809821A}"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42F3D31-8A4A-477A-9C0F-5F40C5A7AB39}" type="datetimeFigureOut">
              <a:rPr lang="id-ID" smtClean="0"/>
              <a:pPr/>
              <a:t>06/10/2021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768B6F7-4C0E-4A71-9476-E90A4809821A}" type="slidenum">
              <a:rPr lang="id-ID" smtClean="0"/>
              <a:pPr/>
              <a:t>‹#›</a:t>
            </a:fld>
            <a:endParaRPr lang="id-ID"/>
          </a:p>
        </p:txBody>
      </p:sp>
      <p:sp>
        <p:nvSpPr>
          <p:cNvPr id="8" name="Content Placeholder 7"/>
          <p:cNvSpPr>
            <a:spLocks noGrp="1"/>
          </p:cNvSpPr>
          <p:nvPr>
            <p:ph sz="quarter" idx="1"/>
          </p:nvPr>
        </p:nvSpPr>
        <p:spPr>
          <a:xfrm>
            <a:off x="816864" y="1600200"/>
            <a:ext cx="108712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28801" y="2743200"/>
            <a:ext cx="9497484"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42F3D31-8A4A-477A-9C0F-5F40C5A7AB39}" type="datetimeFigureOut">
              <a:rPr lang="id-ID" smtClean="0"/>
              <a:pPr/>
              <a:t>06/10/2021</a:t>
            </a:fld>
            <a:endParaRPr lang="id-ID"/>
          </a:p>
        </p:txBody>
      </p:sp>
      <p:sp>
        <p:nvSpPr>
          <p:cNvPr id="13" name="Slide Number Placeholder 12"/>
          <p:cNvSpPr>
            <a:spLocks noGrp="1"/>
          </p:cNvSpPr>
          <p:nvPr>
            <p:ph type="sldNum" sz="quarter" idx="11"/>
          </p:nvPr>
        </p:nvSpPr>
        <p:spPr>
          <a:xfrm>
            <a:off x="0" y="1752600"/>
            <a:ext cx="1727200" cy="701676"/>
          </a:xfrm>
        </p:spPr>
        <p:txBody>
          <a:bodyPr>
            <a:noAutofit/>
          </a:bodyPr>
          <a:lstStyle>
            <a:lvl1pPr>
              <a:defRPr sz="2400">
                <a:solidFill>
                  <a:srgbClr val="FFFFFF"/>
                </a:solidFill>
              </a:defRPr>
            </a:lvl1pPr>
          </a:lstStyle>
          <a:p>
            <a:fld id="{1768B6F7-4C0E-4A71-9476-E90A4809821A}" type="slidenum">
              <a:rPr lang="id-ID" smtClean="0"/>
              <a:pPr/>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812800"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459868"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42F3D31-8A4A-477A-9C0F-5F40C5A7AB39}" type="datetimeFigureOut">
              <a:rPr lang="id-ID" smtClean="0"/>
              <a:pPr/>
              <a:t>06/10/2021</a:t>
            </a:fld>
            <a:endParaRPr lang="id-ID"/>
          </a:p>
        </p:txBody>
      </p:sp>
      <p:sp>
        <p:nvSpPr>
          <p:cNvPr id="10" name="Slide Number Placeholder 9"/>
          <p:cNvSpPr>
            <a:spLocks noGrp="1"/>
          </p:cNvSpPr>
          <p:nvPr>
            <p:ph type="sldNum" sz="quarter" idx="16"/>
          </p:nvPr>
        </p:nvSpPr>
        <p:spPr/>
        <p:txBody>
          <a:bodyPr rtlCol="0"/>
          <a:lstStyle/>
          <a:p>
            <a:fld id="{1768B6F7-4C0E-4A71-9476-E90A4809821A}" type="slidenum">
              <a:rPr lang="id-ID" smtClean="0"/>
              <a:pPr/>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1200" y="273050"/>
            <a:ext cx="108712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812800" y="2438400"/>
            <a:ext cx="51816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400800" y="2438400"/>
            <a:ext cx="51816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142F3D31-8A4A-477A-9C0F-5F40C5A7AB39}" type="datetimeFigureOut">
              <a:rPr lang="id-ID" smtClean="0"/>
              <a:pPr/>
              <a:t>06/10/2021</a:t>
            </a:fld>
            <a:endParaRPr lang="id-ID"/>
          </a:p>
        </p:txBody>
      </p:sp>
      <p:sp>
        <p:nvSpPr>
          <p:cNvPr id="12" name="Slide Number Placeholder 11"/>
          <p:cNvSpPr>
            <a:spLocks noGrp="1"/>
          </p:cNvSpPr>
          <p:nvPr>
            <p:ph type="sldNum" sz="quarter" idx="16"/>
          </p:nvPr>
        </p:nvSpPr>
        <p:spPr/>
        <p:txBody>
          <a:bodyPr rtlCol="0"/>
          <a:lstStyle/>
          <a:p>
            <a:fld id="{1768B6F7-4C0E-4A71-9476-E90A4809821A}" type="slidenum">
              <a:rPr lang="id-ID" smtClean="0"/>
              <a:pPr/>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42F3D31-8A4A-477A-9C0F-5F40C5A7AB39}" type="datetimeFigureOut">
              <a:rPr lang="id-ID" smtClean="0"/>
              <a:pPr/>
              <a:t>06/10/2021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768B6F7-4C0E-4A71-9476-E90A4809821A}" type="slidenum">
              <a:rPr lang="id-ID" smtClean="0"/>
              <a:pPr/>
              <a:t>‹#›</a:t>
            </a:fld>
            <a:endParaRPr lang="id-ID"/>
          </a:p>
        </p:txBody>
      </p:sp>
    </p:spTree>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F3D31-8A4A-477A-9C0F-5F40C5A7AB39}" type="datetimeFigureOut">
              <a:rPr lang="id-ID" smtClean="0"/>
              <a:pPr/>
              <a:t>06/10/2021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711200" cy="381000"/>
          </a:xfrm>
        </p:spPr>
        <p:txBody>
          <a:bodyPr/>
          <a:lstStyle>
            <a:lvl1pPr>
              <a:defRPr>
                <a:solidFill>
                  <a:schemeClr val="tx2"/>
                </a:solidFill>
              </a:defRPr>
            </a:lvl1pPr>
          </a:lstStyle>
          <a:p>
            <a:fld id="{1768B6F7-4C0E-4A71-9476-E90A4809821A}" type="slidenum">
              <a:rPr lang="id-ID" smtClean="0"/>
              <a:pPr/>
              <a:t>‹#›</a:t>
            </a:fld>
            <a:endParaRPr lang="id-ID"/>
          </a:p>
        </p:txBody>
      </p:sp>
    </p:spTree>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273050"/>
            <a:ext cx="107696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42F3D31-8A4A-477A-9C0F-5F40C5A7AB39}" type="datetimeFigureOut">
              <a:rPr lang="id-ID" smtClean="0"/>
              <a:pPr/>
              <a:t>06/10/2021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768B6F7-4C0E-4A71-9476-E90A4809821A}" type="slidenum">
              <a:rPr lang="id-ID" smtClean="0"/>
              <a:pPr/>
              <a:t>‹#›</a:t>
            </a:fld>
            <a:endParaRPr lang="id-ID"/>
          </a:p>
        </p:txBody>
      </p:sp>
      <p:sp>
        <p:nvSpPr>
          <p:cNvPr id="3"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3149600" y="1752600"/>
            <a:ext cx="85344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12192" y="4663440"/>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2060448" y="4654296"/>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2133600" y="4648200"/>
            <a:ext cx="97536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Date Placeholder 11"/>
          <p:cNvSpPr>
            <a:spLocks noGrp="1"/>
          </p:cNvSpPr>
          <p:nvPr>
            <p:ph type="dt" sz="half" idx="10"/>
          </p:nvPr>
        </p:nvSpPr>
        <p:spPr>
          <a:xfrm>
            <a:off x="8331200" y="6248401"/>
            <a:ext cx="3556000" cy="365125"/>
          </a:xfrm>
        </p:spPr>
        <p:txBody>
          <a:bodyPr rtlCol="0"/>
          <a:lstStyle/>
          <a:p>
            <a:fld id="{142F3D31-8A4A-477A-9C0F-5F40C5A7AB39}" type="datetimeFigureOut">
              <a:rPr lang="id-ID" smtClean="0"/>
              <a:pPr/>
              <a:t>06/10/2021</a:t>
            </a:fld>
            <a:endParaRPr lang="id-ID"/>
          </a:p>
        </p:txBody>
      </p:sp>
      <p:sp>
        <p:nvSpPr>
          <p:cNvPr id="13" name="Slide Number Placeholder 12"/>
          <p:cNvSpPr>
            <a:spLocks noGrp="1"/>
          </p:cNvSpPr>
          <p:nvPr>
            <p:ph type="sldNum" sz="quarter" idx="11"/>
          </p:nvPr>
        </p:nvSpPr>
        <p:spPr>
          <a:xfrm>
            <a:off x="0" y="4667249"/>
            <a:ext cx="1930400" cy="663578"/>
          </a:xfrm>
        </p:spPr>
        <p:txBody>
          <a:bodyPr rtlCol="0"/>
          <a:lstStyle>
            <a:lvl1pPr>
              <a:defRPr sz="2800"/>
            </a:lvl1pPr>
          </a:lstStyle>
          <a:p>
            <a:fld id="{1768B6F7-4C0E-4A71-9476-E90A4809821A}" type="slidenum">
              <a:rPr lang="id-ID" smtClean="0"/>
              <a:pPr/>
              <a:t>‹#›</a:t>
            </a:fld>
            <a:endParaRPr lang="id-ID"/>
          </a:p>
        </p:txBody>
      </p:sp>
      <p:sp>
        <p:nvSpPr>
          <p:cNvPr id="14" name="Footer Placeholder 13"/>
          <p:cNvSpPr>
            <a:spLocks noGrp="1"/>
          </p:cNvSpPr>
          <p:nvPr>
            <p:ph type="ftr" sz="quarter" idx="12"/>
          </p:nvPr>
        </p:nvSpPr>
        <p:spPr>
          <a:xfrm>
            <a:off x="2133600" y="6248207"/>
            <a:ext cx="6096000" cy="365125"/>
          </a:xfrm>
        </p:spPr>
        <p:txBody>
          <a:bodyPr rtlCol="0"/>
          <a:lstStyle/>
          <a:p>
            <a:endParaRPr lang="id-ID"/>
          </a:p>
        </p:txBody>
      </p:sp>
      <p:sp>
        <p:nvSpPr>
          <p:cNvPr id="3" name="Picture Placeholder 2"/>
          <p:cNvSpPr>
            <a:spLocks noGrp="1"/>
          </p:cNvSpPr>
          <p:nvPr>
            <p:ph type="pic" idx="1"/>
          </p:nvPr>
        </p:nvSpPr>
        <p:spPr>
          <a:xfrm>
            <a:off x="2080768" y="0"/>
            <a:ext cx="10111232"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812800" y="228600"/>
            <a:ext cx="108712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816864" y="1600200"/>
            <a:ext cx="108712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128000" y="6248401"/>
            <a:ext cx="3556000" cy="365125"/>
          </a:xfrm>
          <a:prstGeom prst="rect">
            <a:avLst/>
          </a:prstGeom>
        </p:spPr>
        <p:txBody>
          <a:bodyPr vert="horz" anchor="ctr" anchorCtr="0"/>
          <a:lstStyle>
            <a:lvl1pPr algn="l" eaLnBrk="1" latinLnBrk="0" hangingPunct="1">
              <a:defRPr kumimoji="0" sz="1400">
                <a:solidFill>
                  <a:schemeClr val="tx2"/>
                </a:solidFill>
              </a:defRPr>
            </a:lvl1pPr>
          </a:lstStyle>
          <a:p>
            <a:fld id="{142F3D31-8A4A-477A-9C0F-5F40C5A7AB39}" type="datetimeFigureOut">
              <a:rPr lang="id-ID" smtClean="0"/>
              <a:pPr/>
              <a:t>06/10/2021</a:t>
            </a:fld>
            <a:endParaRPr lang="id-ID"/>
          </a:p>
        </p:txBody>
      </p:sp>
      <p:sp>
        <p:nvSpPr>
          <p:cNvPr id="3" name="Footer Placeholder 2"/>
          <p:cNvSpPr>
            <a:spLocks noGrp="1"/>
          </p:cNvSpPr>
          <p:nvPr>
            <p:ph type="ftr" sz="quarter" idx="3"/>
          </p:nvPr>
        </p:nvSpPr>
        <p:spPr>
          <a:xfrm>
            <a:off x="812801" y="6248207"/>
            <a:ext cx="7228111"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0"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Slide Number Placeholder 22"/>
          <p:cNvSpPr>
            <a:spLocks noGrp="1"/>
          </p:cNvSpPr>
          <p:nvPr>
            <p:ph type="sldNum" sz="quarter" idx="4"/>
          </p:nvPr>
        </p:nvSpPr>
        <p:spPr>
          <a:xfrm>
            <a:off x="0" y="1272222"/>
            <a:ext cx="7112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1768B6F7-4C0E-4A71-9476-E90A4809821A}"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heel spokes="8"/>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49600" y="2857496"/>
            <a:ext cx="8202984" cy="3009904"/>
          </a:xfrm>
        </p:spPr>
        <p:txBody>
          <a:bodyPr>
            <a:normAutofit/>
          </a:bodyPr>
          <a:lstStyle/>
          <a:p>
            <a:r>
              <a:rPr lang="id-ID" sz="4800" dirty="0"/>
              <a:t>Ukuran pemusatan</a:t>
            </a:r>
            <a:r>
              <a:rPr lang="en-US" sz="4800" dirty="0"/>
              <a:t>:</a:t>
            </a:r>
            <a:br>
              <a:rPr lang="id-ID" sz="4800" dirty="0"/>
            </a:br>
            <a:r>
              <a:rPr lang="id-ID" sz="4800" dirty="0"/>
              <a:t>kuartil, desil dan presentil</a:t>
            </a:r>
            <a:r>
              <a:rPr lang="en-US" sz="4800" dirty="0"/>
              <a:t> (Data </a:t>
            </a:r>
            <a:r>
              <a:rPr lang="en-US" sz="4800" dirty="0" err="1"/>
              <a:t>tak</a:t>
            </a:r>
            <a:r>
              <a:rPr lang="en-US" sz="4800" dirty="0"/>
              <a:t> </a:t>
            </a:r>
            <a:r>
              <a:rPr lang="en-US" sz="4800" dirty="0" err="1"/>
              <a:t>berkelompok</a:t>
            </a:r>
            <a:r>
              <a:rPr lang="en-US" sz="4800" dirty="0"/>
              <a:t>)</a:t>
            </a:r>
            <a:endParaRPr lang="id-ID" sz="4800" dirty="0"/>
          </a:p>
        </p:txBody>
      </p:sp>
      <p:sp>
        <p:nvSpPr>
          <p:cNvPr id="3" name="Subtitle 2"/>
          <p:cNvSpPr>
            <a:spLocks noGrp="1"/>
          </p:cNvSpPr>
          <p:nvPr>
            <p:ph type="subTitle" idx="1"/>
          </p:nvPr>
        </p:nvSpPr>
        <p:spPr/>
        <p:txBody>
          <a:bodyPr/>
          <a:lstStyle/>
          <a:p>
            <a:endParaRPr lang="id-ID" dirty="0"/>
          </a:p>
        </p:txBody>
      </p:sp>
      <p:pic>
        <p:nvPicPr>
          <p:cNvPr id="26625" name="Picture 1"/>
          <p:cNvPicPr>
            <a:picLocks noChangeAspect="1" noChangeArrowheads="1"/>
          </p:cNvPicPr>
          <p:nvPr/>
        </p:nvPicPr>
        <p:blipFill>
          <a:blip r:embed="rId2"/>
          <a:srcRect/>
          <a:stretch>
            <a:fillRect/>
          </a:stretch>
        </p:blipFill>
        <p:spPr bwMode="auto">
          <a:xfrm>
            <a:off x="8310578" y="500042"/>
            <a:ext cx="1866900" cy="1771650"/>
          </a:xfrm>
          <a:prstGeom prst="rect">
            <a:avLst/>
          </a:prstGeom>
          <a:noFill/>
          <a:ln w="9525">
            <a:noFill/>
            <a:miter lim="800000"/>
            <a:headEnd/>
            <a:tailEnd/>
          </a:ln>
          <a:effectLst/>
        </p:spPr>
      </p:pic>
      <p:sp>
        <p:nvSpPr>
          <p:cNvPr id="6" name="Subtitle 2"/>
          <p:cNvSpPr txBox="1">
            <a:spLocks/>
          </p:cNvSpPr>
          <p:nvPr/>
        </p:nvSpPr>
        <p:spPr>
          <a:xfrm>
            <a:off x="0" y="6072206"/>
            <a:ext cx="2999656" cy="685800"/>
          </a:xfrm>
          <a:prstGeom prst="rect">
            <a:avLst/>
          </a:prstGeom>
        </p:spPr>
        <p:style>
          <a:lnRef idx="0">
            <a:schemeClr val="dk1"/>
          </a:lnRef>
          <a:fillRef idx="3">
            <a:schemeClr val="dk1"/>
          </a:fillRef>
          <a:effectRef idx="3">
            <a:schemeClr val="dk1"/>
          </a:effectRef>
          <a:fontRef idx="minor">
            <a:schemeClr val="lt1"/>
          </a:fontRef>
        </p:style>
        <p:txBody>
          <a:bodyPr vert="horz" anchor="ctr">
            <a:normAutofit/>
          </a:bodyPr>
          <a:lstStyle/>
          <a:p>
            <a:pPr algn="ctr">
              <a:spcBef>
                <a:spcPts val="700"/>
              </a:spcBef>
              <a:buClr>
                <a:schemeClr val="accent2"/>
              </a:buClr>
              <a:buSzPct val="60000"/>
              <a:defRPr/>
            </a:pPr>
            <a:r>
              <a:rPr lang="id-ID" sz="2600" b="1" dirty="0">
                <a:solidFill>
                  <a:srgbClr val="FFFFFF"/>
                </a:solidFill>
                <a:latin typeface="Book Antiqua" pitchFamily="18" charset="0"/>
              </a:rPr>
              <a:t>Pertemuan </a:t>
            </a:r>
            <a:r>
              <a:rPr lang="en-US" sz="2600" b="1" dirty="0">
                <a:solidFill>
                  <a:srgbClr val="FFFFFF"/>
                </a:solidFill>
                <a:latin typeface="Book Antiqua" pitchFamily="18" charset="0"/>
              </a:rPr>
              <a:t>4</a:t>
            </a:r>
            <a:endParaRPr lang="id-ID" sz="2600" b="1" dirty="0">
              <a:solidFill>
                <a:srgbClr val="FFFFFF"/>
              </a:solidFill>
              <a:latin typeface="Book Antiqua" pitchFamily="18"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45" presetClass="entr" presetSubtype="0" fill="hold" nodeType="afterEffect" nodePh="1">
                                  <p:stCondLst>
                                    <p:cond delay="0"/>
                                  </p:stCondLst>
                                  <p:endCondLst>
                                    <p:cond evt="begin" delay="0">
                                      <p:tn val="9"/>
                                    </p:cond>
                                  </p:endCondLst>
                                  <p:iterate type="lt">
                                    <p:tmPct val="1000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anim calcmode="lin" valueType="num">
                                      <p:cBhvr>
                                        <p:cTn id="12"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3"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4" fill="hold">
                            <p:stCondLst>
                              <p:cond delay="10000"/>
                            </p:stCondLst>
                            <p:childTnLst>
                              <p:par>
                                <p:cTn id="15" presetID="20" presetClass="entr" presetSubtype="0" fill="hold" nodeType="afterEffect">
                                  <p:stCondLst>
                                    <p:cond delay="0"/>
                                  </p:stCondLst>
                                  <p:childTnLst>
                                    <p:set>
                                      <p:cBhvr>
                                        <p:cTn id="16" dur="1" fill="hold">
                                          <p:stCondLst>
                                            <p:cond delay="0"/>
                                          </p:stCondLst>
                                        </p:cTn>
                                        <p:tgtEl>
                                          <p:spTgt spid="26625"/>
                                        </p:tgtEl>
                                        <p:attrNameLst>
                                          <p:attrName>style.visibility</p:attrName>
                                        </p:attrNameLst>
                                      </p:cBhvr>
                                      <p:to>
                                        <p:strVal val="visible"/>
                                      </p:to>
                                    </p:set>
                                    <p:animEffect transition="in" filter="wedge">
                                      <p:cBhvr>
                                        <p:cTn id="17" dur="2000"/>
                                        <p:tgtEl>
                                          <p:spTgt spid="26625"/>
                                        </p:tgtEl>
                                      </p:cBhvr>
                                    </p:animEffect>
                                  </p:childTnLst>
                                </p:cTn>
                              </p:par>
                            </p:childTnLst>
                          </p:cTn>
                        </p:par>
                        <p:par>
                          <p:cTn id="18" fill="hold">
                            <p:stCondLst>
                              <p:cond delay="12000"/>
                            </p:stCondLst>
                            <p:childTnLst>
                              <p:par>
                                <p:cTn id="19" presetID="45" presetClass="entr" presetSubtype="0" fill="hold" nodeType="afterEffect">
                                  <p:stCondLst>
                                    <p:cond delay="0"/>
                                  </p:stCondLst>
                                  <p:iterate type="lt">
                                    <p:tmPct val="10000"/>
                                  </p:iterate>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2000"/>
                                        <p:tgtEl>
                                          <p:spTgt spid="6">
                                            <p:txEl>
                                              <p:pRg st="0" end="0"/>
                                            </p:txEl>
                                          </p:spTgt>
                                        </p:tgtEl>
                                      </p:cBhvr>
                                    </p:animEffect>
                                    <p:anim calcmode="lin" valueType="num">
                                      <p:cBhvr>
                                        <p:cTn id="22"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23"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Pr</a:t>
            </a:r>
            <a:r>
              <a:rPr lang="en-US" b="1" dirty="0"/>
              <a:t>e</a:t>
            </a:r>
            <a:r>
              <a:rPr lang="id-ID" b="1" dirty="0"/>
              <a:t>sentil</a:t>
            </a:r>
          </a:p>
        </p:txBody>
      </p:sp>
      <p:sp>
        <p:nvSpPr>
          <p:cNvPr id="3" name="Content Placeholder 2"/>
          <p:cNvSpPr>
            <a:spLocks noGrp="1"/>
          </p:cNvSpPr>
          <p:nvPr>
            <p:ph idx="1"/>
          </p:nvPr>
        </p:nvSpPr>
        <p:spPr>
          <a:xfrm>
            <a:off x="816864" y="1609416"/>
            <a:ext cx="11183792" cy="4962856"/>
          </a:xfrm>
        </p:spPr>
        <p:txBody>
          <a:bodyPr>
            <a:noAutofit/>
          </a:bodyPr>
          <a:lstStyle/>
          <a:p>
            <a:pPr algn="just"/>
            <a:r>
              <a:rPr lang="id-ID" sz="2800" dirty="0"/>
              <a:t>Pr</a:t>
            </a:r>
            <a:r>
              <a:rPr lang="en-US" sz="2800" dirty="0"/>
              <a:t>e</a:t>
            </a:r>
            <a:r>
              <a:rPr lang="id-ID" sz="2800" dirty="0"/>
              <a:t>sentil juga merupakan bagian dari ukuran letak. Persentil adalah ukuran letak yang membagi data yang telah diurutkan atau data yang berkelompok menjadi 100 bagian yang sama besar, atau setiap bagian dari desil sebesar 1%.</a:t>
            </a:r>
          </a:p>
          <a:p>
            <a:pPr algn="just"/>
            <a:r>
              <a:rPr lang="id-ID" sz="2800" dirty="0"/>
              <a:t>Untuk data yang tidak dikelompokan:</a:t>
            </a:r>
          </a:p>
          <a:p>
            <a:pPr algn="just"/>
            <a:r>
              <a:rPr lang="id-ID" sz="2800" dirty="0"/>
              <a:t>Letak P8=[8(n+1)]/100</a:t>
            </a:r>
          </a:p>
          <a:p>
            <a:pPr algn="just"/>
            <a:r>
              <a:rPr lang="id-ID" sz="2800" dirty="0"/>
              <a:t>Letak p95=[95(n+1)]/100</a:t>
            </a:r>
          </a:p>
          <a:p>
            <a:pPr algn="just"/>
            <a:r>
              <a:rPr lang="id-ID" sz="2800" dirty="0"/>
              <a:t>Jika letak </a:t>
            </a:r>
            <a:r>
              <a:rPr lang="en-US" sz="2800" dirty="0" err="1"/>
              <a:t>presentil</a:t>
            </a:r>
            <a:r>
              <a:rPr lang="id-ID" sz="2800" dirty="0"/>
              <a:t> dalam bentuk pecahan, atau tidak ada nilai yang pasa pada letak tersebut, maka menghitung nilai persentil menggunakan rumus:</a:t>
            </a:r>
          </a:p>
          <a:p>
            <a:pPr marL="0" indent="0" algn="ctr">
              <a:buNone/>
            </a:pPr>
            <a:r>
              <a:rPr lang="id-ID" sz="2800" b="1" dirty="0"/>
              <a:t>NP=NPB+[(LP-LPB)/(LPA-LPB)]x(NPA-NPB)</a:t>
            </a:r>
          </a:p>
        </p:txBody>
      </p:sp>
    </p:spTree>
  </p:cSld>
  <p:clrMapOvr>
    <a:masterClrMapping/>
  </p:clrMapOvr>
  <p:transition>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Keterangan</a:t>
            </a:r>
            <a:r>
              <a:rPr lang="en-US" dirty="0"/>
              <a:t> </a:t>
            </a:r>
            <a:r>
              <a:rPr lang="en-US" dirty="0" err="1"/>
              <a:t>Rumus</a:t>
            </a:r>
            <a:r>
              <a:rPr lang="en-US" dirty="0"/>
              <a:t> </a:t>
            </a:r>
            <a:r>
              <a:rPr lang="en-US" dirty="0" err="1"/>
              <a:t>Presentil</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err="1"/>
              <a:t>Keterangan</a:t>
            </a:r>
            <a:r>
              <a:rPr lang="en-US" dirty="0"/>
              <a:t>:</a:t>
            </a:r>
          </a:p>
          <a:p>
            <a:r>
              <a:rPr lang="en-US" dirty="0"/>
              <a:t>NP = </a:t>
            </a:r>
            <a:r>
              <a:rPr lang="en-US" dirty="0" err="1"/>
              <a:t>Nilai</a:t>
            </a:r>
            <a:r>
              <a:rPr lang="en-US" dirty="0"/>
              <a:t> </a:t>
            </a:r>
            <a:r>
              <a:rPr lang="en-US" dirty="0" err="1"/>
              <a:t>presentil</a:t>
            </a:r>
            <a:r>
              <a:rPr lang="en-US" dirty="0"/>
              <a:t>,</a:t>
            </a:r>
          </a:p>
          <a:p>
            <a:r>
              <a:rPr lang="en-US" dirty="0"/>
              <a:t>NPB = </a:t>
            </a:r>
            <a:r>
              <a:rPr lang="en-US" dirty="0" err="1"/>
              <a:t>nilai</a:t>
            </a:r>
            <a:r>
              <a:rPr lang="en-US" dirty="0"/>
              <a:t> </a:t>
            </a:r>
            <a:r>
              <a:rPr lang="en-US" dirty="0" err="1"/>
              <a:t>presentil</a:t>
            </a:r>
            <a:r>
              <a:rPr lang="en-US" dirty="0"/>
              <a:t> yang </a:t>
            </a:r>
            <a:r>
              <a:rPr lang="en-US" dirty="0" err="1"/>
              <a:t>berada</a:t>
            </a:r>
            <a:r>
              <a:rPr lang="en-US" dirty="0"/>
              <a:t> </a:t>
            </a:r>
            <a:r>
              <a:rPr lang="en-US" dirty="0" err="1"/>
              <a:t>di</a:t>
            </a:r>
            <a:r>
              <a:rPr lang="en-US" dirty="0"/>
              <a:t> </a:t>
            </a:r>
            <a:r>
              <a:rPr lang="en-US" dirty="0" err="1"/>
              <a:t>bawah</a:t>
            </a:r>
            <a:r>
              <a:rPr lang="en-US" dirty="0"/>
              <a:t> </a:t>
            </a:r>
            <a:r>
              <a:rPr lang="en-US" dirty="0" err="1"/>
              <a:t>letak</a:t>
            </a:r>
            <a:r>
              <a:rPr lang="en-US" dirty="0"/>
              <a:t> </a:t>
            </a:r>
            <a:r>
              <a:rPr lang="en-US" dirty="0" err="1"/>
              <a:t>presentil</a:t>
            </a:r>
            <a:r>
              <a:rPr lang="en-US" dirty="0"/>
              <a:t>,</a:t>
            </a:r>
          </a:p>
          <a:p>
            <a:r>
              <a:rPr lang="en-US" dirty="0"/>
              <a:t>LP = </a:t>
            </a:r>
            <a:r>
              <a:rPr lang="en-US" dirty="0" err="1"/>
              <a:t>letak</a:t>
            </a:r>
            <a:r>
              <a:rPr lang="en-US" dirty="0"/>
              <a:t> </a:t>
            </a:r>
            <a:r>
              <a:rPr lang="en-US" dirty="0" err="1"/>
              <a:t>presentil</a:t>
            </a:r>
            <a:r>
              <a:rPr lang="en-US" dirty="0"/>
              <a:t>,</a:t>
            </a:r>
          </a:p>
          <a:p>
            <a:r>
              <a:rPr lang="en-US" dirty="0"/>
              <a:t>LPB = </a:t>
            </a:r>
            <a:r>
              <a:rPr lang="en-US" dirty="0" err="1"/>
              <a:t>letak</a:t>
            </a:r>
            <a:r>
              <a:rPr lang="en-US" dirty="0"/>
              <a:t> data </a:t>
            </a:r>
            <a:r>
              <a:rPr lang="en-US" dirty="0" err="1"/>
              <a:t>presentil</a:t>
            </a:r>
            <a:r>
              <a:rPr lang="en-US" dirty="0"/>
              <a:t> yang </a:t>
            </a:r>
            <a:r>
              <a:rPr lang="en-US" dirty="0" err="1"/>
              <a:t>berada</a:t>
            </a:r>
            <a:r>
              <a:rPr lang="en-US" dirty="0"/>
              <a:t> </a:t>
            </a:r>
            <a:r>
              <a:rPr lang="en-US" dirty="0" err="1"/>
              <a:t>di</a:t>
            </a:r>
            <a:r>
              <a:rPr lang="en-US" dirty="0"/>
              <a:t> </a:t>
            </a:r>
            <a:r>
              <a:rPr lang="en-US" dirty="0" err="1"/>
              <a:t>bawah</a:t>
            </a:r>
            <a:r>
              <a:rPr lang="en-US" dirty="0"/>
              <a:t> </a:t>
            </a:r>
            <a:r>
              <a:rPr lang="en-US" dirty="0" err="1"/>
              <a:t>letak</a:t>
            </a:r>
            <a:r>
              <a:rPr lang="en-US" dirty="0"/>
              <a:t> </a:t>
            </a:r>
            <a:r>
              <a:rPr lang="en-US" dirty="0" err="1"/>
              <a:t>presentil</a:t>
            </a:r>
            <a:r>
              <a:rPr lang="en-US" dirty="0"/>
              <a:t>,</a:t>
            </a:r>
          </a:p>
          <a:p>
            <a:r>
              <a:rPr lang="en-US" dirty="0"/>
              <a:t>LPA = </a:t>
            </a:r>
            <a:r>
              <a:rPr lang="en-US" dirty="0" err="1"/>
              <a:t>letak</a:t>
            </a:r>
            <a:r>
              <a:rPr lang="en-US" dirty="0"/>
              <a:t> data </a:t>
            </a:r>
            <a:r>
              <a:rPr lang="en-US" dirty="0" err="1"/>
              <a:t>presentil</a:t>
            </a:r>
            <a:r>
              <a:rPr lang="en-US" dirty="0"/>
              <a:t> yang </a:t>
            </a:r>
            <a:r>
              <a:rPr lang="en-US" dirty="0" err="1"/>
              <a:t>berada</a:t>
            </a:r>
            <a:r>
              <a:rPr lang="en-US" dirty="0"/>
              <a:t> </a:t>
            </a:r>
            <a:r>
              <a:rPr lang="en-US" dirty="0" err="1"/>
              <a:t>di</a:t>
            </a:r>
            <a:r>
              <a:rPr lang="en-US" dirty="0"/>
              <a:t> </a:t>
            </a:r>
            <a:r>
              <a:rPr lang="en-US" dirty="0" err="1"/>
              <a:t>atas</a:t>
            </a:r>
            <a:r>
              <a:rPr lang="en-US" dirty="0"/>
              <a:t> </a:t>
            </a:r>
            <a:r>
              <a:rPr lang="en-US" dirty="0" err="1"/>
              <a:t>letak</a:t>
            </a:r>
            <a:r>
              <a:rPr lang="en-US" dirty="0"/>
              <a:t> </a:t>
            </a:r>
            <a:r>
              <a:rPr lang="en-US" dirty="0" err="1"/>
              <a:t>presentil</a:t>
            </a:r>
            <a:r>
              <a:rPr lang="en-US" dirty="0"/>
              <a:t>,</a:t>
            </a:r>
          </a:p>
          <a:p>
            <a:r>
              <a:rPr lang="en-US" dirty="0"/>
              <a:t>NPA = </a:t>
            </a:r>
            <a:r>
              <a:rPr lang="en-US" dirty="0" err="1"/>
              <a:t>Nilai</a:t>
            </a:r>
            <a:r>
              <a:rPr lang="en-US" dirty="0"/>
              <a:t> </a:t>
            </a:r>
            <a:r>
              <a:rPr lang="en-US" dirty="0" err="1"/>
              <a:t>presentil</a:t>
            </a:r>
            <a:r>
              <a:rPr lang="en-US" dirty="0"/>
              <a:t> yang </a:t>
            </a:r>
            <a:r>
              <a:rPr lang="en-US" dirty="0" err="1"/>
              <a:t>berada</a:t>
            </a:r>
            <a:r>
              <a:rPr lang="en-US" dirty="0"/>
              <a:t> </a:t>
            </a:r>
            <a:r>
              <a:rPr lang="en-US" dirty="0" err="1"/>
              <a:t>di</a:t>
            </a:r>
            <a:r>
              <a:rPr lang="en-US" dirty="0"/>
              <a:t> </a:t>
            </a:r>
            <a:r>
              <a:rPr lang="en-US" dirty="0" err="1"/>
              <a:t>atas</a:t>
            </a:r>
            <a:r>
              <a:rPr lang="en-US" dirty="0"/>
              <a:t> </a:t>
            </a:r>
            <a:r>
              <a:rPr lang="en-US" dirty="0" err="1"/>
              <a:t>letak</a:t>
            </a:r>
            <a:r>
              <a:rPr lang="en-US" dirty="0"/>
              <a:t> </a:t>
            </a:r>
            <a:r>
              <a:rPr lang="en-US" dirty="0" err="1"/>
              <a:t>presentil</a:t>
            </a:r>
            <a:r>
              <a:rPr lang="en-US" dirty="0"/>
              <a:t>.</a:t>
            </a:r>
          </a:p>
          <a:p>
            <a:endParaRPr lang="en-US" dirty="0"/>
          </a:p>
        </p:txBody>
      </p:sp>
    </p:spTree>
  </p:cSld>
  <p:clrMapOvr>
    <a:masterClrMapping/>
  </p:clrMapOvr>
  <p:transition>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Simulasikan</a:t>
            </a:r>
            <a:r>
              <a:rPr lang="en-US" dirty="0"/>
              <a:t> </a:t>
            </a:r>
            <a:r>
              <a:rPr lang="en-US" dirty="0" err="1"/>
              <a:t>Mancari</a:t>
            </a:r>
            <a:r>
              <a:rPr lang="en-US" dirty="0"/>
              <a:t> </a:t>
            </a:r>
            <a:r>
              <a:rPr lang="en-US" dirty="0" err="1"/>
              <a:t>Nilai</a:t>
            </a:r>
            <a:r>
              <a:rPr lang="id-ID" dirty="0"/>
              <a:t> </a:t>
            </a:r>
            <a:r>
              <a:rPr lang="en-US" dirty="0" err="1"/>
              <a:t>Presentil</a:t>
            </a:r>
            <a:r>
              <a:rPr lang="id-ID" dirty="0"/>
              <a:t> untuk data yang tidak dikelompokan</a:t>
            </a:r>
          </a:p>
        </p:txBody>
      </p:sp>
      <p:sp>
        <p:nvSpPr>
          <p:cNvPr id="3" name="Content Placeholder 2"/>
          <p:cNvSpPr>
            <a:spLocks noGrp="1"/>
          </p:cNvSpPr>
          <p:nvPr>
            <p:ph sz="quarter" idx="1"/>
          </p:nvPr>
        </p:nvSpPr>
        <p:spPr>
          <a:xfrm>
            <a:off x="816864" y="1504952"/>
            <a:ext cx="10871200" cy="1352544"/>
          </a:xfrm>
        </p:spPr>
        <p:txBody>
          <a:bodyPr>
            <a:normAutofit lnSpcReduction="10000"/>
          </a:bodyPr>
          <a:lstStyle/>
          <a:p>
            <a:pPr algn="just"/>
            <a:r>
              <a:rPr lang="id-ID" sz="2800" dirty="0"/>
              <a:t>Berikut pesawat </a:t>
            </a:r>
            <a:r>
              <a:rPr lang="en-US" sz="2800" dirty="0"/>
              <a:t>yang </a:t>
            </a:r>
            <a:r>
              <a:rPr lang="en-US" sz="2800" dirty="0" err="1"/>
              <a:t>beroperasi</a:t>
            </a:r>
            <a:r>
              <a:rPr lang="en-US" sz="2800" dirty="0"/>
              <a:t> </a:t>
            </a:r>
            <a:r>
              <a:rPr lang="id-ID" sz="2800" dirty="0"/>
              <a:t>dari </a:t>
            </a:r>
            <a:r>
              <a:rPr lang="en-US" sz="2800" dirty="0"/>
              <a:t>7</a:t>
            </a:r>
            <a:r>
              <a:rPr lang="id-ID" sz="2800" dirty="0"/>
              <a:t> perusahaan maskapai penerbangan nasional pada tahun 20</a:t>
            </a:r>
            <a:r>
              <a:rPr lang="en-US" sz="2800" dirty="0"/>
              <a:t>18</a:t>
            </a:r>
            <a:r>
              <a:rPr lang="id-ID" sz="2800" dirty="0"/>
              <a:t>. carilah </a:t>
            </a:r>
            <a:r>
              <a:rPr lang="en-US" sz="2800" dirty="0" err="1"/>
              <a:t>presentil</a:t>
            </a:r>
            <a:r>
              <a:rPr lang="en-US" sz="2800" dirty="0"/>
              <a:t> 90 </a:t>
            </a:r>
            <a:r>
              <a:rPr lang="en-US" sz="2800" dirty="0" err="1"/>
              <a:t>dari</a:t>
            </a:r>
            <a:r>
              <a:rPr lang="en-US" sz="2800" dirty="0"/>
              <a:t> </a:t>
            </a:r>
            <a:r>
              <a:rPr lang="en-US" sz="2800" dirty="0" err="1"/>
              <a:t>jumlah</a:t>
            </a:r>
            <a:r>
              <a:rPr lang="en-US" sz="2800" dirty="0"/>
              <a:t> </a:t>
            </a:r>
            <a:r>
              <a:rPr lang="en-US" sz="2800" dirty="0" err="1"/>
              <a:t>pesawat</a:t>
            </a:r>
            <a:r>
              <a:rPr lang="id-ID" sz="2800" dirty="0"/>
              <a:t>!</a:t>
            </a:r>
          </a:p>
        </p:txBody>
      </p:sp>
      <p:graphicFrame>
        <p:nvGraphicFramePr>
          <p:cNvPr id="4" name="Table 3"/>
          <p:cNvGraphicFramePr>
            <a:graphicFrameLocks noGrp="1"/>
          </p:cNvGraphicFramePr>
          <p:nvPr>
            <p:extLst>
              <p:ext uri="{D42A27DB-BD31-4B8C-83A1-F6EECF244321}">
                <p14:modId xmlns:p14="http://schemas.microsoft.com/office/powerpoint/2010/main" val="1974581827"/>
              </p:ext>
            </p:extLst>
          </p:nvPr>
        </p:nvGraphicFramePr>
        <p:xfrm>
          <a:off x="407368" y="3194640"/>
          <a:ext cx="5891282" cy="3474720"/>
        </p:xfrm>
        <a:graphic>
          <a:graphicData uri="http://schemas.openxmlformats.org/drawingml/2006/table">
            <a:tbl>
              <a:tblPr firstRow="1" bandRow="1">
                <a:tableStyleId>{073A0DAA-6AF3-43AB-8588-CEC1D06C72B9}</a:tableStyleId>
              </a:tblPr>
              <a:tblGrid>
                <a:gridCol w="551276">
                  <a:extLst>
                    <a:ext uri="{9D8B030D-6E8A-4147-A177-3AD203B41FA5}">
                      <a16:colId xmlns:a16="http://schemas.microsoft.com/office/drawing/2014/main" val="20000"/>
                    </a:ext>
                  </a:extLst>
                </a:gridCol>
                <a:gridCol w="2030654">
                  <a:extLst>
                    <a:ext uri="{9D8B030D-6E8A-4147-A177-3AD203B41FA5}">
                      <a16:colId xmlns:a16="http://schemas.microsoft.com/office/drawing/2014/main" val="20001"/>
                    </a:ext>
                  </a:extLst>
                </a:gridCol>
                <a:gridCol w="1654676">
                  <a:extLst>
                    <a:ext uri="{9D8B030D-6E8A-4147-A177-3AD203B41FA5}">
                      <a16:colId xmlns:a16="http://schemas.microsoft.com/office/drawing/2014/main" val="20002"/>
                    </a:ext>
                  </a:extLst>
                </a:gridCol>
                <a:gridCol w="1654676">
                  <a:extLst>
                    <a:ext uri="{9D8B030D-6E8A-4147-A177-3AD203B41FA5}">
                      <a16:colId xmlns:a16="http://schemas.microsoft.com/office/drawing/2014/main" val="20003"/>
                    </a:ext>
                  </a:extLst>
                </a:gridCol>
              </a:tblGrid>
              <a:tr h="370840">
                <a:tc>
                  <a:txBody>
                    <a:bodyPr/>
                    <a:lstStyle/>
                    <a:p>
                      <a:pPr algn="ctr"/>
                      <a:r>
                        <a:rPr lang="id-ID" sz="2000" dirty="0"/>
                        <a:t>No</a:t>
                      </a:r>
                    </a:p>
                  </a:txBody>
                  <a:tcPr/>
                </a:tc>
                <a:tc>
                  <a:txBody>
                    <a:bodyPr/>
                    <a:lstStyle/>
                    <a:p>
                      <a:pPr algn="ctr"/>
                      <a:r>
                        <a:rPr lang="id-ID" sz="2000" dirty="0"/>
                        <a:t>Nama Maskapai</a:t>
                      </a:r>
                    </a:p>
                    <a:p>
                      <a:pPr algn="ctr"/>
                      <a:r>
                        <a:rPr lang="id-ID" sz="2000" dirty="0"/>
                        <a:t>Penerbangan</a:t>
                      </a:r>
                    </a:p>
                  </a:txBody>
                  <a:tcPr/>
                </a:tc>
                <a:tc>
                  <a:txBody>
                    <a:bodyPr/>
                    <a:lstStyle/>
                    <a:p>
                      <a:pPr algn="ctr"/>
                      <a:r>
                        <a:rPr lang="en-US" sz="2000" dirty="0" err="1"/>
                        <a:t>Jumlah</a:t>
                      </a:r>
                      <a:r>
                        <a:rPr lang="en-US" sz="2000" baseline="0" dirty="0"/>
                        <a:t> </a:t>
                      </a:r>
                      <a:r>
                        <a:rPr lang="en-US" sz="2000" baseline="0" dirty="0" err="1"/>
                        <a:t>Pesawat</a:t>
                      </a:r>
                      <a:endParaRPr lang="id-ID" sz="2000" dirty="0"/>
                    </a:p>
                  </a:txBody>
                  <a:tcPr/>
                </a:tc>
                <a:tc>
                  <a:txBody>
                    <a:bodyPr/>
                    <a:lstStyle/>
                    <a:p>
                      <a:pPr algn="ctr"/>
                      <a:r>
                        <a:rPr lang="en-US" sz="2000" dirty="0" err="1"/>
                        <a:t>Tujuan</a:t>
                      </a:r>
                      <a:endParaRPr lang="id-ID" sz="2000" dirty="0"/>
                    </a:p>
                  </a:txBody>
                  <a:tcPr/>
                </a:tc>
                <a:extLst>
                  <a:ext uri="{0D108BD9-81ED-4DB2-BD59-A6C34878D82A}">
                    <a16:rowId xmlns:a16="http://schemas.microsoft.com/office/drawing/2014/main" val="10000"/>
                  </a:ext>
                </a:extLst>
              </a:tr>
              <a:tr h="370840">
                <a:tc>
                  <a:txBody>
                    <a:bodyPr/>
                    <a:lstStyle/>
                    <a:p>
                      <a:pPr algn="ctr"/>
                      <a:r>
                        <a:rPr lang="id-ID" sz="2000" dirty="0"/>
                        <a:t>1</a:t>
                      </a:r>
                    </a:p>
                  </a:txBody>
                  <a:tcPr/>
                </a:tc>
                <a:tc>
                  <a:txBody>
                    <a:bodyPr/>
                    <a:lstStyle/>
                    <a:p>
                      <a:pPr algn="l"/>
                      <a:r>
                        <a:rPr lang="id-ID" sz="2000" dirty="0"/>
                        <a:t>Garuda Indonesia</a:t>
                      </a:r>
                    </a:p>
                  </a:txBody>
                  <a:tcPr/>
                </a:tc>
                <a:tc>
                  <a:txBody>
                    <a:bodyPr/>
                    <a:lstStyle/>
                    <a:p>
                      <a:pPr algn="ctr"/>
                      <a:r>
                        <a:rPr lang="en-US" sz="2000" dirty="0"/>
                        <a:t>123</a:t>
                      </a:r>
                      <a:endParaRPr lang="id-ID" sz="2000" dirty="0"/>
                    </a:p>
                  </a:txBody>
                  <a:tcPr/>
                </a:tc>
                <a:tc>
                  <a:txBody>
                    <a:bodyPr/>
                    <a:lstStyle/>
                    <a:p>
                      <a:pPr algn="ctr"/>
                      <a:r>
                        <a:rPr lang="en-US" sz="2000" dirty="0"/>
                        <a:t>90</a:t>
                      </a:r>
                      <a:endParaRPr lang="id-ID" sz="2000" dirty="0"/>
                    </a:p>
                  </a:txBody>
                  <a:tcPr/>
                </a:tc>
                <a:extLst>
                  <a:ext uri="{0D108BD9-81ED-4DB2-BD59-A6C34878D82A}">
                    <a16:rowId xmlns:a16="http://schemas.microsoft.com/office/drawing/2014/main" val="10001"/>
                  </a:ext>
                </a:extLst>
              </a:tr>
              <a:tr h="370840">
                <a:tc>
                  <a:txBody>
                    <a:bodyPr/>
                    <a:lstStyle/>
                    <a:p>
                      <a:pPr algn="ctr"/>
                      <a:r>
                        <a:rPr lang="id-ID" sz="2000" dirty="0"/>
                        <a:t>2</a:t>
                      </a:r>
                    </a:p>
                  </a:txBody>
                  <a:tcPr/>
                </a:tc>
                <a:tc>
                  <a:txBody>
                    <a:bodyPr/>
                    <a:lstStyle/>
                    <a:p>
                      <a:pPr algn="l"/>
                      <a:r>
                        <a:rPr lang="en-US" sz="2000" dirty="0" err="1"/>
                        <a:t>Citi</a:t>
                      </a:r>
                      <a:r>
                        <a:rPr lang="en-US" sz="2000" baseline="0" dirty="0" err="1"/>
                        <a:t>link</a:t>
                      </a:r>
                      <a:endParaRPr lang="id-ID" sz="2000" dirty="0"/>
                    </a:p>
                  </a:txBody>
                  <a:tcPr/>
                </a:tc>
                <a:tc>
                  <a:txBody>
                    <a:bodyPr/>
                    <a:lstStyle/>
                    <a:p>
                      <a:pPr algn="ctr"/>
                      <a:r>
                        <a:rPr lang="en-US" sz="2000" dirty="0"/>
                        <a:t>49</a:t>
                      </a:r>
                      <a:endParaRPr lang="id-ID" sz="2000" dirty="0"/>
                    </a:p>
                  </a:txBody>
                  <a:tcPr/>
                </a:tc>
                <a:tc>
                  <a:txBody>
                    <a:bodyPr/>
                    <a:lstStyle/>
                    <a:p>
                      <a:pPr algn="ctr"/>
                      <a:r>
                        <a:rPr lang="en-US" sz="2000" dirty="0"/>
                        <a:t>31</a:t>
                      </a:r>
                      <a:endParaRPr lang="id-ID" sz="2000" dirty="0"/>
                    </a:p>
                  </a:txBody>
                  <a:tcPr/>
                </a:tc>
                <a:extLst>
                  <a:ext uri="{0D108BD9-81ED-4DB2-BD59-A6C34878D82A}">
                    <a16:rowId xmlns:a16="http://schemas.microsoft.com/office/drawing/2014/main" val="10002"/>
                  </a:ext>
                </a:extLst>
              </a:tr>
              <a:tr h="370840">
                <a:tc>
                  <a:txBody>
                    <a:bodyPr/>
                    <a:lstStyle/>
                    <a:p>
                      <a:pPr algn="ctr"/>
                      <a:r>
                        <a:rPr lang="id-ID" sz="2000" dirty="0"/>
                        <a:t>3</a:t>
                      </a:r>
                    </a:p>
                  </a:txBody>
                  <a:tcPr/>
                </a:tc>
                <a:tc>
                  <a:txBody>
                    <a:bodyPr/>
                    <a:lstStyle/>
                    <a:p>
                      <a:pPr algn="l"/>
                      <a:r>
                        <a:rPr lang="id-ID" sz="2000" dirty="0"/>
                        <a:t>Lion Air</a:t>
                      </a:r>
                    </a:p>
                  </a:txBody>
                  <a:tcPr/>
                </a:tc>
                <a:tc>
                  <a:txBody>
                    <a:bodyPr/>
                    <a:lstStyle/>
                    <a:p>
                      <a:pPr algn="ctr"/>
                      <a:r>
                        <a:rPr lang="en-US" sz="2000" dirty="0"/>
                        <a:t>118</a:t>
                      </a:r>
                      <a:endParaRPr lang="id-ID" sz="2000" dirty="0"/>
                    </a:p>
                  </a:txBody>
                  <a:tcPr/>
                </a:tc>
                <a:tc>
                  <a:txBody>
                    <a:bodyPr/>
                    <a:lstStyle/>
                    <a:p>
                      <a:pPr algn="ctr"/>
                      <a:r>
                        <a:rPr lang="en-US" sz="2000" dirty="0"/>
                        <a:t>126</a:t>
                      </a:r>
                      <a:endParaRPr lang="id-ID" sz="2000" dirty="0"/>
                    </a:p>
                  </a:txBody>
                  <a:tcPr/>
                </a:tc>
                <a:extLst>
                  <a:ext uri="{0D108BD9-81ED-4DB2-BD59-A6C34878D82A}">
                    <a16:rowId xmlns:a16="http://schemas.microsoft.com/office/drawing/2014/main" val="10003"/>
                  </a:ext>
                </a:extLst>
              </a:tr>
              <a:tr h="370840">
                <a:tc>
                  <a:txBody>
                    <a:bodyPr/>
                    <a:lstStyle/>
                    <a:p>
                      <a:pPr algn="ctr"/>
                      <a:r>
                        <a:rPr lang="id-ID" sz="2000" dirty="0"/>
                        <a:t>4</a:t>
                      </a:r>
                    </a:p>
                  </a:txBody>
                  <a:tcPr/>
                </a:tc>
                <a:tc>
                  <a:txBody>
                    <a:bodyPr/>
                    <a:lstStyle/>
                    <a:p>
                      <a:pPr algn="l"/>
                      <a:r>
                        <a:rPr lang="en-US" sz="2000" dirty="0"/>
                        <a:t>Wings Air</a:t>
                      </a:r>
                      <a:endParaRPr lang="id-ID" sz="2000" dirty="0"/>
                    </a:p>
                  </a:txBody>
                  <a:tcPr/>
                </a:tc>
                <a:tc>
                  <a:txBody>
                    <a:bodyPr/>
                    <a:lstStyle/>
                    <a:p>
                      <a:pPr algn="ctr"/>
                      <a:r>
                        <a:rPr lang="en-US" sz="2000" dirty="0"/>
                        <a:t>51</a:t>
                      </a:r>
                      <a:endParaRPr lang="id-ID" sz="2000" dirty="0"/>
                    </a:p>
                  </a:txBody>
                  <a:tcPr/>
                </a:tc>
                <a:tc>
                  <a:txBody>
                    <a:bodyPr/>
                    <a:lstStyle/>
                    <a:p>
                      <a:pPr algn="ctr"/>
                      <a:r>
                        <a:rPr lang="en-US" sz="2000" dirty="0"/>
                        <a:t>75</a:t>
                      </a:r>
                      <a:endParaRPr lang="id-ID" sz="2000" dirty="0"/>
                    </a:p>
                  </a:txBody>
                  <a:tcPr/>
                </a:tc>
                <a:extLst>
                  <a:ext uri="{0D108BD9-81ED-4DB2-BD59-A6C34878D82A}">
                    <a16:rowId xmlns:a16="http://schemas.microsoft.com/office/drawing/2014/main" val="10004"/>
                  </a:ext>
                </a:extLst>
              </a:tr>
              <a:tr h="370840">
                <a:tc>
                  <a:txBody>
                    <a:bodyPr/>
                    <a:lstStyle/>
                    <a:p>
                      <a:pPr algn="ctr"/>
                      <a:r>
                        <a:rPr lang="id-ID" sz="2000" dirty="0"/>
                        <a:t>5</a:t>
                      </a:r>
                    </a:p>
                  </a:txBody>
                  <a:tcPr/>
                </a:tc>
                <a:tc>
                  <a:txBody>
                    <a:bodyPr/>
                    <a:lstStyle/>
                    <a:p>
                      <a:pPr algn="l"/>
                      <a:r>
                        <a:rPr lang="en-US" sz="2000" dirty="0"/>
                        <a:t>Batik</a:t>
                      </a:r>
                      <a:r>
                        <a:rPr lang="en-US" sz="2000" baseline="0" dirty="0"/>
                        <a:t> Air</a:t>
                      </a:r>
                      <a:endParaRPr lang="id-ID" sz="2000" dirty="0"/>
                    </a:p>
                  </a:txBody>
                  <a:tcPr/>
                </a:tc>
                <a:tc>
                  <a:txBody>
                    <a:bodyPr/>
                    <a:lstStyle/>
                    <a:p>
                      <a:pPr algn="ctr"/>
                      <a:r>
                        <a:rPr lang="en-US" sz="2000" dirty="0"/>
                        <a:t>54</a:t>
                      </a:r>
                      <a:endParaRPr lang="id-ID" sz="2000" dirty="0"/>
                    </a:p>
                  </a:txBody>
                  <a:tcPr/>
                </a:tc>
                <a:tc>
                  <a:txBody>
                    <a:bodyPr/>
                    <a:lstStyle/>
                    <a:p>
                      <a:pPr algn="ctr"/>
                      <a:r>
                        <a:rPr lang="en-US" sz="2000" dirty="0"/>
                        <a:t>26</a:t>
                      </a:r>
                      <a:endParaRPr lang="id-ID" sz="2000" dirty="0"/>
                    </a:p>
                  </a:txBody>
                  <a:tcPr/>
                </a:tc>
                <a:extLst>
                  <a:ext uri="{0D108BD9-81ED-4DB2-BD59-A6C34878D82A}">
                    <a16:rowId xmlns:a16="http://schemas.microsoft.com/office/drawing/2014/main" val="10005"/>
                  </a:ext>
                </a:extLst>
              </a:tr>
              <a:tr h="370840">
                <a:tc>
                  <a:txBody>
                    <a:bodyPr/>
                    <a:lstStyle/>
                    <a:p>
                      <a:pPr algn="ctr"/>
                      <a:r>
                        <a:rPr lang="en-US" sz="2000" dirty="0"/>
                        <a:t>6</a:t>
                      </a:r>
                      <a:endParaRPr lang="id-ID" sz="2000" dirty="0"/>
                    </a:p>
                  </a:txBody>
                  <a:tcPr/>
                </a:tc>
                <a:tc>
                  <a:txBody>
                    <a:bodyPr/>
                    <a:lstStyle/>
                    <a:p>
                      <a:pPr algn="l"/>
                      <a:r>
                        <a:rPr lang="en-US" sz="2000" dirty="0" err="1"/>
                        <a:t>Sriwijaya</a:t>
                      </a:r>
                      <a:r>
                        <a:rPr lang="en-US" sz="2000" dirty="0"/>
                        <a:t> Air</a:t>
                      </a:r>
                      <a:endParaRPr lang="id-ID" sz="2000" dirty="0"/>
                    </a:p>
                  </a:txBody>
                  <a:tcPr/>
                </a:tc>
                <a:tc>
                  <a:txBody>
                    <a:bodyPr/>
                    <a:lstStyle/>
                    <a:p>
                      <a:pPr algn="ctr"/>
                      <a:r>
                        <a:rPr lang="en-US" sz="2000" dirty="0"/>
                        <a:t>36</a:t>
                      </a:r>
                      <a:endParaRPr lang="id-ID" sz="2000" dirty="0"/>
                    </a:p>
                  </a:txBody>
                  <a:tcPr/>
                </a:tc>
                <a:tc>
                  <a:txBody>
                    <a:bodyPr/>
                    <a:lstStyle/>
                    <a:p>
                      <a:pPr algn="ctr"/>
                      <a:r>
                        <a:rPr lang="en-US" sz="2000" dirty="0"/>
                        <a:t>43</a:t>
                      </a:r>
                      <a:endParaRPr lang="id-ID" sz="2000" dirty="0"/>
                    </a:p>
                  </a:txBody>
                  <a:tcPr/>
                </a:tc>
                <a:extLst>
                  <a:ext uri="{0D108BD9-81ED-4DB2-BD59-A6C34878D82A}">
                    <a16:rowId xmlns:a16="http://schemas.microsoft.com/office/drawing/2014/main" val="10006"/>
                  </a:ext>
                </a:extLst>
              </a:tr>
              <a:tr h="370840">
                <a:tc>
                  <a:txBody>
                    <a:bodyPr/>
                    <a:lstStyle/>
                    <a:p>
                      <a:pPr algn="ctr"/>
                      <a:r>
                        <a:rPr lang="en-US" sz="2000" dirty="0"/>
                        <a:t>7</a:t>
                      </a:r>
                      <a:endParaRPr lang="id-ID" sz="2000" dirty="0"/>
                    </a:p>
                  </a:txBody>
                  <a:tcPr/>
                </a:tc>
                <a:tc>
                  <a:txBody>
                    <a:bodyPr/>
                    <a:lstStyle/>
                    <a:p>
                      <a:pPr algn="l"/>
                      <a:r>
                        <a:rPr lang="en-US" sz="2000" dirty="0"/>
                        <a:t>Nam</a:t>
                      </a:r>
                      <a:r>
                        <a:rPr lang="en-US" sz="2000" baseline="0" dirty="0"/>
                        <a:t> Air</a:t>
                      </a:r>
                      <a:endParaRPr lang="id-ID" sz="2000" dirty="0"/>
                    </a:p>
                  </a:txBody>
                  <a:tcPr/>
                </a:tc>
                <a:tc>
                  <a:txBody>
                    <a:bodyPr/>
                    <a:lstStyle/>
                    <a:p>
                      <a:pPr algn="ctr"/>
                      <a:r>
                        <a:rPr lang="en-US" sz="2000" dirty="0"/>
                        <a:t>15</a:t>
                      </a:r>
                      <a:endParaRPr lang="id-ID" sz="2000" dirty="0"/>
                    </a:p>
                  </a:txBody>
                  <a:tcPr/>
                </a:tc>
                <a:tc>
                  <a:txBody>
                    <a:bodyPr/>
                    <a:lstStyle/>
                    <a:p>
                      <a:pPr algn="ctr"/>
                      <a:r>
                        <a:rPr lang="en-US" sz="2000" dirty="0"/>
                        <a:t>21</a:t>
                      </a:r>
                      <a:endParaRPr lang="id-ID" sz="2000" dirty="0"/>
                    </a:p>
                  </a:txBody>
                  <a:tcPr/>
                </a:tc>
                <a:extLst>
                  <a:ext uri="{0D108BD9-81ED-4DB2-BD59-A6C34878D82A}">
                    <a16:rowId xmlns:a16="http://schemas.microsoft.com/office/drawing/2014/main" val="10007"/>
                  </a:ext>
                </a:extLst>
              </a:tr>
            </a:tbl>
          </a:graphicData>
        </a:graphic>
      </p:graphicFrame>
      <p:sp>
        <p:nvSpPr>
          <p:cNvPr id="5" name="TextBox 4">
            <a:extLst>
              <a:ext uri="{FF2B5EF4-FFF2-40B4-BE49-F238E27FC236}">
                <a16:creationId xmlns:a16="http://schemas.microsoft.com/office/drawing/2014/main" id="{0AAA0DB0-0B5E-420E-92F4-F22708D6AB19}"/>
              </a:ext>
            </a:extLst>
          </p:cNvPr>
          <p:cNvSpPr txBox="1"/>
          <p:nvPr/>
        </p:nvSpPr>
        <p:spPr>
          <a:xfrm>
            <a:off x="7606322" y="3322918"/>
            <a:ext cx="3386221" cy="523220"/>
          </a:xfrm>
          <a:prstGeom prst="rect">
            <a:avLst/>
          </a:prstGeom>
          <a:noFill/>
        </p:spPr>
        <p:txBody>
          <a:bodyPr wrap="square" rtlCol="0">
            <a:spAutoFit/>
          </a:bodyPr>
          <a:lstStyle/>
          <a:p>
            <a:r>
              <a:rPr lang="en-US" sz="2800" dirty="0"/>
              <a:t>P90 = 90(n+1)/100</a:t>
            </a:r>
            <a:endParaRPr lang="en-ID" sz="2800" dirty="0"/>
          </a:p>
        </p:txBody>
      </p:sp>
      <p:sp>
        <p:nvSpPr>
          <p:cNvPr id="6" name="TextBox 5">
            <a:extLst>
              <a:ext uri="{FF2B5EF4-FFF2-40B4-BE49-F238E27FC236}">
                <a16:creationId xmlns:a16="http://schemas.microsoft.com/office/drawing/2014/main" id="{3F0C5AC4-D054-436F-B2EF-0BB6AEA7198A}"/>
              </a:ext>
            </a:extLst>
          </p:cNvPr>
          <p:cNvSpPr txBox="1"/>
          <p:nvPr/>
        </p:nvSpPr>
        <p:spPr>
          <a:xfrm>
            <a:off x="7606322" y="3815958"/>
            <a:ext cx="4081741" cy="523220"/>
          </a:xfrm>
          <a:prstGeom prst="rect">
            <a:avLst/>
          </a:prstGeom>
          <a:noFill/>
        </p:spPr>
        <p:txBody>
          <a:bodyPr wrap="square" rtlCol="0">
            <a:spAutoFit/>
          </a:bodyPr>
          <a:lstStyle/>
          <a:p>
            <a:r>
              <a:rPr lang="en-US" sz="2800" dirty="0"/>
              <a:t>P90 = 90(7+1)/100</a:t>
            </a:r>
            <a:endParaRPr lang="en-ID" sz="2800" dirty="0"/>
          </a:p>
        </p:txBody>
      </p:sp>
      <p:sp>
        <p:nvSpPr>
          <p:cNvPr id="7" name="TextBox 6">
            <a:extLst>
              <a:ext uri="{FF2B5EF4-FFF2-40B4-BE49-F238E27FC236}">
                <a16:creationId xmlns:a16="http://schemas.microsoft.com/office/drawing/2014/main" id="{07F8CA28-5990-402F-80B7-E75BEF719581}"/>
              </a:ext>
            </a:extLst>
          </p:cNvPr>
          <p:cNvSpPr txBox="1"/>
          <p:nvPr/>
        </p:nvSpPr>
        <p:spPr>
          <a:xfrm>
            <a:off x="7606322" y="4259022"/>
            <a:ext cx="3746261" cy="523220"/>
          </a:xfrm>
          <a:prstGeom prst="rect">
            <a:avLst/>
          </a:prstGeom>
          <a:noFill/>
        </p:spPr>
        <p:txBody>
          <a:bodyPr wrap="square" rtlCol="0">
            <a:spAutoFit/>
          </a:bodyPr>
          <a:lstStyle/>
          <a:p>
            <a:r>
              <a:rPr lang="en-US" sz="2800" dirty="0"/>
              <a:t>P90 = 720/100 = 7,2</a:t>
            </a:r>
            <a:endParaRPr lang="en-ID" sz="2800" dirty="0"/>
          </a:p>
        </p:txBody>
      </p:sp>
      <p:sp>
        <p:nvSpPr>
          <p:cNvPr id="8" name="TextBox 7">
            <a:extLst>
              <a:ext uri="{FF2B5EF4-FFF2-40B4-BE49-F238E27FC236}">
                <a16:creationId xmlns:a16="http://schemas.microsoft.com/office/drawing/2014/main" id="{A79E5EE7-1346-472C-8F68-267341B197B5}"/>
              </a:ext>
            </a:extLst>
          </p:cNvPr>
          <p:cNvSpPr txBox="1"/>
          <p:nvPr/>
        </p:nvSpPr>
        <p:spPr>
          <a:xfrm>
            <a:off x="7606323" y="2838026"/>
            <a:ext cx="2470824" cy="523220"/>
          </a:xfrm>
          <a:prstGeom prst="rect">
            <a:avLst/>
          </a:prstGeom>
          <a:noFill/>
        </p:spPr>
        <p:txBody>
          <a:bodyPr wrap="square" rtlCol="0">
            <a:spAutoFit/>
          </a:bodyPr>
          <a:lstStyle/>
          <a:p>
            <a:r>
              <a:rPr lang="en-US" sz="2800" dirty="0" err="1">
                <a:solidFill>
                  <a:srgbClr val="0070C0"/>
                </a:solidFill>
              </a:rPr>
              <a:t>Letak</a:t>
            </a:r>
            <a:r>
              <a:rPr lang="en-US" sz="2800" dirty="0">
                <a:solidFill>
                  <a:srgbClr val="0070C0"/>
                </a:solidFill>
              </a:rPr>
              <a:t> P90</a:t>
            </a:r>
            <a:endParaRPr lang="en-ID" sz="2800" dirty="0">
              <a:solidFill>
                <a:srgbClr val="0070C0"/>
              </a:solidFill>
            </a:endParaRPr>
          </a:p>
        </p:txBody>
      </p:sp>
      <p:graphicFrame>
        <p:nvGraphicFramePr>
          <p:cNvPr id="9" name="Table 10">
            <a:extLst>
              <a:ext uri="{FF2B5EF4-FFF2-40B4-BE49-F238E27FC236}">
                <a16:creationId xmlns:a16="http://schemas.microsoft.com/office/drawing/2014/main" id="{F12A424D-C0EC-4589-A362-AEC75837C227}"/>
              </a:ext>
            </a:extLst>
          </p:cNvPr>
          <p:cNvGraphicFramePr>
            <a:graphicFrameLocks noGrp="1"/>
          </p:cNvGraphicFramePr>
          <p:nvPr>
            <p:extLst>
              <p:ext uri="{D42A27DB-BD31-4B8C-83A1-F6EECF244321}">
                <p14:modId xmlns:p14="http://schemas.microsoft.com/office/powerpoint/2010/main" val="2932695756"/>
              </p:ext>
            </p:extLst>
          </p:nvPr>
        </p:nvGraphicFramePr>
        <p:xfrm>
          <a:off x="6384032" y="3867661"/>
          <a:ext cx="735855" cy="2773680"/>
        </p:xfrm>
        <a:graphic>
          <a:graphicData uri="http://schemas.openxmlformats.org/drawingml/2006/table">
            <a:tbl>
              <a:tblPr firstRow="1" bandRow="1">
                <a:tableStyleId>{5940675A-B579-460E-94D1-54222C63F5DA}</a:tableStyleId>
              </a:tblPr>
              <a:tblGrid>
                <a:gridCol w="735855">
                  <a:extLst>
                    <a:ext uri="{9D8B030D-6E8A-4147-A177-3AD203B41FA5}">
                      <a16:colId xmlns:a16="http://schemas.microsoft.com/office/drawing/2014/main" val="3502335640"/>
                    </a:ext>
                  </a:extLst>
                </a:gridCol>
              </a:tblGrid>
              <a:tr h="370840">
                <a:tc>
                  <a:txBody>
                    <a:bodyPr/>
                    <a:lstStyle/>
                    <a:p>
                      <a:pPr algn="ctr"/>
                      <a:r>
                        <a:rPr lang="en-US" sz="2000" dirty="0"/>
                        <a:t>15</a:t>
                      </a:r>
                      <a:endParaRPr lang="en-ID" sz="2000" dirty="0"/>
                    </a:p>
                  </a:txBody>
                  <a:tcPr/>
                </a:tc>
                <a:extLst>
                  <a:ext uri="{0D108BD9-81ED-4DB2-BD59-A6C34878D82A}">
                    <a16:rowId xmlns:a16="http://schemas.microsoft.com/office/drawing/2014/main" val="2011865747"/>
                  </a:ext>
                </a:extLst>
              </a:tr>
              <a:tr h="370840">
                <a:tc>
                  <a:txBody>
                    <a:bodyPr/>
                    <a:lstStyle/>
                    <a:p>
                      <a:pPr algn="ctr"/>
                      <a:r>
                        <a:rPr lang="en-US" sz="2000" dirty="0"/>
                        <a:t>36</a:t>
                      </a:r>
                      <a:endParaRPr lang="en-ID" sz="2000" dirty="0"/>
                    </a:p>
                  </a:txBody>
                  <a:tcPr/>
                </a:tc>
                <a:extLst>
                  <a:ext uri="{0D108BD9-81ED-4DB2-BD59-A6C34878D82A}">
                    <a16:rowId xmlns:a16="http://schemas.microsoft.com/office/drawing/2014/main" val="843429451"/>
                  </a:ext>
                </a:extLst>
              </a:tr>
              <a:tr h="370840">
                <a:tc>
                  <a:txBody>
                    <a:bodyPr/>
                    <a:lstStyle/>
                    <a:p>
                      <a:pPr algn="ctr"/>
                      <a:r>
                        <a:rPr lang="en-US" sz="2000" dirty="0"/>
                        <a:t>49</a:t>
                      </a:r>
                      <a:endParaRPr lang="en-ID" sz="2000" dirty="0"/>
                    </a:p>
                  </a:txBody>
                  <a:tcPr/>
                </a:tc>
                <a:extLst>
                  <a:ext uri="{0D108BD9-81ED-4DB2-BD59-A6C34878D82A}">
                    <a16:rowId xmlns:a16="http://schemas.microsoft.com/office/drawing/2014/main" val="2531764071"/>
                  </a:ext>
                </a:extLst>
              </a:tr>
              <a:tr h="370840">
                <a:tc>
                  <a:txBody>
                    <a:bodyPr/>
                    <a:lstStyle/>
                    <a:p>
                      <a:pPr algn="ctr"/>
                      <a:r>
                        <a:rPr lang="en-US" sz="2000" dirty="0"/>
                        <a:t>51</a:t>
                      </a:r>
                      <a:endParaRPr lang="en-ID" sz="2000" dirty="0"/>
                    </a:p>
                  </a:txBody>
                  <a:tcPr/>
                </a:tc>
                <a:extLst>
                  <a:ext uri="{0D108BD9-81ED-4DB2-BD59-A6C34878D82A}">
                    <a16:rowId xmlns:a16="http://schemas.microsoft.com/office/drawing/2014/main" val="1688111798"/>
                  </a:ext>
                </a:extLst>
              </a:tr>
              <a:tr h="370840">
                <a:tc>
                  <a:txBody>
                    <a:bodyPr/>
                    <a:lstStyle/>
                    <a:p>
                      <a:pPr algn="ctr"/>
                      <a:r>
                        <a:rPr lang="en-US" sz="2000" dirty="0"/>
                        <a:t>54</a:t>
                      </a:r>
                      <a:endParaRPr lang="en-ID" sz="2000" dirty="0"/>
                    </a:p>
                  </a:txBody>
                  <a:tcPr/>
                </a:tc>
                <a:extLst>
                  <a:ext uri="{0D108BD9-81ED-4DB2-BD59-A6C34878D82A}">
                    <a16:rowId xmlns:a16="http://schemas.microsoft.com/office/drawing/2014/main" val="1059285545"/>
                  </a:ext>
                </a:extLst>
              </a:tr>
              <a:tr h="370840">
                <a:tc>
                  <a:txBody>
                    <a:bodyPr/>
                    <a:lstStyle/>
                    <a:p>
                      <a:pPr algn="ctr"/>
                      <a:r>
                        <a:rPr lang="en-US" sz="2000" dirty="0"/>
                        <a:t>118</a:t>
                      </a:r>
                      <a:endParaRPr lang="en-ID" sz="2000" dirty="0"/>
                    </a:p>
                  </a:txBody>
                  <a:tcPr/>
                </a:tc>
                <a:extLst>
                  <a:ext uri="{0D108BD9-81ED-4DB2-BD59-A6C34878D82A}">
                    <a16:rowId xmlns:a16="http://schemas.microsoft.com/office/drawing/2014/main" val="1695732250"/>
                  </a:ext>
                </a:extLst>
              </a:tr>
              <a:tr h="370840">
                <a:tc>
                  <a:txBody>
                    <a:bodyPr/>
                    <a:lstStyle/>
                    <a:p>
                      <a:pPr algn="ctr"/>
                      <a:r>
                        <a:rPr lang="en-US" sz="2000" dirty="0"/>
                        <a:t>123</a:t>
                      </a:r>
                      <a:endParaRPr lang="en-ID" sz="2000" dirty="0"/>
                    </a:p>
                  </a:txBody>
                  <a:tcPr/>
                </a:tc>
                <a:extLst>
                  <a:ext uri="{0D108BD9-81ED-4DB2-BD59-A6C34878D82A}">
                    <a16:rowId xmlns:a16="http://schemas.microsoft.com/office/drawing/2014/main" val="3933096940"/>
                  </a:ext>
                </a:extLst>
              </a:tr>
            </a:tbl>
          </a:graphicData>
        </a:graphic>
      </p:graphicFrame>
      <p:cxnSp>
        <p:nvCxnSpPr>
          <p:cNvPr id="10" name="Straight Arrow Connector 9">
            <a:extLst>
              <a:ext uri="{FF2B5EF4-FFF2-40B4-BE49-F238E27FC236}">
                <a16:creationId xmlns:a16="http://schemas.microsoft.com/office/drawing/2014/main" id="{1BD28F9F-FB38-4E98-9890-9161AFF69CE1}"/>
              </a:ext>
            </a:extLst>
          </p:cNvPr>
          <p:cNvCxnSpPr>
            <a:cxnSpLocks/>
            <a:endCxn id="11" idx="1"/>
          </p:cNvCxnSpPr>
          <p:nvPr/>
        </p:nvCxnSpPr>
        <p:spPr>
          <a:xfrm flipV="1">
            <a:off x="7119887" y="5707995"/>
            <a:ext cx="511116" cy="673335"/>
          </a:xfrm>
          <a:prstGeom prst="straightConnector1">
            <a:avLst/>
          </a:prstGeom>
          <a:ln>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426E50D4-55AE-4379-822F-C63B654AEC78}"/>
              </a:ext>
            </a:extLst>
          </p:cNvPr>
          <p:cNvSpPr txBox="1"/>
          <p:nvPr/>
        </p:nvSpPr>
        <p:spPr>
          <a:xfrm>
            <a:off x="7631003" y="5477162"/>
            <a:ext cx="2281421" cy="461665"/>
          </a:xfrm>
          <a:prstGeom prst="rect">
            <a:avLst/>
          </a:prstGeom>
          <a:noFill/>
        </p:spPr>
        <p:txBody>
          <a:bodyPr wrap="square" rtlCol="0">
            <a:spAutoFit/>
          </a:bodyPr>
          <a:lstStyle/>
          <a:p>
            <a:r>
              <a:rPr lang="en-US" sz="2400" dirty="0"/>
              <a:t>P90</a:t>
            </a:r>
            <a:r>
              <a:rPr lang="id-ID" sz="2400" dirty="0"/>
              <a:t>=</a:t>
            </a:r>
            <a:r>
              <a:rPr lang="en-US" sz="2400" dirty="0"/>
              <a:t>123</a:t>
            </a:r>
            <a:endParaRPr lang="en-ID" sz="2400" dirty="0"/>
          </a:p>
        </p:txBody>
      </p:sp>
      <p:sp>
        <p:nvSpPr>
          <p:cNvPr id="15" name="Rectangle: Rounded Corners 14">
            <a:extLst>
              <a:ext uri="{FF2B5EF4-FFF2-40B4-BE49-F238E27FC236}">
                <a16:creationId xmlns:a16="http://schemas.microsoft.com/office/drawing/2014/main" id="{6272BA9E-E71B-4A4D-AD8C-F472C54F094A}"/>
              </a:ext>
            </a:extLst>
          </p:cNvPr>
          <p:cNvSpPr/>
          <p:nvPr/>
        </p:nvSpPr>
        <p:spPr>
          <a:xfrm>
            <a:off x="10416480" y="4259022"/>
            <a:ext cx="576063" cy="523220"/>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circle(in)">
                                      <p:cBhvr>
                                        <p:cTn id="32" dur="2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1" grpId="0"/>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t>Lanjutan</a:t>
            </a:r>
            <a:r>
              <a:rPr lang="en-US" b="0" dirty="0"/>
              <a:t>…</a:t>
            </a:r>
            <a:endParaRPr lang="id-ID" b="0" dirty="0"/>
          </a:p>
        </p:txBody>
      </p:sp>
      <p:sp>
        <p:nvSpPr>
          <p:cNvPr id="3" name="Content Placeholder 2"/>
          <p:cNvSpPr>
            <a:spLocks noGrp="1"/>
          </p:cNvSpPr>
          <p:nvPr>
            <p:ph sz="quarter" idx="1"/>
          </p:nvPr>
        </p:nvSpPr>
        <p:spPr>
          <a:xfrm>
            <a:off x="816864" y="1507927"/>
            <a:ext cx="10871200" cy="1458467"/>
          </a:xfrm>
        </p:spPr>
        <p:txBody>
          <a:bodyPr>
            <a:normAutofit fontScale="92500"/>
          </a:bodyPr>
          <a:lstStyle/>
          <a:p>
            <a:r>
              <a:rPr lang="id-ID" sz="3200" dirty="0"/>
              <a:t>Sambungan soal pada pertemuan ke 2</a:t>
            </a:r>
            <a:r>
              <a:rPr lang="en-US" sz="3200" dirty="0"/>
              <a:t> (Data Pak </a:t>
            </a:r>
            <a:r>
              <a:rPr lang="en-US" sz="3200" dirty="0" err="1"/>
              <a:t>Umbu</a:t>
            </a:r>
            <a:r>
              <a:rPr lang="en-US" sz="3200" dirty="0"/>
              <a:t>).</a:t>
            </a:r>
            <a:endParaRPr lang="id-ID" sz="3200" dirty="0"/>
          </a:p>
          <a:p>
            <a:r>
              <a:rPr lang="id-ID" sz="3200" dirty="0"/>
              <a:t>Carilah </a:t>
            </a:r>
            <a:r>
              <a:rPr lang="en-US" sz="3200" dirty="0" err="1"/>
              <a:t>presentil</a:t>
            </a:r>
            <a:r>
              <a:rPr lang="en-US" sz="3200" dirty="0"/>
              <a:t> 15 </a:t>
            </a:r>
            <a:r>
              <a:rPr lang="id-ID" sz="3200" dirty="0"/>
              <a:t>dari data yang </a:t>
            </a:r>
            <a:r>
              <a:rPr lang="en-US" sz="3200" dirty="0" err="1"/>
              <a:t>tidak</a:t>
            </a:r>
            <a:r>
              <a:rPr lang="id-ID" sz="3200" dirty="0"/>
              <a:t> dikelompokan</a:t>
            </a:r>
            <a:r>
              <a:rPr lang="en-US" sz="3200" dirty="0"/>
              <a:t> </a:t>
            </a:r>
            <a:r>
              <a:rPr lang="en-US" sz="3200" dirty="0" err="1"/>
              <a:t>tersebut</a:t>
            </a:r>
            <a:r>
              <a:rPr lang="id-ID" sz="3200" dirty="0"/>
              <a:t>!</a:t>
            </a:r>
          </a:p>
        </p:txBody>
      </p:sp>
      <p:graphicFrame>
        <p:nvGraphicFramePr>
          <p:cNvPr id="4" name="Table 3">
            <a:extLst>
              <a:ext uri="{FF2B5EF4-FFF2-40B4-BE49-F238E27FC236}">
                <a16:creationId xmlns:a16="http://schemas.microsoft.com/office/drawing/2014/main" id="{E9D755C1-506A-44FA-B835-6C582F1EEFBF}"/>
              </a:ext>
            </a:extLst>
          </p:cNvPr>
          <p:cNvGraphicFramePr>
            <a:graphicFrameLocks noGrp="1"/>
          </p:cNvGraphicFramePr>
          <p:nvPr>
            <p:extLst>
              <p:ext uri="{D42A27DB-BD31-4B8C-83A1-F6EECF244321}">
                <p14:modId xmlns:p14="http://schemas.microsoft.com/office/powerpoint/2010/main" val="4171092623"/>
              </p:ext>
            </p:extLst>
          </p:nvPr>
        </p:nvGraphicFramePr>
        <p:xfrm>
          <a:off x="816864" y="3040389"/>
          <a:ext cx="10288643" cy="1194118"/>
        </p:xfrm>
        <a:graphic>
          <a:graphicData uri="http://schemas.openxmlformats.org/drawingml/2006/table">
            <a:tbl>
              <a:tblPr firstRow="1" bandRow="1">
                <a:tableStyleId>{5C22544A-7EE6-4342-B048-85BDC9FD1C3A}</a:tableStyleId>
              </a:tblPr>
              <a:tblGrid>
                <a:gridCol w="1803578">
                  <a:extLst>
                    <a:ext uri="{9D8B030D-6E8A-4147-A177-3AD203B41FA5}">
                      <a16:colId xmlns:a16="http://schemas.microsoft.com/office/drawing/2014/main" val="20000"/>
                    </a:ext>
                  </a:extLst>
                </a:gridCol>
                <a:gridCol w="565671">
                  <a:extLst>
                    <a:ext uri="{9D8B030D-6E8A-4147-A177-3AD203B41FA5}">
                      <a16:colId xmlns:a16="http://schemas.microsoft.com/office/drawing/2014/main" val="20001"/>
                    </a:ext>
                  </a:extLst>
                </a:gridCol>
                <a:gridCol w="565671">
                  <a:extLst>
                    <a:ext uri="{9D8B030D-6E8A-4147-A177-3AD203B41FA5}">
                      <a16:colId xmlns:a16="http://schemas.microsoft.com/office/drawing/2014/main" val="20002"/>
                    </a:ext>
                  </a:extLst>
                </a:gridCol>
                <a:gridCol w="565671">
                  <a:extLst>
                    <a:ext uri="{9D8B030D-6E8A-4147-A177-3AD203B41FA5}">
                      <a16:colId xmlns:a16="http://schemas.microsoft.com/office/drawing/2014/main" val="20003"/>
                    </a:ext>
                  </a:extLst>
                </a:gridCol>
                <a:gridCol w="565671">
                  <a:extLst>
                    <a:ext uri="{9D8B030D-6E8A-4147-A177-3AD203B41FA5}">
                      <a16:colId xmlns:a16="http://schemas.microsoft.com/office/drawing/2014/main" val="20004"/>
                    </a:ext>
                  </a:extLst>
                </a:gridCol>
                <a:gridCol w="565671">
                  <a:extLst>
                    <a:ext uri="{9D8B030D-6E8A-4147-A177-3AD203B41FA5}">
                      <a16:colId xmlns:a16="http://schemas.microsoft.com/office/drawing/2014/main" val="20005"/>
                    </a:ext>
                  </a:extLst>
                </a:gridCol>
                <a:gridCol w="565671">
                  <a:extLst>
                    <a:ext uri="{9D8B030D-6E8A-4147-A177-3AD203B41FA5}">
                      <a16:colId xmlns:a16="http://schemas.microsoft.com/office/drawing/2014/main" val="20006"/>
                    </a:ext>
                  </a:extLst>
                </a:gridCol>
                <a:gridCol w="565671">
                  <a:extLst>
                    <a:ext uri="{9D8B030D-6E8A-4147-A177-3AD203B41FA5}">
                      <a16:colId xmlns:a16="http://schemas.microsoft.com/office/drawing/2014/main" val="20007"/>
                    </a:ext>
                  </a:extLst>
                </a:gridCol>
                <a:gridCol w="565671">
                  <a:extLst>
                    <a:ext uri="{9D8B030D-6E8A-4147-A177-3AD203B41FA5}">
                      <a16:colId xmlns:a16="http://schemas.microsoft.com/office/drawing/2014/main" val="20008"/>
                    </a:ext>
                  </a:extLst>
                </a:gridCol>
                <a:gridCol w="565671">
                  <a:extLst>
                    <a:ext uri="{9D8B030D-6E8A-4147-A177-3AD203B41FA5}">
                      <a16:colId xmlns:a16="http://schemas.microsoft.com/office/drawing/2014/main" val="20009"/>
                    </a:ext>
                  </a:extLst>
                </a:gridCol>
                <a:gridCol w="565671">
                  <a:extLst>
                    <a:ext uri="{9D8B030D-6E8A-4147-A177-3AD203B41FA5}">
                      <a16:colId xmlns:a16="http://schemas.microsoft.com/office/drawing/2014/main" val="20010"/>
                    </a:ext>
                  </a:extLst>
                </a:gridCol>
                <a:gridCol w="565671">
                  <a:extLst>
                    <a:ext uri="{9D8B030D-6E8A-4147-A177-3AD203B41FA5}">
                      <a16:colId xmlns:a16="http://schemas.microsoft.com/office/drawing/2014/main" val="20011"/>
                    </a:ext>
                  </a:extLst>
                </a:gridCol>
                <a:gridCol w="565671">
                  <a:extLst>
                    <a:ext uri="{9D8B030D-6E8A-4147-A177-3AD203B41FA5}">
                      <a16:colId xmlns:a16="http://schemas.microsoft.com/office/drawing/2014/main" val="20012"/>
                    </a:ext>
                  </a:extLst>
                </a:gridCol>
                <a:gridCol w="565671">
                  <a:extLst>
                    <a:ext uri="{9D8B030D-6E8A-4147-A177-3AD203B41FA5}">
                      <a16:colId xmlns:a16="http://schemas.microsoft.com/office/drawing/2014/main" val="20013"/>
                    </a:ext>
                  </a:extLst>
                </a:gridCol>
                <a:gridCol w="565671">
                  <a:extLst>
                    <a:ext uri="{9D8B030D-6E8A-4147-A177-3AD203B41FA5}">
                      <a16:colId xmlns:a16="http://schemas.microsoft.com/office/drawing/2014/main" val="20014"/>
                    </a:ext>
                  </a:extLst>
                </a:gridCol>
                <a:gridCol w="565671">
                  <a:extLst>
                    <a:ext uri="{9D8B030D-6E8A-4147-A177-3AD203B41FA5}">
                      <a16:colId xmlns:a16="http://schemas.microsoft.com/office/drawing/2014/main" val="20015"/>
                    </a:ext>
                  </a:extLst>
                </a:gridCol>
              </a:tblGrid>
              <a:tr h="312035">
                <a:tc>
                  <a:txBody>
                    <a:bodyPr/>
                    <a:lstStyle/>
                    <a:p>
                      <a:pPr algn="just">
                        <a:lnSpc>
                          <a:spcPct val="115000"/>
                        </a:lnSpc>
                        <a:spcAft>
                          <a:spcPts val="0"/>
                        </a:spcAft>
                      </a:pPr>
                      <a:r>
                        <a:rPr lang="id-ID" sz="2400" b="1" dirty="0">
                          <a:latin typeface="Book Antiqua" panose="02040602050305030304" pitchFamily="18" charset="0"/>
                          <a:ea typeface="Calibri"/>
                          <a:cs typeface="Times New Roman"/>
                        </a:rPr>
                        <a:t>Hari ke-</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2</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3</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4</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5</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6</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7</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8</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9</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10</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12</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13</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14</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tc>
                <a:extLst>
                  <a:ext uri="{0D108BD9-81ED-4DB2-BD59-A6C34878D82A}">
                    <a16:rowId xmlns:a16="http://schemas.microsoft.com/office/drawing/2014/main" val="10000"/>
                  </a:ext>
                </a:extLst>
              </a:tr>
              <a:tr h="312035">
                <a:tc>
                  <a:txBody>
                    <a:bodyPr/>
                    <a:lstStyle/>
                    <a:p>
                      <a:pPr>
                        <a:lnSpc>
                          <a:spcPct val="115000"/>
                        </a:lnSpc>
                        <a:spcAft>
                          <a:spcPts val="0"/>
                        </a:spcAft>
                      </a:pPr>
                      <a:r>
                        <a:rPr lang="id-ID" sz="2400" b="0" dirty="0">
                          <a:latin typeface="Book Antiqua" panose="02040602050305030304" pitchFamily="18" charset="0"/>
                          <a:ea typeface="Calibri"/>
                          <a:cs typeface="Times New Roman"/>
                        </a:rPr>
                        <a:t>Pak Umbu</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35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29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29</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55</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50</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52</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79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58</a:t>
                      </a:r>
                      <a:endParaRPr lang="en-US" sz="2400" dirty="0">
                        <a:latin typeface="Book Antiqua" panose="02040602050305030304" pitchFamily="18" charset="0"/>
                        <a:ea typeface="Calibri"/>
                        <a:cs typeface="Times New Roman"/>
                      </a:endParaRPr>
                    </a:p>
                  </a:txBody>
                  <a:tcPr marL="68580" marR="68580" marT="0" marB="0" anchor="ctr"/>
                </a:tc>
                <a:extLst>
                  <a:ext uri="{0D108BD9-81ED-4DB2-BD59-A6C34878D82A}">
                    <a16:rowId xmlns:a16="http://schemas.microsoft.com/office/drawing/2014/main" val="10001"/>
                  </a:ext>
                </a:extLst>
              </a:tr>
              <a:tr h="312035">
                <a:tc>
                  <a:txBody>
                    <a:bodyPr/>
                    <a:lstStyle/>
                    <a:p>
                      <a:pPr>
                        <a:lnSpc>
                          <a:spcPct val="115000"/>
                        </a:lnSpc>
                        <a:spcAft>
                          <a:spcPts val="0"/>
                        </a:spcAft>
                      </a:pPr>
                      <a:r>
                        <a:rPr lang="en-US" sz="2400" dirty="0" err="1">
                          <a:latin typeface="Book Antiqua" panose="02040602050305030304" pitchFamily="18" charset="0"/>
                          <a:ea typeface="Calibri"/>
                          <a:cs typeface="Times New Roman"/>
                        </a:rPr>
                        <a:t>Diurutkan</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15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35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52</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58</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79</a:t>
                      </a:r>
                    </a:p>
                  </a:txBody>
                  <a:tcPr marL="68580" marR="68580" marT="0" marB="0" anchor="ctr"/>
                </a:tc>
                <a:extLst>
                  <a:ext uri="{0D108BD9-81ED-4DB2-BD59-A6C34878D82A}">
                    <a16:rowId xmlns:a16="http://schemas.microsoft.com/office/drawing/2014/main" val="1325131009"/>
                  </a:ext>
                </a:extLst>
              </a:tr>
            </a:tbl>
          </a:graphicData>
        </a:graphic>
      </p:graphicFrame>
      <p:sp>
        <p:nvSpPr>
          <p:cNvPr id="5" name="TextBox 4">
            <a:extLst>
              <a:ext uri="{FF2B5EF4-FFF2-40B4-BE49-F238E27FC236}">
                <a16:creationId xmlns:a16="http://schemas.microsoft.com/office/drawing/2014/main" id="{211B76CA-5BF5-4351-8233-881E80F7E776}"/>
              </a:ext>
            </a:extLst>
          </p:cNvPr>
          <p:cNvSpPr txBox="1"/>
          <p:nvPr/>
        </p:nvSpPr>
        <p:spPr>
          <a:xfrm>
            <a:off x="816864" y="4734805"/>
            <a:ext cx="3334920" cy="523220"/>
          </a:xfrm>
          <a:prstGeom prst="rect">
            <a:avLst/>
          </a:prstGeom>
          <a:noFill/>
        </p:spPr>
        <p:txBody>
          <a:bodyPr wrap="square" rtlCol="0">
            <a:spAutoFit/>
          </a:bodyPr>
          <a:lstStyle/>
          <a:p>
            <a:r>
              <a:rPr lang="en-US" sz="2800" dirty="0"/>
              <a:t>P15 = 15(n+1)/100</a:t>
            </a:r>
            <a:endParaRPr lang="en-ID" sz="2800" dirty="0"/>
          </a:p>
        </p:txBody>
      </p:sp>
      <p:sp>
        <p:nvSpPr>
          <p:cNvPr id="6" name="TextBox 5">
            <a:extLst>
              <a:ext uri="{FF2B5EF4-FFF2-40B4-BE49-F238E27FC236}">
                <a16:creationId xmlns:a16="http://schemas.microsoft.com/office/drawing/2014/main" id="{DD45FA48-14D8-4920-B74B-F6822765AE68}"/>
              </a:ext>
            </a:extLst>
          </p:cNvPr>
          <p:cNvSpPr txBox="1"/>
          <p:nvPr/>
        </p:nvSpPr>
        <p:spPr>
          <a:xfrm>
            <a:off x="816864" y="5227845"/>
            <a:ext cx="3694960" cy="523220"/>
          </a:xfrm>
          <a:prstGeom prst="rect">
            <a:avLst/>
          </a:prstGeom>
          <a:noFill/>
        </p:spPr>
        <p:txBody>
          <a:bodyPr wrap="square" rtlCol="0">
            <a:spAutoFit/>
          </a:bodyPr>
          <a:lstStyle/>
          <a:p>
            <a:r>
              <a:rPr lang="en-US" sz="2800" dirty="0"/>
              <a:t>P15 = 15(15+1)/100</a:t>
            </a:r>
            <a:endParaRPr lang="en-ID" sz="2800" dirty="0"/>
          </a:p>
        </p:txBody>
      </p:sp>
      <p:sp>
        <p:nvSpPr>
          <p:cNvPr id="7" name="TextBox 6">
            <a:extLst>
              <a:ext uri="{FF2B5EF4-FFF2-40B4-BE49-F238E27FC236}">
                <a16:creationId xmlns:a16="http://schemas.microsoft.com/office/drawing/2014/main" id="{40DD51C6-37D8-4F28-A355-3B66688FFA22}"/>
              </a:ext>
            </a:extLst>
          </p:cNvPr>
          <p:cNvSpPr txBox="1"/>
          <p:nvPr/>
        </p:nvSpPr>
        <p:spPr>
          <a:xfrm>
            <a:off x="816864" y="5670909"/>
            <a:ext cx="3694960" cy="523220"/>
          </a:xfrm>
          <a:prstGeom prst="rect">
            <a:avLst/>
          </a:prstGeom>
          <a:noFill/>
        </p:spPr>
        <p:txBody>
          <a:bodyPr wrap="square" rtlCol="0">
            <a:spAutoFit/>
          </a:bodyPr>
          <a:lstStyle/>
          <a:p>
            <a:r>
              <a:rPr lang="en-US" sz="2800" dirty="0"/>
              <a:t>P15 = 240/100 = 2,4</a:t>
            </a:r>
            <a:endParaRPr lang="en-ID" sz="2800" dirty="0"/>
          </a:p>
        </p:txBody>
      </p:sp>
      <p:sp>
        <p:nvSpPr>
          <p:cNvPr id="8" name="TextBox 7">
            <a:extLst>
              <a:ext uri="{FF2B5EF4-FFF2-40B4-BE49-F238E27FC236}">
                <a16:creationId xmlns:a16="http://schemas.microsoft.com/office/drawing/2014/main" id="{DF9EA856-529C-4A61-B3F5-366A7255F7C8}"/>
              </a:ext>
            </a:extLst>
          </p:cNvPr>
          <p:cNvSpPr txBox="1"/>
          <p:nvPr/>
        </p:nvSpPr>
        <p:spPr>
          <a:xfrm>
            <a:off x="816864" y="4249913"/>
            <a:ext cx="2470824" cy="523220"/>
          </a:xfrm>
          <a:prstGeom prst="rect">
            <a:avLst/>
          </a:prstGeom>
          <a:noFill/>
        </p:spPr>
        <p:txBody>
          <a:bodyPr wrap="square" rtlCol="0">
            <a:spAutoFit/>
          </a:bodyPr>
          <a:lstStyle/>
          <a:p>
            <a:r>
              <a:rPr lang="en-US" sz="2800" dirty="0" err="1">
                <a:solidFill>
                  <a:srgbClr val="0070C0"/>
                </a:solidFill>
              </a:rPr>
              <a:t>Letak</a:t>
            </a:r>
            <a:r>
              <a:rPr lang="en-US" sz="2800" dirty="0">
                <a:solidFill>
                  <a:srgbClr val="0070C0"/>
                </a:solidFill>
              </a:rPr>
              <a:t> P15</a:t>
            </a:r>
            <a:endParaRPr lang="en-ID" sz="2800" dirty="0">
              <a:solidFill>
                <a:srgbClr val="0070C0"/>
              </a:solidFill>
            </a:endParaRPr>
          </a:p>
        </p:txBody>
      </p:sp>
      <p:sp>
        <p:nvSpPr>
          <p:cNvPr id="9" name="TextBox 8">
            <a:extLst>
              <a:ext uri="{FF2B5EF4-FFF2-40B4-BE49-F238E27FC236}">
                <a16:creationId xmlns:a16="http://schemas.microsoft.com/office/drawing/2014/main" id="{11FBA8F2-3C73-4F1B-8797-A51C2F6F9F56}"/>
              </a:ext>
            </a:extLst>
          </p:cNvPr>
          <p:cNvSpPr txBox="1"/>
          <p:nvPr/>
        </p:nvSpPr>
        <p:spPr>
          <a:xfrm>
            <a:off x="4952419" y="4523235"/>
            <a:ext cx="5544616" cy="461665"/>
          </a:xfrm>
          <a:prstGeom prst="rect">
            <a:avLst/>
          </a:prstGeom>
          <a:noFill/>
        </p:spPr>
        <p:txBody>
          <a:bodyPr wrap="square" rtlCol="0">
            <a:spAutoFit/>
          </a:bodyPr>
          <a:lstStyle/>
          <a:p>
            <a:r>
              <a:rPr lang="id-ID" sz="2400" dirty="0"/>
              <a:t>N</a:t>
            </a:r>
            <a:r>
              <a:rPr lang="en-US" sz="2400" dirty="0"/>
              <a:t>P15</a:t>
            </a:r>
            <a:r>
              <a:rPr lang="id-ID" sz="2400" dirty="0"/>
              <a:t>=</a:t>
            </a:r>
            <a:r>
              <a:rPr lang="en-US" sz="2400" dirty="0"/>
              <a:t>29</a:t>
            </a:r>
            <a:r>
              <a:rPr lang="id-ID" sz="2400" dirty="0"/>
              <a:t>+[(</a:t>
            </a:r>
            <a:r>
              <a:rPr lang="en-US" sz="2400" dirty="0"/>
              <a:t>2,4</a:t>
            </a:r>
            <a:r>
              <a:rPr lang="id-ID" sz="2400" dirty="0"/>
              <a:t> – </a:t>
            </a:r>
            <a:r>
              <a:rPr lang="en-US" sz="2400" dirty="0"/>
              <a:t>2</a:t>
            </a:r>
            <a:r>
              <a:rPr lang="id-ID" sz="2400" dirty="0"/>
              <a:t>)/(</a:t>
            </a:r>
            <a:r>
              <a:rPr lang="en-US" sz="2400" dirty="0"/>
              <a:t>3</a:t>
            </a:r>
            <a:r>
              <a:rPr lang="id-ID" sz="2400" dirty="0"/>
              <a:t>-</a:t>
            </a:r>
            <a:r>
              <a:rPr lang="en-US" sz="2400" dirty="0"/>
              <a:t>2</a:t>
            </a:r>
            <a:r>
              <a:rPr lang="id-ID" sz="2400" dirty="0"/>
              <a:t>)]X(</a:t>
            </a:r>
            <a:r>
              <a:rPr lang="en-US" sz="2400" dirty="0"/>
              <a:t>29</a:t>
            </a:r>
            <a:r>
              <a:rPr lang="id-ID" sz="2400" dirty="0"/>
              <a:t> – </a:t>
            </a:r>
            <a:r>
              <a:rPr lang="en-US" sz="2400" dirty="0"/>
              <a:t>29</a:t>
            </a:r>
            <a:r>
              <a:rPr lang="id-ID" sz="2400" dirty="0"/>
              <a:t>)</a:t>
            </a:r>
            <a:endParaRPr lang="en-ID" sz="2400" dirty="0"/>
          </a:p>
        </p:txBody>
      </p:sp>
      <p:sp>
        <p:nvSpPr>
          <p:cNvPr id="10" name="TextBox 9">
            <a:extLst>
              <a:ext uri="{FF2B5EF4-FFF2-40B4-BE49-F238E27FC236}">
                <a16:creationId xmlns:a16="http://schemas.microsoft.com/office/drawing/2014/main" id="{520963F9-CF25-4327-B5E6-7A6FE8FD91AC}"/>
              </a:ext>
            </a:extLst>
          </p:cNvPr>
          <p:cNvSpPr txBox="1"/>
          <p:nvPr/>
        </p:nvSpPr>
        <p:spPr>
          <a:xfrm>
            <a:off x="4968553" y="5838363"/>
            <a:ext cx="6719511" cy="830997"/>
          </a:xfrm>
          <a:prstGeom prst="rect">
            <a:avLst/>
          </a:prstGeom>
          <a:noFill/>
        </p:spPr>
        <p:txBody>
          <a:bodyPr wrap="square" rtlCol="0">
            <a:spAutoFit/>
          </a:bodyPr>
          <a:lstStyle/>
          <a:p>
            <a:r>
              <a:rPr lang="en-US" sz="2400" dirty="0"/>
              <a:t>Nilai </a:t>
            </a:r>
            <a:r>
              <a:rPr lang="en-US" sz="2400" dirty="0" err="1"/>
              <a:t>presentil</a:t>
            </a:r>
            <a:r>
              <a:rPr lang="en-US" sz="2400" dirty="0"/>
              <a:t> 15 </a:t>
            </a:r>
            <a:r>
              <a:rPr lang="en-US" sz="2400" dirty="0" err="1"/>
              <a:t>dari</a:t>
            </a:r>
            <a:r>
              <a:rPr lang="en-US" sz="2400" dirty="0"/>
              <a:t> </a:t>
            </a:r>
            <a:r>
              <a:rPr lang="en-US" sz="2400" dirty="0" err="1"/>
              <a:t>hasil</a:t>
            </a:r>
            <a:r>
              <a:rPr lang="en-US" sz="2400" dirty="0"/>
              <a:t> </a:t>
            </a:r>
            <a:r>
              <a:rPr lang="en-US" sz="2400" dirty="0" err="1"/>
              <a:t>panen</a:t>
            </a:r>
            <a:r>
              <a:rPr lang="en-US" sz="2400" dirty="0"/>
              <a:t> Pak </a:t>
            </a:r>
            <a:r>
              <a:rPr lang="en-US" sz="2400" dirty="0" err="1"/>
              <a:t>Umbu</a:t>
            </a:r>
            <a:r>
              <a:rPr lang="en-US" sz="2400" dirty="0"/>
              <a:t> </a:t>
            </a:r>
            <a:r>
              <a:rPr lang="en-US" sz="2400" dirty="0" err="1"/>
              <a:t>Selama</a:t>
            </a:r>
            <a:r>
              <a:rPr lang="en-US" sz="2400" dirty="0"/>
              <a:t> 15 Hari </a:t>
            </a:r>
            <a:r>
              <a:rPr lang="en-US" sz="2400" dirty="0" err="1"/>
              <a:t>adalah</a:t>
            </a:r>
            <a:r>
              <a:rPr lang="en-US" sz="2400" dirty="0"/>
              <a:t> 29 kg.</a:t>
            </a:r>
            <a:endParaRPr lang="en-ID" sz="2400" dirty="0"/>
          </a:p>
        </p:txBody>
      </p:sp>
      <p:cxnSp>
        <p:nvCxnSpPr>
          <p:cNvPr id="11" name="Straight Arrow Connector 10">
            <a:extLst>
              <a:ext uri="{FF2B5EF4-FFF2-40B4-BE49-F238E27FC236}">
                <a16:creationId xmlns:a16="http://schemas.microsoft.com/office/drawing/2014/main" id="{6CE60455-2F11-456C-9B24-DBF6ECEEE33B}"/>
              </a:ext>
            </a:extLst>
          </p:cNvPr>
          <p:cNvCxnSpPr>
            <a:cxnSpLocks/>
          </p:cNvCxnSpPr>
          <p:nvPr/>
        </p:nvCxnSpPr>
        <p:spPr>
          <a:xfrm>
            <a:off x="7608168" y="4308502"/>
            <a:ext cx="0" cy="214733"/>
          </a:xfrm>
          <a:prstGeom prst="straightConnector1">
            <a:avLst/>
          </a:prstGeom>
          <a:ln w="38100">
            <a:solidFill>
              <a:srgbClr val="0070C0"/>
            </a:solidFill>
            <a:tailEnd type="triangle"/>
          </a:ln>
        </p:spPr>
        <p:style>
          <a:lnRef idx="2">
            <a:schemeClr val="accent2"/>
          </a:lnRef>
          <a:fillRef idx="0">
            <a:schemeClr val="accent2"/>
          </a:fillRef>
          <a:effectRef idx="1">
            <a:schemeClr val="accent2"/>
          </a:effectRef>
          <a:fontRef idx="minor">
            <a:schemeClr val="tx1"/>
          </a:fontRef>
        </p:style>
      </p:cxnSp>
      <p:sp>
        <p:nvSpPr>
          <p:cNvPr id="12" name="TextBox 11">
            <a:extLst>
              <a:ext uri="{FF2B5EF4-FFF2-40B4-BE49-F238E27FC236}">
                <a16:creationId xmlns:a16="http://schemas.microsoft.com/office/drawing/2014/main" id="{709CBAB8-6F70-4A71-9C39-F36992A0232D}"/>
              </a:ext>
            </a:extLst>
          </p:cNvPr>
          <p:cNvSpPr txBox="1"/>
          <p:nvPr/>
        </p:nvSpPr>
        <p:spPr>
          <a:xfrm>
            <a:off x="4952419" y="4984900"/>
            <a:ext cx="5544616" cy="461665"/>
          </a:xfrm>
          <a:prstGeom prst="rect">
            <a:avLst/>
          </a:prstGeom>
          <a:noFill/>
        </p:spPr>
        <p:txBody>
          <a:bodyPr wrap="square" rtlCol="0">
            <a:spAutoFit/>
          </a:bodyPr>
          <a:lstStyle/>
          <a:p>
            <a:r>
              <a:rPr lang="id-ID" sz="2400" dirty="0"/>
              <a:t>N</a:t>
            </a:r>
            <a:r>
              <a:rPr lang="en-US" sz="2400" dirty="0"/>
              <a:t>P15</a:t>
            </a:r>
            <a:r>
              <a:rPr lang="id-ID" sz="2400" dirty="0"/>
              <a:t>=</a:t>
            </a:r>
            <a:r>
              <a:rPr lang="en-US" sz="2400" dirty="0"/>
              <a:t>29</a:t>
            </a:r>
            <a:r>
              <a:rPr lang="id-ID" sz="2400" dirty="0"/>
              <a:t>+[</a:t>
            </a:r>
            <a:r>
              <a:rPr lang="en-US" sz="2400" dirty="0"/>
              <a:t>0,4</a:t>
            </a:r>
            <a:r>
              <a:rPr lang="id-ID" sz="2400" dirty="0"/>
              <a:t>/</a:t>
            </a:r>
            <a:r>
              <a:rPr lang="en-US" sz="2400" dirty="0"/>
              <a:t>1</a:t>
            </a:r>
            <a:r>
              <a:rPr lang="id-ID" sz="2400" dirty="0"/>
              <a:t>]X(</a:t>
            </a:r>
            <a:r>
              <a:rPr lang="en-US" sz="2400" dirty="0"/>
              <a:t>0</a:t>
            </a:r>
            <a:r>
              <a:rPr lang="id-ID" sz="2400" dirty="0"/>
              <a:t>)</a:t>
            </a:r>
            <a:endParaRPr lang="en-ID" sz="2400" dirty="0"/>
          </a:p>
        </p:txBody>
      </p:sp>
      <p:sp>
        <p:nvSpPr>
          <p:cNvPr id="13" name="TextBox 12">
            <a:extLst>
              <a:ext uri="{FF2B5EF4-FFF2-40B4-BE49-F238E27FC236}">
                <a16:creationId xmlns:a16="http://schemas.microsoft.com/office/drawing/2014/main" id="{A12D3485-6F08-4145-A291-F431F80CC514}"/>
              </a:ext>
            </a:extLst>
          </p:cNvPr>
          <p:cNvSpPr txBox="1"/>
          <p:nvPr/>
        </p:nvSpPr>
        <p:spPr>
          <a:xfrm>
            <a:off x="4968553" y="5411632"/>
            <a:ext cx="5544616" cy="461665"/>
          </a:xfrm>
          <a:prstGeom prst="rect">
            <a:avLst/>
          </a:prstGeom>
          <a:noFill/>
        </p:spPr>
        <p:txBody>
          <a:bodyPr wrap="square" rtlCol="0">
            <a:spAutoFit/>
          </a:bodyPr>
          <a:lstStyle/>
          <a:p>
            <a:r>
              <a:rPr lang="id-ID" sz="2400" dirty="0"/>
              <a:t>N</a:t>
            </a:r>
            <a:r>
              <a:rPr lang="en-US" sz="2400" dirty="0"/>
              <a:t>P15</a:t>
            </a:r>
            <a:r>
              <a:rPr lang="id-ID" sz="2400" dirty="0"/>
              <a:t>=</a:t>
            </a:r>
            <a:r>
              <a:rPr lang="en-US" sz="2400" dirty="0"/>
              <a:t>29</a:t>
            </a:r>
            <a:r>
              <a:rPr lang="id-ID" sz="2400" dirty="0"/>
              <a:t>+</a:t>
            </a:r>
            <a:r>
              <a:rPr lang="en-US" sz="2400" dirty="0"/>
              <a:t>0 = 29</a:t>
            </a:r>
            <a:endParaRPr lang="en-ID" sz="2400" dirty="0"/>
          </a:p>
        </p:txBody>
      </p:sp>
      <p:cxnSp>
        <p:nvCxnSpPr>
          <p:cNvPr id="16" name="Straight Connector 15">
            <a:extLst>
              <a:ext uri="{FF2B5EF4-FFF2-40B4-BE49-F238E27FC236}">
                <a16:creationId xmlns:a16="http://schemas.microsoft.com/office/drawing/2014/main" id="{58E95350-8CDA-41DD-B1CE-7421C2B63817}"/>
              </a:ext>
            </a:extLst>
          </p:cNvPr>
          <p:cNvCxnSpPr/>
          <p:nvPr/>
        </p:nvCxnSpPr>
        <p:spPr>
          <a:xfrm>
            <a:off x="3719736" y="2996952"/>
            <a:ext cx="0" cy="132471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95FC0AB-7A47-49E6-9178-6CCC62D25362}"/>
              </a:ext>
            </a:extLst>
          </p:cNvPr>
          <p:cNvCxnSpPr>
            <a:cxnSpLocks/>
          </p:cNvCxnSpPr>
          <p:nvPr/>
        </p:nvCxnSpPr>
        <p:spPr>
          <a:xfrm>
            <a:off x="3719736" y="4308502"/>
            <a:ext cx="3888432" cy="13165"/>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arn(inVertical)">
                                      <p:cBhvr>
                                        <p:cTn id="32" dur="500"/>
                                        <p:tgtEl>
                                          <p:spTgt spid="16"/>
                                        </p:tgtEl>
                                      </p:cBhvr>
                                    </p:animEffect>
                                  </p:childTnLst>
                                </p:cTn>
                              </p:par>
                              <p:par>
                                <p:cTn id="33" presetID="16" presetClass="entr" presetSubtype="21"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barn(inVertical)">
                                      <p:cBhvr>
                                        <p:cTn id="35" dur="500"/>
                                        <p:tgtEl>
                                          <p:spTgt spid="18"/>
                                        </p:tgtEl>
                                      </p:cBhvr>
                                    </p:animEffect>
                                  </p:childTnLst>
                                </p:cTn>
                              </p:par>
                              <p:par>
                                <p:cTn id="36" presetID="16" presetClass="entr" presetSubtype="21" fill="hold"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arn(inVertical)">
                                      <p:cBhvr>
                                        <p:cTn id="38" dur="5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arn(inVertical)">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arn(inVertical)">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barn(inVertical)">
                                      <p:cBhvr>
                                        <p:cTn id="53" dur="5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wipe(down)">
                                      <p:cBhvr>
                                        <p:cTn id="5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unched Tape 4"/>
          <p:cNvSpPr/>
          <p:nvPr/>
        </p:nvSpPr>
        <p:spPr>
          <a:xfrm>
            <a:off x="3524232" y="2357430"/>
            <a:ext cx="4500594" cy="242889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b="1" dirty="0">
                <a:latin typeface="Jokerman" pitchFamily="82" charset="0"/>
              </a:rPr>
              <a:t>TERIMA KASIH</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Kuartil</a:t>
            </a:r>
          </a:p>
        </p:txBody>
      </p:sp>
      <p:sp>
        <p:nvSpPr>
          <p:cNvPr id="3" name="Content Placeholder 2"/>
          <p:cNvSpPr>
            <a:spLocks noGrp="1"/>
          </p:cNvSpPr>
          <p:nvPr>
            <p:ph idx="1"/>
          </p:nvPr>
        </p:nvSpPr>
        <p:spPr>
          <a:xfrm>
            <a:off x="816864" y="1609416"/>
            <a:ext cx="10679736" cy="2242104"/>
          </a:xfrm>
        </p:spPr>
        <p:txBody>
          <a:bodyPr>
            <a:noAutofit/>
          </a:bodyPr>
          <a:lstStyle/>
          <a:p>
            <a:pPr marL="0" indent="0" algn="just">
              <a:buNone/>
            </a:pPr>
            <a:r>
              <a:rPr lang="id-ID" sz="3600" dirty="0"/>
              <a:t>Kuartil adalah ukuran letak yang membagi data yang telah diurutkan atau data yang berkelompok menjadi 4 bagian sama besar atau setiap bagian dari kuartil sebesar 25%.</a:t>
            </a:r>
          </a:p>
        </p:txBody>
      </p:sp>
      <p:cxnSp>
        <p:nvCxnSpPr>
          <p:cNvPr id="5" name="Straight Connector 4"/>
          <p:cNvCxnSpPr/>
          <p:nvPr/>
        </p:nvCxnSpPr>
        <p:spPr>
          <a:xfrm>
            <a:off x="2452662" y="4913260"/>
            <a:ext cx="6572296" cy="1588"/>
          </a:xfrm>
          <a:prstGeom prst="line">
            <a:avLst/>
          </a:prstGeom>
        </p:spPr>
        <p:style>
          <a:lnRef idx="3">
            <a:schemeClr val="accent1"/>
          </a:lnRef>
          <a:fillRef idx="0">
            <a:schemeClr val="accent1"/>
          </a:fillRef>
          <a:effectRef idx="2">
            <a:schemeClr val="accent1"/>
          </a:effectRef>
          <a:fontRef idx="minor">
            <a:schemeClr val="tx1"/>
          </a:fontRef>
        </p:style>
      </p:cxnSp>
      <p:sp>
        <p:nvSpPr>
          <p:cNvPr id="6" name="Oval 5"/>
          <p:cNvSpPr/>
          <p:nvPr/>
        </p:nvSpPr>
        <p:spPr>
          <a:xfrm>
            <a:off x="2309786" y="484182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Oval 6"/>
          <p:cNvSpPr/>
          <p:nvPr/>
        </p:nvSpPr>
        <p:spPr>
          <a:xfrm>
            <a:off x="3952860" y="484182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Oval 7"/>
          <p:cNvSpPr/>
          <p:nvPr/>
        </p:nvSpPr>
        <p:spPr>
          <a:xfrm>
            <a:off x="7381884" y="484182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Oval 8"/>
          <p:cNvSpPr/>
          <p:nvPr/>
        </p:nvSpPr>
        <p:spPr>
          <a:xfrm>
            <a:off x="9024958" y="484182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TextBox 9"/>
          <p:cNvSpPr txBox="1"/>
          <p:nvPr/>
        </p:nvSpPr>
        <p:spPr>
          <a:xfrm>
            <a:off x="3738546" y="5056137"/>
            <a:ext cx="785818" cy="461665"/>
          </a:xfrm>
          <a:prstGeom prst="rect">
            <a:avLst/>
          </a:prstGeom>
          <a:noFill/>
        </p:spPr>
        <p:txBody>
          <a:bodyPr wrap="square" rtlCol="0">
            <a:spAutoFit/>
          </a:bodyPr>
          <a:lstStyle/>
          <a:p>
            <a:pPr algn="ctr"/>
            <a:r>
              <a:rPr lang="id-ID" sz="2400" dirty="0"/>
              <a:t>25%</a:t>
            </a:r>
          </a:p>
        </p:txBody>
      </p:sp>
      <p:sp>
        <p:nvSpPr>
          <p:cNvPr id="11" name="TextBox 10"/>
          <p:cNvSpPr txBox="1"/>
          <p:nvPr/>
        </p:nvSpPr>
        <p:spPr>
          <a:xfrm>
            <a:off x="5524496" y="5056137"/>
            <a:ext cx="785818" cy="461665"/>
          </a:xfrm>
          <a:prstGeom prst="rect">
            <a:avLst/>
          </a:prstGeom>
          <a:noFill/>
        </p:spPr>
        <p:txBody>
          <a:bodyPr wrap="square" rtlCol="0">
            <a:spAutoFit/>
          </a:bodyPr>
          <a:lstStyle/>
          <a:p>
            <a:pPr algn="ctr"/>
            <a:r>
              <a:rPr lang="id-ID" sz="2400" dirty="0"/>
              <a:t>50%</a:t>
            </a:r>
          </a:p>
        </p:txBody>
      </p:sp>
      <p:sp>
        <p:nvSpPr>
          <p:cNvPr id="12" name="TextBox 11"/>
          <p:cNvSpPr txBox="1"/>
          <p:nvPr/>
        </p:nvSpPr>
        <p:spPr>
          <a:xfrm>
            <a:off x="7239008" y="5056137"/>
            <a:ext cx="785818" cy="461665"/>
          </a:xfrm>
          <a:prstGeom prst="rect">
            <a:avLst/>
          </a:prstGeom>
          <a:noFill/>
        </p:spPr>
        <p:txBody>
          <a:bodyPr wrap="square" rtlCol="0">
            <a:spAutoFit/>
          </a:bodyPr>
          <a:lstStyle/>
          <a:p>
            <a:pPr algn="ctr"/>
            <a:r>
              <a:rPr lang="id-ID" sz="2400" dirty="0"/>
              <a:t>75%</a:t>
            </a:r>
          </a:p>
        </p:txBody>
      </p:sp>
      <p:sp>
        <p:nvSpPr>
          <p:cNvPr id="13" name="Oval 12"/>
          <p:cNvSpPr/>
          <p:nvPr/>
        </p:nvSpPr>
        <p:spPr>
          <a:xfrm>
            <a:off x="5738810" y="484182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TextBox 13"/>
          <p:cNvSpPr txBox="1"/>
          <p:nvPr/>
        </p:nvSpPr>
        <p:spPr>
          <a:xfrm>
            <a:off x="8400256" y="5127575"/>
            <a:ext cx="1196206" cy="461665"/>
          </a:xfrm>
          <a:prstGeom prst="rect">
            <a:avLst/>
          </a:prstGeom>
          <a:noFill/>
        </p:spPr>
        <p:txBody>
          <a:bodyPr wrap="square" rtlCol="0">
            <a:spAutoFit/>
          </a:bodyPr>
          <a:lstStyle/>
          <a:p>
            <a:pPr algn="ctr"/>
            <a:r>
              <a:rPr lang="id-ID" sz="2400" dirty="0"/>
              <a:t>100%</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37"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900" decel="100000" fill="hold"/>
                                        <p:tgtEl>
                                          <p:spTgt spid="6"/>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par>
                          <p:cTn id="17" fill="hold">
                            <p:stCondLst>
                              <p:cond delay="1500"/>
                            </p:stCondLst>
                            <p:childTnLst>
                              <p:par>
                                <p:cTn id="18" presetID="37" presetClass="entr" presetSubtype="0"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anim calcmode="lin" valueType="num">
                                      <p:cBhvr>
                                        <p:cTn id="21" dur="1000" fill="hold"/>
                                        <p:tgtEl>
                                          <p:spTgt spid="7"/>
                                        </p:tgtEl>
                                        <p:attrNameLst>
                                          <p:attrName>ppt_x</p:attrName>
                                        </p:attrNameLst>
                                      </p:cBhvr>
                                      <p:tavLst>
                                        <p:tav tm="0">
                                          <p:val>
                                            <p:strVal val="#ppt_x"/>
                                          </p:val>
                                        </p:tav>
                                        <p:tav tm="100000">
                                          <p:val>
                                            <p:strVal val="#ppt_x"/>
                                          </p:val>
                                        </p:tav>
                                      </p:tavLst>
                                    </p:anim>
                                    <p:anim calcmode="lin" valueType="num">
                                      <p:cBhvr>
                                        <p:cTn id="22" dur="900" decel="100000" fill="hold"/>
                                        <p:tgtEl>
                                          <p:spTgt spid="7"/>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par>
                          <p:cTn id="24" fill="hold">
                            <p:stCondLst>
                              <p:cond delay="2500"/>
                            </p:stCondLst>
                            <p:childTnLst>
                              <p:par>
                                <p:cTn id="25" presetID="37" presetClass="entr" presetSubtype="0" fill="hold" grpId="0"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000"/>
                                        <p:tgtEl>
                                          <p:spTgt spid="13"/>
                                        </p:tgtEl>
                                      </p:cBhvr>
                                    </p:animEffect>
                                    <p:anim calcmode="lin" valueType="num">
                                      <p:cBhvr>
                                        <p:cTn id="28" dur="1000" fill="hold"/>
                                        <p:tgtEl>
                                          <p:spTgt spid="13"/>
                                        </p:tgtEl>
                                        <p:attrNameLst>
                                          <p:attrName>ppt_x</p:attrName>
                                        </p:attrNameLst>
                                      </p:cBhvr>
                                      <p:tavLst>
                                        <p:tav tm="0">
                                          <p:val>
                                            <p:strVal val="#ppt_x"/>
                                          </p:val>
                                        </p:tav>
                                        <p:tav tm="100000">
                                          <p:val>
                                            <p:strVal val="#ppt_x"/>
                                          </p:val>
                                        </p:tav>
                                      </p:tavLst>
                                    </p:anim>
                                    <p:anim calcmode="lin" valueType="num">
                                      <p:cBhvr>
                                        <p:cTn id="29" dur="900" decel="100000" fill="hold"/>
                                        <p:tgtEl>
                                          <p:spTgt spid="13"/>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13"/>
                                        </p:tgtEl>
                                        <p:attrNameLst>
                                          <p:attrName>ppt_y</p:attrName>
                                        </p:attrNameLst>
                                      </p:cBhvr>
                                      <p:tavLst>
                                        <p:tav tm="0">
                                          <p:val>
                                            <p:strVal val="#ppt_y-.03"/>
                                          </p:val>
                                        </p:tav>
                                        <p:tav tm="100000">
                                          <p:val>
                                            <p:strVal val="#ppt_y"/>
                                          </p:val>
                                        </p:tav>
                                      </p:tavLst>
                                    </p:anim>
                                  </p:childTnLst>
                                </p:cTn>
                              </p:par>
                            </p:childTnLst>
                          </p:cTn>
                        </p:par>
                        <p:par>
                          <p:cTn id="31" fill="hold">
                            <p:stCondLst>
                              <p:cond delay="3500"/>
                            </p:stCondLst>
                            <p:childTnLst>
                              <p:par>
                                <p:cTn id="32" presetID="37" presetClass="entr" presetSubtype="0" fill="hold" grpId="0"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900" decel="100000" fill="hold"/>
                                        <p:tgtEl>
                                          <p:spTgt spid="8"/>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par>
                          <p:cTn id="38" fill="hold">
                            <p:stCondLst>
                              <p:cond delay="4500"/>
                            </p:stCondLst>
                            <p:childTnLst>
                              <p:par>
                                <p:cTn id="39" presetID="37" presetClass="entr" presetSubtype="0"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1000"/>
                                        <p:tgtEl>
                                          <p:spTgt spid="9"/>
                                        </p:tgtEl>
                                      </p:cBhvr>
                                    </p:animEffect>
                                    <p:anim calcmode="lin" valueType="num">
                                      <p:cBhvr>
                                        <p:cTn id="42" dur="1000" fill="hold"/>
                                        <p:tgtEl>
                                          <p:spTgt spid="9"/>
                                        </p:tgtEl>
                                        <p:attrNameLst>
                                          <p:attrName>ppt_x</p:attrName>
                                        </p:attrNameLst>
                                      </p:cBhvr>
                                      <p:tavLst>
                                        <p:tav tm="0">
                                          <p:val>
                                            <p:strVal val="#ppt_x"/>
                                          </p:val>
                                        </p:tav>
                                        <p:tav tm="100000">
                                          <p:val>
                                            <p:strVal val="#ppt_x"/>
                                          </p:val>
                                        </p:tav>
                                      </p:tavLst>
                                    </p:anim>
                                    <p:anim calcmode="lin" valueType="num">
                                      <p:cBhvr>
                                        <p:cTn id="43" dur="900" decel="100000" fill="hold"/>
                                        <p:tgtEl>
                                          <p:spTgt spid="9"/>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par>
                          <p:cTn id="45" fill="hold">
                            <p:stCondLst>
                              <p:cond delay="5500"/>
                            </p:stCondLst>
                            <p:childTnLst>
                              <p:par>
                                <p:cTn id="46" presetID="16" presetClass="entr" presetSubtype="21" fill="hold" grpId="0" nodeType="after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barn(inVertical)">
                                      <p:cBhvr>
                                        <p:cTn id="48" dur="500"/>
                                        <p:tgtEl>
                                          <p:spTgt spid="10"/>
                                        </p:tgtEl>
                                      </p:cBhvr>
                                    </p:animEffect>
                                  </p:childTnLst>
                                </p:cTn>
                              </p:par>
                            </p:childTnLst>
                          </p:cTn>
                        </p:par>
                        <p:par>
                          <p:cTn id="49" fill="hold">
                            <p:stCondLst>
                              <p:cond delay="6000"/>
                            </p:stCondLst>
                            <p:childTnLst>
                              <p:par>
                                <p:cTn id="50" presetID="16" presetClass="entr" presetSubtype="21" fill="hold" grpId="0" nodeType="after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arn(inVertical)">
                                      <p:cBhvr>
                                        <p:cTn id="52" dur="500"/>
                                        <p:tgtEl>
                                          <p:spTgt spid="11"/>
                                        </p:tgtEl>
                                      </p:cBhvr>
                                    </p:animEffect>
                                  </p:childTnLst>
                                </p:cTn>
                              </p:par>
                            </p:childTnLst>
                          </p:cTn>
                        </p:par>
                        <p:par>
                          <p:cTn id="53" fill="hold">
                            <p:stCondLst>
                              <p:cond delay="6500"/>
                            </p:stCondLst>
                            <p:childTnLst>
                              <p:par>
                                <p:cTn id="54" presetID="16" presetClass="entr" presetSubtype="21" fill="hold" grpId="0" nodeType="after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barn(inVertical)">
                                      <p:cBhvr>
                                        <p:cTn id="56" dur="500"/>
                                        <p:tgtEl>
                                          <p:spTgt spid="12"/>
                                        </p:tgtEl>
                                      </p:cBhvr>
                                    </p:animEffect>
                                  </p:childTnLst>
                                </p:cTn>
                              </p:par>
                            </p:childTnLst>
                          </p:cTn>
                        </p:par>
                        <p:par>
                          <p:cTn id="57" fill="hold">
                            <p:stCondLst>
                              <p:cond delay="7000"/>
                            </p:stCondLst>
                            <p:childTnLst>
                              <p:par>
                                <p:cTn id="58" presetID="16" presetClass="entr" presetSubtype="21" fill="hold" grpId="0" nodeType="after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barn(inVertical)">
                                      <p:cBhvr>
                                        <p:cTn id="6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P spid="11" grpId="0"/>
      <p:bldP spid="12" grpId="0"/>
      <p:bldP spid="13" grpId="0" animBg="1"/>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Kuartil untuk data yang tidak dikelompokan</a:t>
            </a:r>
          </a:p>
        </p:txBody>
      </p:sp>
      <p:sp>
        <p:nvSpPr>
          <p:cNvPr id="3" name="Content Placeholder 2"/>
          <p:cNvSpPr>
            <a:spLocks noGrp="1"/>
          </p:cNvSpPr>
          <p:nvPr>
            <p:ph idx="1"/>
          </p:nvPr>
        </p:nvSpPr>
        <p:spPr>
          <a:xfrm>
            <a:off x="816864" y="1609416"/>
            <a:ext cx="8403336" cy="605138"/>
          </a:xfrm>
        </p:spPr>
        <p:txBody>
          <a:bodyPr/>
          <a:lstStyle/>
          <a:p>
            <a:r>
              <a:rPr lang="id-ID" sz="2800" dirty="0"/>
              <a:t>Letak kuartil</a:t>
            </a:r>
          </a:p>
        </p:txBody>
      </p:sp>
      <p:sp>
        <p:nvSpPr>
          <p:cNvPr id="5122"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512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324283" y="2214554"/>
            <a:ext cx="2107421" cy="357190"/>
          </a:xfrm>
          <a:prstGeom prst="rect">
            <a:avLst/>
          </a:prstGeom>
          <a:noFill/>
        </p:spPr>
      </p:pic>
      <p:sp>
        <p:nvSpPr>
          <p:cNvPr id="5124"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512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324283" y="2643182"/>
            <a:ext cx="2107421" cy="357190"/>
          </a:xfrm>
          <a:prstGeom prst="rect">
            <a:avLst/>
          </a:prstGeom>
          <a:noFill/>
        </p:spPr>
      </p:pic>
      <p:sp>
        <p:nvSpPr>
          <p:cNvPr id="5126" name="Rectangle 6"/>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512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324283" y="3000372"/>
            <a:ext cx="2107421" cy="357190"/>
          </a:xfrm>
          <a:prstGeom prst="rect">
            <a:avLst/>
          </a:prstGeom>
          <a:noFill/>
        </p:spPr>
      </p:pic>
      <p:sp>
        <p:nvSpPr>
          <p:cNvPr id="10" name="Content Placeholder 2"/>
          <p:cNvSpPr txBox="1">
            <a:spLocks/>
          </p:cNvSpPr>
          <p:nvPr/>
        </p:nvSpPr>
        <p:spPr>
          <a:xfrm>
            <a:off x="816864" y="3429000"/>
            <a:ext cx="10558272" cy="1857388"/>
          </a:xfrm>
          <a:prstGeom prst="rect">
            <a:avLst/>
          </a:prstGeom>
        </p:spPr>
        <p:txBody>
          <a:bodyPr vert="horz">
            <a:normAutofit lnSpcReduction="10000"/>
          </a:bodyPr>
          <a:lstStyle/>
          <a:p>
            <a:pPr algn="just">
              <a:spcBef>
                <a:spcPts val="600"/>
              </a:spcBef>
              <a:buClr>
                <a:schemeClr val="tx2"/>
              </a:buClr>
              <a:buSzPct val="73000"/>
              <a:defRPr/>
            </a:pPr>
            <a:r>
              <a:rPr lang="id-ID" sz="2800" dirty="0"/>
              <a:t>Apabila letak kuartil berupa pecahan (desimal), atau tidak ada nilai yang pas (cocok) pada letak tersebut maka untuk menghitung nilai kuartil menggunakan rumus:</a:t>
            </a:r>
          </a:p>
          <a:p>
            <a:pPr algn="ctr">
              <a:spcBef>
                <a:spcPts val="600"/>
              </a:spcBef>
              <a:buClr>
                <a:schemeClr val="tx2"/>
              </a:buClr>
              <a:buSzPct val="73000"/>
              <a:defRPr/>
            </a:pPr>
            <a:r>
              <a:rPr lang="id-ID" sz="2800" b="1" dirty="0"/>
              <a:t>NK = NKB + [(LK – LKB) / (LKA – LKB)] x (NKA – NKB)</a:t>
            </a:r>
          </a:p>
        </p:txBody>
      </p:sp>
      <p:sp>
        <p:nvSpPr>
          <p:cNvPr id="11" name="TextBox 10"/>
          <p:cNvSpPr txBox="1"/>
          <p:nvPr/>
        </p:nvSpPr>
        <p:spPr>
          <a:xfrm>
            <a:off x="816864" y="5286388"/>
            <a:ext cx="10871200" cy="1323439"/>
          </a:xfrm>
          <a:prstGeom prst="rect">
            <a:avLst/>
          </a:prstGeom>
          <a:noFill/>
        </p:spPr>
        <p:txBody>
          <a:bodyPr wrap="square" rtlCol="0">
            <a:spAutoFit/>
          </a:bodyPr>
          <a:lstStyle/>
          <a:p>
            <a:r>
              <a:rPr lang="en-US" sz="2000" dirty="0" err="1"/>
              <a:t>Keterangan</a:t>
            </a:r>
            <a:r>
              <a:rPr lang="en-US" sz="2000" dirty="0"/>
              <a:t> </a:t>
            </a:r>
            <a:r>
              <a:rPr lang="en-US" sz="2000" dirty="0" err="1"/>
              <a:t>Rumus</a:t>
            </a:r>
            <a:r>
              <a:rPr lang="en-US" sz="2000" dirty="0"/>
              <a:t> </a:t>
            </a:r>
            <a:r>
              <a:rPr lang="en-US" sz="2000" dirty="0" err="1"/>
              <a:t>Kuartil</a:t>
            </a:r>
            <a:r>
              <a:rPr lang="en-US" sz="2000" dirty="0"/>
              <a:t>:</a:t>
            </a:r>
          </a:p>
          <a:p>
            <a:r>
              <a:rPr lang="en-US" sz="2000" dirty="0"/>
              <a:t>NK = </a:t>
            </a:r>
            <a:r>
              <a:rPr lang="en-US" sz="2000" dirty="0" err="1"/>
              <a:t>Nilai</a:t>
            </a:r>
            <a:r>
              <a:rPr lang="en-US" sz="2000" dirty="0"/>
              <a:t> </a:t>
            </a:r>
            <a:r>
              <a:rPr lang="en-US" sz="2000" dirty="0" err="1"/>
              <a:t>Kuartil</a:t>
            </a:r>
            <a:r>
              <a:rPr lang="en-US" sz="2000" dirty="0"/>
              <a:t>, NKB = </a:t>
            </a:r>
            <a:r>
              <a:rPr lang="en-US" sz="2000" dirty="0" err="1"/>
              <a:t>nilai</a:t>
            </a:r>
            <a:r>
              <a:rPr lang="en-US" sz="2000" dirty="0"/>
              <a:t> </a:t>
            </a:r>
            <a:r>
              <a:rPr lang="en-US" sz="2000" dirty="0" err="1"/>
              <a:t>kuartil</a:t>
            </a:r>
            <a:r>
              <a:rPr lang="en-US" sz="2000" dirty="0"/>
              <a:t> yang </a:t>
            </a:r>
            <a:r>
              <a:rPr lang="en-US" sz="2000" dirty="0" err="1"/>
              <a:t>berada</a:t>
            </a:r>
            <a:r>
              <a:rPr lang="en-US" sz="2000" dirty="0"/>
              <a:t> </a:t>
            </a:r>
            <a:r>
              <a:rPr lang="en-US" sz="2000" dirty="0" err="1"/>
              <a:t>di</a:t>
            </a:r>
            <a:r>
              <a:rPr lang="en-US" sz="2000" dirty="0"/>
              <a:t> </a:t>
            </a:r>
            <a:r>
              <a:rPr lang="en-US" sz="2000" dirty="0" err="1"/>
              <a:t>bawah</a:t>
            </a:r>
            <a:r>
              <a:rPr lang="en-US" sz="2000" dirty="0"/>
              <a:t> </a:t>
            </a:r>
            <a:r>
              <a:rPr lang="en-US" sz="2000" dirty="0" err="1"/>
              <a:t>letak</a:t>
            </a:r>
            <a:r>
              <a:rPr lang="en-US" sz="2000" dirty="0"/>
              <a:t> </a:t>
            </a:r>
            <a:r>
              <a:rPr lang="en-US" sz="2000" dirty="0" err="1"/>
              <a:t>kuartil</a:t>
            </a:r>
            <a:r>
              <a:rPr lang="en-US" sz="2000" dirty="0"/>
              <a:t>, LK = </a:t>
            </a:r>
            <a:r>
              <a:rPr lang="en-US" sz="2000" dirty="0" err="1"/>
              <a:t>letak</a:t>
            </a:r>
            <a:r>
              <a:rPr lang="en-US" sz="2000" dirty="0"/>
              <a:t> </a:t>
            </a:r>
            <a:r>
              <a:rPr lang="en-US" sz="2000" dirty="0" err="1"/>
              <a:t>kuartil</a:t>
            </a:r>
            <a:r>
              <a:rPr lang="en-US" sz="2000" dirty="0"/>
              <a:t>, LKB = </a:t>
            </a:r>
            <a:r>
              <a:rPr lang="en-US" sz="2000" dirty="0" err="1"/>
              <a:t>letak</a:t>
            </a:r>
            <a:r>
              <a:rPr lang="en-US" sz="2000" dirty="0"/>
              <a:t> data </a:t>
            </a:r>
            <a:r>
              <a:rPr lang="en-US" sz="2000" dirty="0" err="1"/>
              <a:t>kuartil</a:t>
            </a:r>
            <a:r>
              <a:rPr lang="en-US" sz="2000" dirty="0"/>
              <a:t> yang </a:t>
            </a:r>
            <a:r>
              <a:rPr lang="en-US" sz="2000" dirty="0" err="1"/>
              <a:t>berada</a:t>
            </a:r>
            <a:r>
              <a:rPr lang="en-US" sz="2000" dirty="0"/>
              <a:t> </a:t>
            </a:r>
            <a:r>
              <a:rPr lang="en-US" sz="2000" dirty="0" err="1"/>
              <a:t>di</a:t>
            </a:r>
            <a:r>
              <a:rPr lang="en-US" sz="2000" dirty="0"/>
              <a:t> </a:t>
            </a:r>
            <a:r>
              <a:rPr lang="en-US" sz="2000" dirty="0" err="1"/>
              <a:t>bawah</a:t>
            </a:r>
            <a:r>
              <a:rPr lang="en-US" sz="2000" dirty="0"/>
              <a:t> </a:t>
            </a:r>
            <a:r>
              <a:rPr lang="en-US" sz="2000" dirty="0" err="1"/>
              <a:t>letak</a:t>
            </a:r>
            <a:r>
              <a:rPr lang="en-US" sz="2000" dirty="0"/>
              <a:t> </a:t>
            </a:r>
            <a:r>
              <a:rPr lang="en-US" sz="2000" dirty="0" err="1"/>
              <a:t>kuartil</a:t>
            </a:r>
            <a:r>
              <a:rPr lang="en-US" sz="2000" dirty="0"/>
              <a:t>, LKA = </a:t>
            </a:r>
            <a:r>
              <a:rPr lang="en-US" sz="2000" dirty="0" err="1"/>
              <a:t>letak</a:t>
            </a:r>
            <a:r>
              <a:rPr lang="en-US" sz="2000" dirty="0"/>
              <a:t> data </a:t>
            </a:r>
            <a:r>
              <a:rPr lang="en-US" sz="2000" dirty="0" err="1"/>
              <a:t>kuartil</a:t>
            </a:r>
            <a:r>
              <a:rPr lang="en-US" sz="2000" dirty="0"/>
              <a:t> yang </a:t>
            </a:r>
            <a:r>
              <a:rPr lang="en-US" sz="2000" dirty="0" err="1"/>
              <a:t>berada</a:t>
            </a:r>
            <a:r>
              <a:rPr lang="en-US" sz="2000" dirty="0"/>
              <a:t> </a:t>
            </a:r>
            <a:r>
              <a:rPr lang="en-US" sz="2000" dirty="0" err="1"/>
              <a:t>di</a:t>
            </a:r>
            <a:r>
              <a:rPr lang="en-US" sz="2000" dirty="0"/>
              <a:t> </a:t>
            </a:r>
            <a:r>
              <a:rPr lang="en-US" sz="2000" dirty="0" err="1"/>
              <a:t>atas</a:t>
            </a:r>
            <a:r>
              <a:rPr lang="en-US" sz="2000" dirty="0"/>
              <a:t> </a:t>
            </a:r>
            <a:r>
              <a:rPr lang="en-US" sz="2000" dirty="0" err="1"/>
              <a:t>letak</a:t>
            </a:r>
            <a:r>
              <a:rPr lang="en-US" sz="2000" dirty="0"/>
              <a:t> </a:t>
            </a:r>
            <a:r>
              <a:rPr lang="en-US" sz="2000" dirty="0" err="1"/>
              <a:t>kuartil</a:t>
            </a:r>
            <a:r>
              <a:rPr lang="en-US" sz="2000" dirty="0"/>
              <a:t>, NKA = </a:t>
            </a:r>
            <a:r>
              <a:rPr lang="en-US" sz="2000" dirty="0" err="1"/>
              <a:t>Nilai</a:t>
            </a:r>
            <a:r>
              <a:rPr lang="en-US" sz="2000" dirty="0"/>
              <a:t> </a:t>
            </a:r>
            <a:r>
              <a:rPr lang="en-US" sz="2000" dirty="0" err="1"/>
              <a:t>kuartil</a:t>
            </a:r>
            <a:r>
              <a:rPr lang="en-US" sz="2000" dirty="0"/>
              <a:t> yang </a:t>
            </a:r>
            <a:r>
              <a:rPr lang="en-US" sz="2000" dirty="0" err="1"/>
              <a:t>berada</a:t>
            </a:r>
            <a:r>
              <a:rPr lang="en-US" sz="2000" dirty="0"/>
              <a:t> </a:t>
            </a:r>
            <a:r>
              <a:rPr lang="en-US" sz="2000" dirty="0" err="1"/>
              <a:t>di</a:t>
            </a:r>
            <a:r>
              <a:rPr lang="en-US" sz="2000" dirty="0"/>
              <a:t> </a:t>
            </a:r>
            <a:r>
              <a:rPr lang="en-US" sz="2000" dirty="0" err="1"/>
              <a:t>atas</a:t>
            </a:r>
            <a:r>
              <a:rPr lang="en-US" sz="2000" dirty="0"/>
              <a:t> </a:t>
            </a:r>
            <a:r>
              <a:rPr lang="en-US" sz="2000" dirty="0" err="1"/>
              <a:t>letak</a:t>
            </a:r>
            <a:r>
              <a:rPr lang="en-US" sz="2000" dirty="0"/>
              <a:t> </a:t>
            </a:r>
            <a:r>
              <a:rPr lang="en-US" sz="2000" dirty="0" err="1"/>
              <a:t>kuartil</a:t>
            </a:r>
            <a:r>
              <a:rPr lang="en-US" sz="2000" dirty="0"/>
              <a:t>.</a:t>
            </a:r>
          </a:p>
        </p:txBody>
      </p:sp>
    </p:spTree>
  </p:cSld>
  <p:clrMapOvr>
    <a:masterClrMapping/>
  </p:clrMapOvr>
  <p:transition>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Simulasikan</a:t>
            </a:r>
            <a:r>
              <a:rPr lang="en-US" dirty="0"/>
              <a:t> </a:t>
            </a:r>
            <a:r>
              <a:rPr lang="en-US" dirty="0" err="1"/>
              <a:t>Mancari</a:t>
            </a:r>
            <a:r>
              <a:rPr lang="en-US" dirty="0"/>
              <a:t> </a:t>
            </a:r>
            <a:r>
              <a:rPr lang="en-US" dirty="0" err="1"/>
              <a:t>Nilai</a:t>
            </a:r>
            <a:r>
              <a:rPr lang="id-ID" dirty="0"/>
              <a:t> </a:t>
            </a:r>
            <a:r>
              <a:rPr lang="en-US" dirty="0" err="1"/>
              <a:t>Kuartil</a:t>
            </a:r>
            <a:r>
              <a:rPr lang="id-ID" dirty="0"/>
              <a:t> untuk data yang tidak dikelompokan</a:t>
            </a:r>
          </a:p>
        </p:txBody>
      </p:sp>
      <p:sp>
        <p:nvSpPr>
          <p:cNvPr id="3" name="Content Placeholder 2"/>
          <p:cNvSpPr>
            <a:spLocks noGrp="1"/>
          </p:cNvSpPr>
          <p:nvPr>
            <p:ph sz="quarter" idx="1"/>
          </p:nvPr>
        </p:nvSpPr>
        <p:spPr>
          <a:xfrm>
            <a:off x="816864" y="1504952"/>
            <a:ext cx="10871200" cy="1352544"/>
          </a:xfrm>
        </p:spPr>
        <p:txBody>
          <a:bodyPr>
            <a:normAutofit lnSpcReduction="10000"/>
          </a:bodyPr>
          <a:lstStyle/>
          <a:p>
            <a:pPr algn="just"/>
            <a:r>
              <a:rPr lang="id-ID" sz="2800" dirty="0"/>
              <a:t>Berikut pesawat </a:t>
            </a:r>
            <a:r>
              <a:rPr lang="en-US" sz="2800" dirty="0"/>
              <a:t>yang </a:t>
            </a:r>
            <a:r>
              <a:rPr lang="en-US" sz="2800" dirty="0" err="1"/>
              <a:t>beroperasi</a:t>
            </a:r>
            <a:r>
              <a:rPr lang="en-US" sz="2800" dirty="0"/>
              <a:t> </a:t>
            </a:r>
            <a:r>
              <a:rPr lang="id-ID" sz="2800" dirty="0"/>
              <a:t>dari </a:t>
            </a:r>
            <a:r>
              <a:rPr lang="en-US" sz="2800" dirty="0"/>
              <a:t>7</a:t>
            </a:r>
            <a:r>
              <a:rPr lang="id-ID" sz="2800" dirty="0"/>
              <a:t> perusahaan maskapai penerbangan nasional pada tahun 20</a:t>
            </a:r>
            <a:r>
              <a:rPr lang="en-US" sz="2800" dirty="0"/>
              <a:t>18</a:t>
            </a:r>
            <a:r>
              <a:rPr lang="id-ID" sz="2800" dirty="0"/>
              <a:t>. </a:t>
            </a:r>
            <a:r>
              <a:rPr lang="en-US" sz="2800" dirty="0"/>
              <a:t>C</a:t>
            </a:r>
            <a:r>
              <a:rPr lang="id-ID" sz="2800" dirty="0"/>
              <a:t>arilah </a:t>
            </a:r>
            <a:r>
              <a:rPr lang="en-US" sz="2800" dirty="0" err="1"/>
              <a:t>kuartil</a:t>
            </a:r>
            <a:r>
              <a:rPr lang="en-US" sz="2800" dirty="0"/>
              <a:t> 1 </a:t>
            </a:r>
            <a:r>
              <a:rPr lang="en-US" sz="2800" dirty="0" err="1"/>
              <a:t>dari</a:t>
            </a:r>
            <a:r>
              <a:rPr lang="en-US" sz="2800" dirty="0"/>
              <a:t> </a:t>
            </a:r>
            <a:r>
              <a:rPr lang="en-US" sz="2800" dirty="0" err="1"/>
              <a:t>jumlah</a:t>
            </a:r>
            <a:r>
              <a:rPr lang="en-US" sz="2800" dirty="0"/>
              <a:t> </a:t>
            </a:r>
            <a:r>
              <a:rPr lang="en-US" sz="2800" dirty="0" err="1"/>
              <a:t>pesawat</a:t>
            </a:r>
            <a:r>
              <a:rPr lang="id-ID" sz="2800" dirty="0"/>
              <a:t>!</a:t>
            </a:r>
          </a:p>
        </p:txBody>
      </p:sp>
      <p:graphicFrame>
        <p:nvGraphicFramePr>
          <p:cNvPr id="4" name="Table 3"/>
          <p:cNvGraphicFramePr>
            <a:graphicFrameLocks noGrp="1"/>
          </p:cNvGraphicFramePr>
          <p:nvPr>
            <p:extLst>
              <p:ext uri="{D42A27DB-BD31-4B8C-83A1-F6EECF244321}">
                <p14:modId xmlns:p14="http://schemas.microsoft.com/office/powerpoint/2010/main" val="796969117"/>
              </p:ext>
            </p:extLst>
          </p:nvPr>
        </p:nvGraphicFramePr>
        <p:xfrm>
          <a:off x="1271464" y="3194640"/>
          <a:ext cx="5891282" cy="3474720"/>
        </p:xfrm>
        <a:graphic>
          <a:graphicData uri="http://schemas.openxmlformats.org/drawingml/2006/table">
            <a:tbl>
              <a:tblPr firstRow="1" bandRow="1">
                <a:tableStyleId>{073A0DAA-6AF3-43AB-8588-CEC1D06C72B9}</a:tableStyleId>
              </a:tblPr>
              <a:tblGrid>
                <a:gridCol w="551276">
                  <a:extLst>
                    <a:ext uri="{9D8B030D-6E8A-4147-A177-3AD203B41FA5}">
                      <a16:colId xmlns:a16="http://schemas.microsoft.com/office/drawing/2014/main" val="20000"/>
                    </a:ext>
                  </a:extLst>
                </a:gridCol>
                <a:gridCol w="2030654">
                  <a:extLst>
                    <a:ext uri="{9D8B030D-6E8A-4147-A177-3AD203B41FA5}">
                      <a16:colId xmlns:a16="http://schemas.microsoft.com/office/drawing/2014/main" val="20001"/>
                    </a:ext>
                  </a:extLst>
                </a:gridCol>
                <a:gridCol w="1654676">
                  <a:extLst>
                    <a:ext uri="{9D8B030D-6E8A-4147-A177-3AD203B41FA5}">
                      <a16:colId xmlns:a16="http://schemas.microsoft.com/office/drawing/2014/main" val="20002"/>
                    </a:ext>
                  </a:extLst>
                </a:gridCol>
                <a:gridCol w="1654676">
                  <a:extLst>
                    <a:ext uri="{9D8B030D-6E8A-4147-A177-3AD203B41FA5}">
                      <a16:colId xmlns:a16="http://schemas.microsoft.com/office/drawing/2014/main" val="20003"/>
                    </a:ext>
                  </a:extLst>
                </a:gridCol>
              </a:tblGrid>
              <a:tr h="370840">
                <a:tc>
                  <a:txBody>
                    <a:bodyPr/>
                    <a:lstStyle/>
                    <a:p>
                      <a:pPr algn="ctr"/>
                      <a:r>
                        <a:rPr lang="id-ID" sz="2000" dirty="0"/>
                        <a:t>No</a:t>
                      </a:r>
                    </a:p>
                  </a:txBody>
                  <a:tcPr/>
                </a:tc>
                <a:tc>
                  <a:txBody>
                    <a:bodyPr/>
                    <a:lstStyle/>
                    <a:p>
                      <a:pPr algn="ctr"/>
                      <a:r>
                        <a:rPr lang="id-ID" sz="2000" dirty="0"/>
                        <a:t>Nama Maskapai</a:t>
                      </a:r>
                    </a:p>
                    <a:p>
                      <a:pPr algn="ctr"/>
                      <a:r>
                        <a:rPr lang="id-ID" sz="2000" dirty="0"/>
                        <a:t>Penerbangan</a:t>
                      </a:r>
                    </a:p>
                  </a:txBody>
                  <a:tcPr/>
                </a:tc>
                <a:tc>
                  <a:txBody>
                    <a:bodyPr/>
                    <a:lstStyle/>
                    <a:p>
                      <a:pPr algn="ctr"/>
                      <a:r>
                        <a:rPr lang="en-US" sz="2000" dirty="0" err="1"/>
                        <a:t>Jumlah</a:t>
                      </a:r>
                      <a:r>
                        <a:rPr lang="en-US" sz="2000" baseline="0" dirty="0"/>
                        <a:t> </a:t>
                      </a:r>
                      <a:r>
                        <a:rPr lang="en-US" sz="2000" baseline="0" dirty="0" err="1"/>
                        <a:t>Pesawat</a:t>
                      </a:r>
                      <a:endParaRPr lang="id-ID" sz="2000" dirty="0"/>
                    </a:p>
                  </a:txBody>
                  <a:tcPr/>
                </a:tc>
                <a:tc>
                  <a:txBody>
                    <a:bodyPr/>
                    <a:lstStyle/>
                    <a:p>
                      <a:pPr algn="ctr"/>
                      <a:r>
                        <a:rPr lang="en-US" sz="2000" dirty="0" err="1"/>
                        <a:t>Tujuan</a:t>
                      </a:r>
                      <a:endParaRPr lang="id-ID" sz="2000" dirty="0"/>
                    </a:p>
                  </a:txBody>
                  <a:tcPr/>
                </a:tc>
                <a:extLst>
                  <a:ext uri="{0D108BD9-81ED-4DB2-BD59-A6C34878D82A}">
                    <a16:rowId xmlns:a16="http://schemas.microsoft.com/office/drawing/2014/main" val="10000"/>
                  </a:ext>
                </a:extLst>
              </a:tr>
              <a:tr h="370840">
                <a:tc>
                  <a:txBody>
                    <a:bodyPr/>
                    <a:lstStyle/>
                    <a:p>
                      <a:pPr algn="ctr"/>
                      <a:r>
                        <a:rPr lang="id-ID" sz="2000" dirty="0"/>
                        <a:t>1</a:t>
                      </a:r>
                    </a:p>
                  </a:txBody>
                  <a:tcPr/>
                </a:tc>
                <a:tc>
                  <a:txBody>
                    <a:bodyPr/>
                    <a:lstStyle/>
                    <a:p>
                      <a:pPr algn="l"/>
                      <a:r>
                        <a:rPr lang="id-ID" sz="2000" dirty="0"/>
                        <a:t>Garuda Indonesia</a:t>
                      </a:r>
                    </a:p>
                  </a:txBody>
                  <a:tcPr/>
                </a:tc>
                <a:tc>
                  <a:txBody>
                    <a:bodyPr/>
                    <a:lstStyle/>
                    <a:p>
                      <a:pPr algn="ctr"/>
                      <a:r>
                        <a:rPr lang="en-US" sz="2000" dirty="0"/>
                        <a:t>123</a:t>
                      </a:r>
                      <a:endParaRPr lang="id-ID" sz="2000" dirty="0"/>
                    </a:p>
                  </a:txBody>
                  <a:tcPr/>
                </a:tc>
                <a:tc>
                  <a:txBody>
                    <a:bodyPr/>
                    <a:lstStyle/>
                    <a:p>
                      <a:pPr algn="ctr"/>
                      <a:r>
                        <a:rPr lang="en-US" sz="2000" dirty="0"/>
                        <a:t>90</a:t>
                      </a:r>
                      <a:endParaRPr lang="id-ID" sz="2000" dirty="0"/>
                    </a:p>
                  </a:txBody>
                  <a:tcPr/>
                </a:tc>
                <a:extLst>
                  <a:ext uri="{0D108BD9-81ED-4DB2-BD59-A6C34878D82A}">
                    <a16:rowId xmlns:a16="http://schemas.microsoft.com/office/drawing/2014/main" val="10001"/>
                  </a:ext>
                </a:extLst>
              </a:tr>
              <a:tr h="370840">
                <a:tc>
                  <a:txBody>
                    <a:bodyPr/>
                    <a:lstStyle/>
                    <a:p>
                      <a:pPr algn="ctr"/>
                      <a:r>
                        <a:rPr lang="id-ID" sz="2000" dirty="0"/>
                        <a:t>2</a:t>
                      </a:r>
                    </a:p>
                  </a:txBody>
                  <a:tcPr/>
                </a:tc>
                <a:tc>
                  <a:txBody>
                    <a:bodyPr/>
                    <a:lstStyle/>
                    <a:p>
                      <a:pPr algn="l"/>
                      <a:r>
                        <a:rPr lang="en-US" sz="2000" dirty="0" err="1"/>
                        <a:t>Citi</a:t>
                      </a:r>
                      <a:r>
                        <a:rPr lang="en-US" sz="2000" baseline="0" dirty="0" err="1"/>
                        <a:t>link</a:t>
                      </a:r>
                      <a:endParaRPr lang="id-ID" sz="2000" dirty="0"/>
                    </a:p>
                  </a:txBody>
                  <a:tcPr/>
                </a:tc>
                <a:tc>
                  <a:txBody>
                    <a:bodyPr/>
                    <a:lstStyle/>
                    <a:p>
                      <a:pPr algn="ctr"/>
                      <a:r>
                        <a:rPr lang="en-US" sz="2000" dirty="0"/>
                        <a:t>49</a:t>
                      </a:r>
                      <a:endParaRPr lang="id-ID" sz="2000" dirty="0"/>
                    </a:p>
                  </a:txBody>
                  <a:tcPr/>
                </a:tc>
                <a:tc>
                  <a:txBody>
                    <a:bodyPr/>
                    <a:lstStyle/>
                    <a:p>
                      <a:pPr algn="ctr"/>
                      <a:r>
                        <a:rPr lang="en-US" sz="2000" dirty="0"/>
                        <a:t>31</a:t>
                      </a:r>
                      <a:endParaRPr lang="id-ID" sz="2000" dirty="0"/>
                    </a:p>
                  </a:txBody>
                  <a:tcPr/>
                </a:tc>
                <a:extLst>
                  <a:ext uri="{0D108BD9-81ED-4DB2-BD59-A6C34878D82A}">
                    <a16:rowId xmlns:a16="http://schemas.microsoft.com/office/drawing/2014/main" val="10002"/>
                  </a:ext>
                </a:extLst>
              </a:tr>
              <a:tr h="370840">
                <a:tc>
                  <a:txBody>
                    <a:bodyPr/>
                    <a:lstStyle/>
                    <a:p>
                      <a:pPr algn="ctr"/>
                      <a:r>
                        <a:rPr lang="id-ID" sz="2000" dirty="0"/>
                        <a:t>3</a:t>
                      </a:r>
                    </a:p>
                  </a:txBody>
                  <a:tcPr/>
                </a:tc>
                <a:tc>
                  <a:txBody>
                    <a:bodyPr/>
                    <a:lstStyle/>
                    <a:p>
                      <a:pPr algn="l"/>
                      <a:r>
                        <a:rPr lang="id-ID" sz="2000" dirty="0"/>
                        <a:t>Lion Air</a:t>
                      </a:r>
                    </a:p>
                  </a:txBody>
                  <a:tcPr/>
                </a:tc>
                <a:tc>
                  <a:txBody>
                    <a:bodyPr/>
                    <a:lstStyle/>
                    <a:p>
                      <a:pPr algn="ctr"/>
                      <a:r>
                        <a:rPr lang="en-US" sz="2000" dirty="0"/>
                        <a:t>118</a:t>
                      </a:r>
                      <a:endParaRPr lang="id-ID" sz="2000" dirty="0"/>
                    </a:p>
                  </a:txBody>
                  <a:tcPr/>
                </a:tc>
                <a:tc>
                  <a:txBody>
                    <a:bodyPr/>
                    <a:lstStyle/>
                    <a:p>
                      <a:pPr algn="ctr"/>
                      <a:r>
                        <a:rPr lang="en-US" sz="2000" dirty="0"/>
                        <a:t>126</a:t>
                      </a:r>
                      <a:endParaRPr lang="id-ID" sz="2000" dirty="0"/>
                    </a:p>
                  </a:txBody>
                  <a:tcPr/>
                </a:tc>
                <a:extLst>
                  <a:ext uri="{0D108BD9-81ED-4DB2-BD59-A6C34878D82A}">
                    <a16:rowId xmlns:a16="http://schemas.microsoft.com/office/drawing/2014/main" val="10003"/>
                  </a:ext>
                </a:extLst>
              </a:tr>
              <a:tr h="370840">
                <a:tc>
                  <a:txBody>
                    <a:bodyPr/>
                    <a:lstStyle/>
                    <a:p>
                      <a:pPr algn="ctr"/>
                      <a:r>
                        <a:rPr lang="id-ID" sz="2000" dirty="0"/>
                        <a:t>4</a:t>
                      </a:r>
                    </a:p>
                  </a:txBody>
                  <a:tcPr/>
                </a:tc>
                <a:tc>
                  <a:txBody>
                    <a:bodyPr/>
                    <a:lstStyle/>
                    <a:p>
                      <a:pPr algn="l"/>
                      <a:r>
                        <a:rPr lang="en-US" sz="2000" dirty="0"/>
                        <a:t>Wings Air</a:t>
                      </a:r>
                      <a:endParaRPr lang="id-ID" sz="2000" dirty="0"/>
                    </a:p>
                  </a:txBody>
                  <a:tcPr/>
                </a:tc>
                <a:tc>
                  <a:txBody>
                    <a:bodyPr/>
                    <a:lstStyle/>
                    <a:p>
                      <a:pPr algn="ctr"/>
                      <a:r>
                        <a:rPr lang="en-US" sz="2000" dirty="0"/>
                        <a:t>51</a:t>
                      </a:r>
                      <a:endParaRPr lang="id-ID" sz="2000" dirty="0"/>
                    </a:p>
                  </a:txBody>
                  <a:tcPr/>
                </a:tc>
                <a:tc>
                  <a:txBody>
                    <a:bodyPr/>
                    <a:lstStyle/>
                    <a:p>
                      <a:pPr algn="ctr"/>
                      <a:r>
                        <a:rPr lang="en-US" sz="2000" dirty="0"/>
                        <a:t>75</a:t>
                      </a:r>
                      <a:endParaRPr lang="id-ID" sz="2000" dirty="0"/>
                    </a:p>
                  </a:txBody>
                  <a:tcPr/>
                </a:tc>
                <a:extLst>
                  <a:ext uri="{0D108BD9-81ED-4DB2-BD59-A6C34878D82A}">
                    <a16:rowId xmlns:a16="http://schemas.microsoft.com/office/drawing/2014/main" val="10004"/>
                  </a:ext>
                </a:extLst>
              </a:tr>
              <a:tr h="370840">
                <a:tc>
                  <a:txBody>
                    <a:bodyPr/>
                    <a:lstStyle/>
                    <a:p>
                      <a:pPr algn="ctr"/>
                      <a:r>
                        <a:rPr lang="id-ID" sz="2000" dirty="0"/>
                        <a:t>5</a:t>
                      </a:r>
                    </a:p>
                  </a:txBody>
                  <a:tcPr/>
                </a:tc>
                <a:tc>
                  <a:txBody>
                    <a:bodyPr/>
                    <a:lstStyle/>
                    <a:p>
                      <a:pPr algn="l"/>
                      <a:r>
                        <a:rPr lang="en-US" sz="2000" dirty="0"/>
                        <a:t>Batik</a:t>
                      </a:r>
                      <a:r>
                        <a:rPr lang="en-US" sz="2000" baseline="0" dirty="0"/>
                        <a:t> Air</a:t>
                      </a:r>
                      <a:endParaRPr lang="id-ID" sz="2000" dirty="0"/>
                    </a:p>
                  </a:txBody>
                  <a:tcPr/>
                </a:tc>
                <a:tc>
                  <a:txBody>
                    <a:bodyPr/>
                    <a:lstStyle/>
                    <a:p>
                      <a:pPr algn="ctr"/>
                      <a:r>
                        <a:rPr lang="en-US" sz="2000" dirty="0"/>
                        <a:t>54</a:t>
                      </a:r>
                      <a:endParaRPr lang="id-ID" sz="2000" dirty="0"/>
                    </a:p>
                  </a:txBody>
                  <a:tcPr/>
                </a:tc>
                <a:tc>
                  <a:txBody>
                    <a:bodyPr/>
                    <a:lstStyle/>
                    <a:p>
                      <a:pPr algn="ctr"/>
                      <a:r>
                        <a:rPr lang="en-US" sz="2000" dirty="0"/>
                        <a:t>26</a:t>
                      </a:r>
                      <a:endParaRPr lang="id-ID" sz="2000" dirty="0"/>
                    </a:p>
                  </a:txBody>
                  <a:tcPr/>
                </a:tc>
                <a:extLst>
                  <a:ext uri="{0D108BD9-81ED-4DB2-BD59-A6C34878D82A}">
                    <a16:rowId xmlns:a16="http://schemas.microsoft.com/office/drawing/2014/main" val="10005"/>
                  </a:ext>
                </a:extLst>
              </a:tr>
              <a:tr h="370840">
                <a:tc>
                  <a:txBody>
                    <a:bodyPr/>
                    <a:lstStyle/>
                    <a:p>
                      <a:pPr algn="ctr"/>
                      <a:r>
                        <a:rPr lang="en-US" sz="2000" dirty="0"/>
                        <a:t>6</a:t>
                      </a:r>
                      <a:endParaRPr lang="id-ID" sz="2000" dirty="0"/>
                    </a:p>
                  </a:txBody>
                  <a:tcPr/>
                </a:tc>
                <a:tc>
                  <a:txBody>
                    <a:bodyPr/>
                    <a:lstStyle/>
                    <a:p>
                      <a:pPr algn="l"/>
                      <a:r>
                        <a:rPr lang="en-US" sz="2000" dirty="0" err="1"/>
                        <a:t>Sriwijaya</a:t>
                      </a:r>
                      <a:r>
                        <a:rPr lang="en-US" sz="2000" dirty="0"/>
                        <a:t> Air</a:t>
                      </a:r>
                      <a:endParaRPr lang="id-ID" sz="2000" dirty="0"/>
                    </a:p>
                  </a:txBody>
                  <a:tcPr/>
                </a:tc>
                <a:tc>
                  <a:txBody>
                    <a:bodyPr/>
                    <a:lstStyle/>
                    <a:p>
                      <a:pPr algn="ctr"/>
                      <a:r>
                        <a:rPr lang="en-US" sz="2000" dirty="0"/>
                        <a:t>36</a:t>
                      </a:r>
                      <a:endParaRPr lang="id-ID" sz="2000" dirty="0"/>
                    </a:p>
                  </a:txBody>
                  <a:tcPr/>
                </a:tc>
                <a:tc>
                  <a:txBody>
                    <a:bodyPr/>
                    <a:lstStyle/>
                    <a:p>
                      <a:pPr algn="ctr"/>
                      <a:r>
                        <a:rPr lang="en-US" sz="2000" dirty="0"/>
                        <a:t>43</a:t>
                      </a:r>
                      <a:endParaRPr lang="id-ID" sz="2000" dirty="0"/>
                    </a:p>
                  </a:txBody>
                  <a:tcPr/>
                </a:tc>
                <a:extLst>
                  <a:ext uri="{0D108BD9-81ED-4DB2-BD59-A6C34878D82A}">
                    <a16:rowId xmlns:a16="http://schemas.microsoft.com/office/drawing/2014/main" val="10006"/>
                  </a:ext>
                </a:extLst>
              </a:tr>
              <a:tr h="370840">
                <a:tc>
                  <a:txBody>
                    <a:bodyPr/>
                    <a:lstStyle/>
                    <a:p>
                      <a:pPr algn="ctr"/>
                      <a:r>
                        <a:rPr lang="en-US" sz="2000" dirty="0"/>
                        <a:t>7</a:t>
                      </a:r>
                      <a:endParaRPr lang="id-ID" sz="2000" dirty="0"/>
                    </a:p>
                  </a:txBody>
                  <a:tcPr/>
                </a:tc>
                <a:tc>
                  <a:txBody>
                    <a:bodyPr/>
                    <a:lstStyle/>
                    <a:p>
                      <a:pPr algn="l"/>
                      <a:r>
                        <a:rPr lang="en-US" sz="2000" dirty="0"/>
                        <a:t>Nam</a:t>
                      </a:r>
                      <a:r>
                        <a:rPr lang="en-US" sz="2000" baseline="0" dirty="0"/>
                        <a:t> Air</a:t>
                      </a:r>
                      <a:endParaRPr lang="id-ID" sz="2000" dirty="0"/>
                    </a:p>
                  </a:txBody>
                  <a:tcPr/>
                </a:tc>
                <a:tc>
                  <a:txBody>
                    <a:bodyPr/>
                    <a:lstStyle/>
                    <a:p>
                      <a:pPr algn="ctr"/>
                      <a:r>
                        <a:rPr lang="en-US" sz="2000" dirty="0"/>
                        <a:t>15</a:t>
                      </a:r>
                      <a:endParaRPr lang="id-ID" sz="2000" dirty="0"/>
                    </a:p>
                  </a:txBody>
                  <a:tcPr/>
                </a:tc>
                <a:tc>
                  <a:txBody>
                    <a:bodyPr/>
                    <a:lstStyle/>
                    <a:p>
                      <a:pPr algn="ctr"/>
                      <a:r>
                        <a:rPr lang="en-US" sz="2000" dirty="0"/>
                        <a:t>21</a:t>
                      </a:r>
                      <a:endParaRPr lang="id-ID" sz="2000" dirty="0"/>
                    </a:p>
                  </a:txBody>
                  <a:tcPr/>
                </a:tc>
                <a:extLst>
                  <a:ext uri="{0D108BD9-81ED-4DB2-BD59-A6C34878D82A}">
                    <a16:rowId xmlns:a16="http://schemas.microsoft.com/office/drawing/2014/main" val="10007"/>
                  </a:ext>
                </a:extLst>
              </a:tr>
            </a:tbl>
          </a:graphicData>
        </a:graphic>
      </p:graphicFrame>
      <p:sp>
        <p:nvSpPr>
          <p:cNvPr id="5" name="TextBox 4">
            <a:extLst>
              <a:ext uri="{FF2B5EF4-FFF2-40B4-BE49-F238E27FC236}">
                <a16:creationId xmlns:a16="http://schemas.microsoft.com/office/drawing/2014/main" id="{80938F3F-F963-4834-AB51-330B19C082BB}"/>
              </a:ext>
            </a:extLst>
          </p:cNvPr>
          <p:cNvSpPr txBox="1"/>
          <p:nvPr/>
        </p:nvSpPr>
        <p:spPr>
          <a:xfrm>
            <a:off x="8737744" y="3322918"/>
            <a:ext cx="2470824" cy="523220"/>
          </a:xfrm>
          <a:prstGeom prst="rect">
            <a:avLst/>
          </a:prstGeom>
          <a:noFill/>
        </p:spPr>
        <p:txBody>
          <a:bodyPr wrap="square" rtlCol="0">
            <a:spAutoFit/>
          </a:bodyPr>
          <a:lstStyle/>
          <a:p>
            <a:r>
              <a:rPr lang="en-US" sz="2800" dirty="0"/>
              <a:t>K1 = 1(n+1)/4</a:t>
            </a:r>
            <a:endParaRPr lang="en-ID" sz="2800" dirty="0"/>
          </a:p>
        </p:txBody>
      </p:sp>
      <p:sp>
        <p:nvSpPr>
          <p:cNvPr id="6" name="TextBox 5">
            <a:extLst>
              <a:ext uri="{FF2B5EF4-FFF2-40B4-BE49-F238E27FC236}">
                <a16:creationId xmlns:a16="http://schemas.microsoft.com/office/drawing/2014/main" id="{672FAF76-582F-436A-9E7E-45DB9F2E2C17}"/>
              </a:ext>
            </a:extLst>
          </p:cNvPr>
          <p:cNvSpPr txBox="1"/>
          <p:nvPr/>
        </p:nvSpPr>
        <p:spPr>
          <a:xfrm>
            <a:off x="8737744" y="3815958"/>
            <a:ext cx="3118896" cy="523220"/>
          </a:xfrm>
          <a:prstGeom prst="rect">
            <a:avLst/>
          </a:prstGeom>
          <a:noFill/>
        </p:spPr>
        <p:txBody>
          <a:bodyPr wrap="square" rtlCol="0">
            <a:spAutoFit/>
          </a:bodyPr>
          <a:lstStyle/>
          <a:p>
            <a:r>
              <a:rPr lang="en-US" sz="2800" dirty="0"/>
              <a:t>K1 = 1(7+1)/4</a:t>
            </a:r>
            <a:endParaRPr lang="en-ID" sz="2800" dirty="0"/>
          </a:p>
        </p:txBody>
      </p:sp>
      <p:sp>
        <p:nvSpPr>
          <p:cNvPr id="7" name="TextBox 6">
            <a:extLst>
              <a:ext uri="{FF2B5EF4-FFF2-40B4-BE49-F238E27FC236}">
                <a16:creationId xmlns:a16="http://schemas.microsoft.com/office/drawing/2014/main" id="{BD320286-E287-4B52-8A03-CE0A562ABD06}"/>
              </a:ext>
            </a:extLst>
          </p:cNvPr>
          <p:cNvSpPr txBox="1"/>
          <p:nvPr/>
        </p:nvSpPr>
        <p:spPr>
          <a:xfrm>
            <a:off x="8737744" y="4259022"/>
            <a:ext cx="2470824" cy="523220"/>
          </a:xfrm>
          <a:prstGeom prst="rect">
            <a:avLst/>
          </a:prstGeom>
          <a:noFill/>
        </p:spPr>
        <p:txBody>
          <a:bodyPr wrap="square" rtlCol="0">
            <a:spAutoFit/>
          </a:bodyPr>
          <a:lstStyle/>
          <a:p>
            <a:r>
              <a:rPr lang="en-US" sz="2800" dirty="0"/>
              <a:t>K1 = 8/4 = 2</a:t>
            </a:r>
            <a:endParaRPr lang="en-ID" sz="2800" dirty="0"/>
          </a:p>
        </p:txBody>
      </p:sp>
      <p:sp>
        <p:nvSpPr>
          <p:cNvPr id="8" name="TextBox 7">
            <a:extLst>
              <a:ext uri="{FF2B5EF4-FFF2-40B4-BE49-F238E27FC236}">
                <a16:creationId xmlns:a16="http://schemas.microsoft.com/office/drawing/2014/main" id="{2B3ABF38-40E0-41DA-92EB-78730116F6E0}"/>
              </a:ext>
            </a:extLst>
          </p:cNvPr>
          <p:cNvSpPr txBox="1"/>
          <p:nvPr/>
        </p:nvSpPr>
        <p:spPr>
          <a:xfrm>
            <a:off x="8737744" y="2838026"/>
            <a:ext cx="2470824" cy="523220"/>
          </a:xfrm>
          <a:prstGeom prst="rect">
            <a:avLst/>
          </a:prstGeom>
          <a:noFill/>
        </p:spPr>
        <p:txBody>
          <a:bodyPr wrap="square" rtlCol="0">
            <a:spAutoFit/>
          </a:bodyPr>
          <a:lstStyle/>
          <a:p>
            <a:r>
              <a:rPr lang="en-US" sz="2800" dirty="0" err="1">
                <a:solidFill>
                  <a:srgbClr val="FF0000"/>
                </a:solidFill>
              </a:rPr>
              <a:t>Letak</a:t>
            </a:r>
            <a:r>
              <a:rPr lang="en-US" sz="2800" dirty="0">
                <a:solidFill>
                  <a:srgbClr val="FF0000"/>
                </a:solidFill>
              </a:rPr>
              <a:t> K1</a:t>
            </a:r>
            <a:endParaRPr lang="en-ID" sz="2800" dirty="0">
              <a:solidFill>
                <a:srgbClr val="FF0000"/>
              </a:solidFill>
            </a:endParaRPr>
          </a:p>
        </p:txBody>
      </p:sp>
      <p:sp>
        <p:nvSpPr>
          <p:cNvPr id="9" name="TextBox 8">
            <a:extLst>
              <a:ext uri="{FF2B5EF4-FFF2-40B4-BE49-F238E27FC236}">
                <a16:creationId xmlns:a16="http://schemas.microsoft.com/office/drawing/2014/main" id="{9E81F28B-8E0E-4D35-A1D6-65FEE099B3B9}"/>
              </a:ext>
            </a:extLst>
          </p:cNvPr>
          <p:cNvSpPr txBox="1"/>
          <p:nvPr/>
        </p:nvSpPr>
        <p:spPr>
          <a:xfrm>
            <a:off x="8737744" y="4963696"/>
            <a:ext cx="2254800" cy="523220"/>
          </a:xfrm>
          <a:prstGeom prst="rect">
            <a:avLst/>
          </a:prstGeom>
          <a:noFill/>
        </p:spPr>
        <p:txBody>
          <a:bodyPr wrap="square" rtlCol="0">
            <a:spAutoFit/>
          </a:bodyPr>
          <a:lstStyle/>
          <a:p>
            <a:r>
              <a:rPr lang="en-US" sz="2800" dirty="0" err="1"/>
              <a:t>Kuartil</a:t>
            </a:r>
            <a:r>
              <a:rPr lang="en-US" sz="2800" dirty="0"/>
              <a:t> 1 = 36</a:t>
            </a:r>
            <a:endParaRPr lang="en-ID" sz="2800" dirty="0"/>
          </a:p>
        </p:txBody>
      </p:sp>
      <p:graphicFrame>
        <p:nvGraphicFramePr>
          <p:cNvPr id="12" name="Table 10">
            <a:extLst>
              <a:ext uri="{FF2B5EF4-FFF2-40B4-BE49-F238E27FC236}">
                <a16:creationId xmlns:a16="http://schemas.microsoft.com/office/drawing/2014/main" id="{315DCC2D-4182-4F0D-8641-8535A28DEA18}"/>
              </a:ext>
            </a:extLst>
          </p:cNvPr>
          <p:cNvGraphicFramePr>
            <a:graphicFrameLocks noGrp="1"/>
          </p:cNvGraphicFramePr>
          <p:nvPr>
            <p:extLst>
              <p:ext uri="{D42A27DB-BD31-4B8C-83A1-F6EECF244321}">
                <p14:modId xmlns:p14="http://schemas.microsoft.com/office/powerpoint/2010/main" val="3213098801"/>
              </p:ext>
            </p:extLst>
          </p:nvPr>
        </p:nvGraphicFramePr>
        <p:xfrm>
          <a:off x="7304361" y="3867661"/>
          <a:ext cx="735855" cy="2773680"/>
        </p:xfrm>
        <a:graphic>
          <a:graphicData uri="http://schemas.openxmlformats.org/drawingml/2006/table">
            <a:tbl>
              <a:tblPr firstRow="1" bandRow="1">
                <a:tableStyleId>{5940675A-B579-460E-94D1-54222C63F5DA}</a:tableStyleId>
              </a:tblPr>
              <a:tblGrid>
                <a:gridCol w="735855">
                  <a:extLst>
                    <a:ext uri="{9D8B030D-6E8A-4147-A177-3AD203B41FA5}">
                      <a16:colId xmlns:a16="http://schemas.microsoft.com/office/drawing/2014/main" val="3502335640"/>
                    </a:ext>
                  </a:extLst>
                </a:gridCol>
              </a:tblGrid>
              <a:tr h="370840">
                <a:tc>
                  <a:txBody>
                    <a:bodyPr/>
                    <a:lstStyle/>
                    <a:p>
                      <a:pPr algn="ctr"/>
                      <a:r>
                        <a:rPr lang="en-US" sz="2000" dirty="0"/>
                        <a:t>15</a:t>
                      </a:r>
                      <a:endParaRPr lang="en-ID" sz="2000" dirty="0"/>
                    </a:p>
                  </a:txBody>
                  <a:tcPr/>
                </a:tc>
                <a:extLst>
                  <a:ext uri="{0D108BD9-81ED-4DB2-BD59-A6C34878D82A}">
                    <a16:rowId xmlns:a16="http://schemas.microsoft.com/office/drawing/2014/main" val="2011865747"/>
                  </a:ext>
                </a:extLst>
              </a:tr>
              <a:tr h="370840">
                <a:tc>
                  <a:txBody>
                    <a:bodyPr/>
                    <a:lstStyle/>
                    <a:p>
                      <a:pPr algn="ctr"/>
                      <a:r>
                        <a:rPr lang="en-US" sz="2000" dirty="0"/>
                        <a:t>36</a:t>
                      </a:r>
                      <a:endParaRPr lang="en-ID" sz="2000" dirty="0"/>
                    </a:p>
                  </a:txBody>
                  <a:tcPr/>
                </a:tc>
                <a:extLst>
                  <a:ext uri="{0D108BD9-81ED-4DB2-BD59-A6C34878D82A}">
                    <a16:rowId xmlns:a16="http://schemas.microsoft.com/office/drawing/2014/main" val="843429451"/>
                  </a:ext>
                </a:extLst>
              </a:tr>
              <a:tr h="370840">
                <a:tc>
                  <a:txBody>
                    <a:bodyPr/>
                    <a:lstStyle/>
                    <a:p>
                      <a:pPr algn="ctr"/>
                      <a:r>
                        <a:rPr lang="en-US" sz="2000" dirty="0"/>
                        <a:t>49</a:t>
                      </a:r>
                      <a:endParaRPr lang="en-ID" sz="2000" dirty="0"/>
                    </a:p>
                  </a:txBody>
                  <a:tcPr/>
                </a:tc>
                <a:extLst>
                  <a:ext uri="{0D108BD9-81ED-4DB2-BD59-A6C34878D82A}">
                    <a16:rowId xmlns:a16="http://schemas.microsoft.com/office/drawing/2014/main" val="2531764071"/>
                  </a:ext>
                </a:extLst>
              </a:tr>
              <a:tr h="370840">
                <a:tc>
                  <a:txBody>
                    <a:bodyPr/>
                    <a:lstStyle/>
                    <a:p>
                      <a:pPr algn="ctr"/>
                      <a:r>
                        <a:rPr lang="en-US" sz="2000" dirty="0"/>
                        <a:t>51</a:t>
                      </a:r>
                      <a:endParaRPr lang="en-ID" sz="2000" dirty="0"/>
                    </a:p>
                  </a:txBody>
                  <a:tcPr/>
                </a:tc>
                <a:extLst>
                  <a:ext uri="{0D108BD9-81ED-4DB2-BD59-A6C34878D82A}">
                    <a16:rowId xmlns:a16="http://schemas.microsoft.com/office/drawing/2014/main" val="1688111798"/>
                  </a:ext>
                </a:extLst>
              </a:tr>
              <a:tr h="370840">
                <a:tc>
                  <a:txBody>
                    <a:bodyPr/>
                    <a:lstStyle/>
                    <a:p>
                      <a:pPr algn="ctr"/>
                      <a:r>
                        <a:rPr lang="en-US" sz="2000" dirty="0"/>
                        <a:t>54</a:t>
                      </a:r>
                      <a:endParaRPr lang="en-ID" sz="2000" dirty="0"/>
                    </a:p>
                  </a:txBody>
                  <a:tcPr/>
                </a:tc>
                <a:extLst>
                  <a:ext uri="{0D108BD9-81ED-4DB2-BD59-A6C34878D82A}">
                    <a16:rowId xmlns:a16="http://schemas.microsoft.com/office/drawing/2014/main" val="1059285545"/>
                  </a:ext>
                </a:extLst>
              </a:tr>
              <a:tr h="370840">
                <a:tc>
                  <a:txBody>
                    <a:bodyPr/>
                    <a:lstStyle/>
                    <a:p>
                      <a:pPr algn="ctr"/>
                      <a:r>
                        <a:rPr lang="en-US" sz="2000" dirty="0"/>
                        <a:t>118</a:t>
                      </a:r>
                      <a:endParaRPr lang="en-ID" sz="2000" dirty="0"/>
                    </a:p>
                  </a:txBody>
                  <a:tcPr/>
                </a:tc>
                <a:extLst>
                  <a:ext uri="{0D108BD9-81ED-4DB2-BD59-A6C34878D82A}">
                    <a16:rowId xmlns:a16="http://schemas.microsoft.com/office/drawing/2014/main" val="1695732250"/>
                  </a:ext>
                </a:extLst>
              </a:tr>
              <a:tr h="370840">
                <a:tc>
                  <a:txBody>
                    <a:bodyPr/>
                    <a:lstStyle/>
                    <a:p>
                      <a:pPr algn="ctr"/>
                      <a:r>
                        <a:rPr lang="en-US" sz="2000" dirty="0"/>
                        <a:t>123</a:t>
                      </a:r>
                      <a:endParaRPr lang="en-ID" sz="2000" dirty="0"/>
                    </a:p>
                  </a:txBody>
                  <a:tcPr/>
                </a:tc>
                <a:extLst>
                  <a:ext uri="{0D108BD9-81ED-4DB2-BD59-A6C34878D82A}">
                    <a16:rowId xmlns:a16="http://schemas.microsoft.com/office/drawing/2014/main" val="3933096940"/>
                  </a:ext>
                </a:extLst>
              </a:tr>
            </a:tbl>
          </a:graphicData>
        </a:graphic>
      </p:graphicFrame>
      <p:cxnSp>
        <p:nvCxnSpPr>
          <p:cNvPr id="14" name="Straight Arrow Connector 13">
            <a:extLst>
              <a:ext uri="{FF2B5EF4-FFF2-40B4-BE49-F238E27FC236}">
                <a16:creationId xmlns:a16="http://schemas.microsoft.com/office/drawing/2014/main" id="{CDCDA754-6C9B-44C8-8979-6431EB3528DD}"/>
              </a:ext>
            </a:extLst>
          </p:cNvPr>
          <p:cNvCxnSpPr>
            <a:cxnSpLocks/>
            <a:endCxn id="9" idx="1"/>
          </p:cNvCxnSpPr>
          <p:nvPr/>
        </p:nvCxnSpPr>
        <p:spPr>
          <a:xfrm>
            <a:off x="8040216" y="4437112"/>
            <a:ext cx="697528" cy="788194"/>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5" name="Rectangle: Rounded Corners 14">
            <a:extLst>
              <a:ext uri="{FF2B5EF4-FFF2-40B4-BE49-F238E27FC236}">
                <a16:creationId xmlns:a16="http://schemas.microsoft.com/office/drawing/2014/main" id="{95044F6D-7604-4DDB-BFE3-53A03CD17224}"/>
              </a:ext>
            </a:extLst>
          </p:cNvPr>
          <p:cNvSpPr/>
          <p:nvPr/>
        </p:nvSpPr>
        <p:spPr>
          <a:xfrm>
            <a:off x="10560496" y="4370002"/>
            <a:ext cx="432048" cy="35514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down)">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par>
                          <p:cTn id="38" fill="hold">
                            <p:stCondLst>
                              <p:cond delay="500"/>
                            </p:stCondLst>
                            <p:childTnLst>
                              <p:par>
                                <p:cTn id="39" presetID="16" presetClass="entr" presetSubtype="21"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arn(inVertical)">
                                      <p:cBhvr>
                                        <p:cTn id="4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t>Lanjutan</a:t>
            </a:r>
            <a:r>
              <a:rPr lang="en-US" b="0" dirty="0"/>
              <a:t>…</a:t>
            </a:r>
            <a:endParaRPr lang="id-ID" b="0" dirty="0"/>
          </a:p>
        </p:txBody>
      </p:sp>
      <p:sp>
        <p:nvSpPr>
          <p:cNvPr id="3" name="Content Placeholder 2"/>
          <p:cNvSpPr>
            <a:spLocks noGrp="1"/>
          </p:cNvSpPr>
          <p:nvPr>
            <p:ph sz="quarter" idx="1"/>
          </p:nvPr>
        </p:nvSpPr>
        <p:spPr>
          <a:xfrm>
            <a:off x="816864" y="1776402"/>
            <a:ext cx="10535720" cy="1652598"/>
          </a:xfrm>
        </p:spPr>
        <p:txBody>
          <a:bodyPr>
            <a:normAutofit/>
          </a:bodyPr>
          <a:lstStyle/>
          <a:p>
            <a:r>
              <a:rPr lang="id-ID" sz="3200" dirty="0"/>
              <a:t>Sambungan soal pada pertemuan ke 2</a:t>
            </a:r>
            <a:r>
              <a:rPr lang="en-US" sz="3200" dirty="0"/>
              <a:t> (Data Pak </a:t>
            </a:r>
            <a:r>
              <a:rPr lang="en-US" sz="3200" dirty="0" err="1"/>
              <a:t>Umbu</a:t>
            </a:r>
            <a:r>
              <a:rPr lang="en-US" sz="3200" dirty="0"/>
              <a:t>).</a:t>
            </a:r>
            <a:endParaRPr lang="id-ID" sz="3200" dirty="0"/>
          </a:p>
          <a:p>
            <a:r>
              <a:rPr lang="id-ID" sz="3200" dirty="0"/>
              <a:t>Carilah nilai </a:t>
            </a:r>
            <a:r>
              <a:rPr lang="en-US" sz="3200" dirty="0" err="1"/>
              <a:t>kuartil</a:t>
            </a:r>
            <a:r>
              <a:rPr lang="en-US" sz="3200" dirty="0"/>
              <a:t> 3 </a:t>
            </a:r>
            <a:r>
              <a:rPr lang="id-ID" sz="3200" dirty="0"/>
              <a:t>dari data yang </a:t>
            </a:r>
            <a:r>
              <a:rPr lang="en-US" sz="3200" dirty="0" err="1"/>
              <a:t>tidak</a:t>
            </a:r>
            <a:r>
              <a:rPr lang="id-ID" sz="3200" dirty="0"/>
              <a:t> dikelompokan</a:t>
            </a:r>
            <a:r>
              <a:rPr lang="en-US" sz="3200" dirty="0"/>
              <a:t> </a:t>
            </a:r>
            <a:r>
              <a:rPr lang="en-US" sz="3200" dirty="0" err="1"/>
              <a:t>tersebut</a:t>
            </a:r>
            <a:r>
              <a:rPr lang="id-ID" sz="3200" dirty="0"/>
              <a:t>!</a:t>
            </a:r>
          </a:p>
        </p:txBody>
      </p:sp>
      <p:graphicFrame>
        <p:nvGraphicFramePr>
          <p:cNvPr id="4" name="Table 3">
            <a:extLst>
              <a:ext uri="{FF2B5EF4-FFF2-40B4-BE49-F238E27FC236}">
                <a16:creationId xmlns:a16="http://schemas.microsoft.com/office/drawing/2014/main" id="{6520E54D-76C3-4698-AD56-1FF4CA930170}"/>
              </a:ext>
            </a:extLst>
          </p:cNvPr>
          <p:cNvGraphicFramePr>
            <a:graphicFrameLocks noGrp="1"/>
          </p:cNvGraphicFramePr>
          <p:nvPr>
            <p:extLst>
              <p:ext uri="{D42A27DB-BD31-4B8C-83A1-F6EECF244321}">
                <p14:modId xmlns:p14="http://schemas.microsoft.com/office/powerpoint/2010/main" val="534842605"/>
              </p:ext>
            </p:extLst>
          </p:nvPr>
        </p:nvGraphicFramePr>
        <p:xfrm>
          <a:off x="816864" y="3443612"/>
          <a:ext cx="10288643" cy="1195578"/>
        </p:xfrm>
        <a:graphic>
          <a:graphicData uri="http://schemas.openxmlformats.org/drawingml/2006/table">
            <a:tbl>
              <a:tblPr firstRow="1" bandRow="1">
                <a:tableStyleId>{5C22544A-7EE6-4342-B048-85BDC9FD1C3A}</a:tableStyleId>
              </a:tblPr>
              <a:tblGrid>
                <a:gridCol w="1803578">
                  <a:extLst>
                    <a:ext uri="{9D8B030D-6E8A-4147-A177-3AD203B41FA5}">
                      <a16:colId xmlns:a16="http://schemas.microsoft.com/office/drawing/2014/main" val="20000"/>
                    </a:ext>
                  </a:extLst>
                </a:gridCol>
                <a:gridCol w="565671">
                  <a:extLst>
                    <a:ext uri="{9D8B030D-6E8A-4147-A177-3AD203B41FA5}">
                      <a16:colId xmlns:a16="http://schemas.microsoft.com/office/drawing/2014/main" val="20001"/>
                    </a:ext>
                  </a:extLst>
                </a:gridCol>
                <a:gridCol w="565671">
                  <a:extLst>
                    <a:ext uri="{9D8B030D-6E8A-4147-A177-3AD203B41FA5}">
                      <a16:colId xmlns:a16="http://schemas.microsoft.com/office/drawing/2014/main" val="20002"/>
                    </a:ext>
                  </a:extLst>
                </a:gridCol>
                <a:gridCol w="565671">
                  <a:extLst>
                    <a:ext uri="{9D8B030D-6E8A-4147-A177-3AD203B41FA5}">
                      <a16:colId xmlns:a16="http://schemas.microsoft.com/office/drawing/2014/main" val="20003"/>
                    </a:ext>
                  </a:extLst>
                </a:gridCol>
                <a:gridCol w="565671">
                  <a:extLst>
                    <a:ext uri="{9D8B030D-6E8A-4147-A177-3AD203B41FA5}">
                      <a16:colId xmlns:a16="http://schemas.microsoft.com/office/drawing/2014/main" val="20004"/>
                    </a:ext>
                  </a:extLst>
                </a:gridCol>
                <a:gridCol w="565671">
                  <a:extLst>
                    <a:ext uri="{9D8B030D-6E8A-4147-A177-3AD203B41FA5}">
                      <a16:colId xmlns:a16="http://schemas.microsoft.com/office/drawing/2014/main" val="20005"/>
                    </a:ext>
                  </a:extLst>
                </a:gridCol>
                <a:gridCol w="565671">
                  <a:extLst>
                    <a:ext uri="{9D8B030D-6E8A-4147-A177-3AD203B41FA5}">
                      <a16:colId xmlns:a16="http://schemas.microsoft.com/office/drawing/2014/main" val="20006"/>
                    </a:ext>
                  </a:extLst>
                </a:gridCol>
                <a:gridCol w="565671">
                  <a:extLst>
                    <a:ext uri="{9D8B030D-6E8A-4147-A177-3AD203B41FA5}">
                      <a16:colId xmlns:a16="http://schemas.microsoft.com/office/drawing/2014/main" val="20007"/>
                    </a:ext>
                  </a:extLst>
                </a:gridCol>
                <a:gridCol w="565671">
                  <a:extLst>
                    <a:ext uri="{9D8B030D-6E8A-4147-A177-3AD203B41FA5}">
                      <a16:colId xmlns:a16="http://schemas.microsoft.com/office/drawing/2014/main" val="20008"/>
                    </a:ext>
                  </a:extLst>
                </a:gridCol>
                <a:gridCol w="565671">
                  <a:extLst>
                    <a:ext uri="{9D8B030D-6E8A-4147-A177-3AD203B41FA5}">
                      <a16:colId xmlns:a16="http://schemas.microsoft.com/office/drawing/2014/main" val="20009"/>
                    </a:ext>
                  </a:extLst>
                </a:gridCol>
                <a:gridCol w="565671">
                  <a:extLst>
                    <a:ext uri="{9D8B030D-6E8A-4147-A177-3AD203B41FA5}">
                      <a16:colId xmlns:a16="http://schemas.microsoft.com/office/drawing/2014/main" val="20010"/>
                    </a:ext>
                  </a:extLst>
                </a:gridCol>
                <a:gridCol w="565671">
                  <a:extLst>
                    <a:ext uri="{9D8B030D-6E8A-4147-A177-3AD203B41FA5}">
                      <a16:colId xmlns:a16="http://schemas.microsoft.com/office/drawing/2014/main" val="20011"/>
                    </a:ext>
                  </a:extLst>
                </a:gridCol>
                <a:gridCol w="565671">
                  <a:extLst>
                    <a:ext uri="{9D8B030D-6E8A-4147-A177-3AD203B41FA5}">
                      <a16:colId xmlns:a16="http://schemas.microsoft.com/office/drawing/2014/main" val="20012"/>
                    </a:ext>
                  </a:extLst>
                </a:gridCol>
                <a:gridCol w="565671">
                  <a:extLst>
                    <a:ext uri="{9D8B030D-6E8A-4147-A177-3AD203B41FA5}">
                      <a16:colId xmlns:a16="http://schemas.microsoft.com/office/drawing/2014/main" val="20013"/>
                    </a:ext>
                  </a:extLst>
                </a:gridCol>
                <a:gridCol w="565671">
                  <a:extLst>
                    <a:ext uri="{9D8B030D-6E8A-4147-A177-3AD203B41FA5}">
                      <a16:colId xmlns:a16="http://schemas.microsoft.com/office/drawing/2014/main" val="20014"/>
                    </a:ext>
                  </a:extLst>
                </a:gridCol>
                <a:gridCol w="565671">
                  <a:extLst>
                    <a:ext uri="{9D8B030D-6E8A-4147-A177-3AD203B41FA5}">
                      <a16:colId xmlns:a16="http://schemas.microsoft.com/office/drawing/2014/main" val="20015"/>
                    </a:ext>
                  </a:extLst>
                </a:gridCol>
              </a:tblGrid>
              <a:tr h="312035">
                <a:tc>
                  <a:txBody>
                    <a:bodyPr/>
                    <a:lstStyle/>
                    <a:p>
                      <a:pPr algn="just">
                        <a:lnSpc>
                          <a:spcPct val="115000"/>
                        </a:lnSpc>
                        <a:spcAft>
                          <a:spcPts val="0"/>
                        </a:spcAft>
                      </a:pPr>
                      <a:r>
                        <a:rPr lang="id-ID" sz="2400" b="0" dirty="0">
                          <a:latin typeface="Book Antiqua" panose="02040602050305030304" pitchFamily="18" charset="0"/>
                          <a:ea typeface="Calibri"/>
                          <a:cs typeface="Times New Roman"/>
                        </a:rPr>
                        <a:t>Hari ke-</a:t>
                      </a:r>
                      <a:endParaRPr lang="en-US" sz="2400" b="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1</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2</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3</a:t>
                      </a:r>
                      <a:endParaRPr lang="en-US" sz="2400" b="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4</a:t>
                      </a:r>
                      <a:endParaRPr lang="en-US" sz="2400" b="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5</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6</a:t>
                      </a:r>
                      <a:endParaRPr lang="en-US" sz="2400" b="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7</a:t>
                      </a:r>
                      <a:endParaRPr lang="en-US" sz="2400" b="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8</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9</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10</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11</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12</a:t>
                      </a:r>
                      <a:endParaRPr lang="en-US" sz="2400" b="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13</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a:latin typeface="Book Antiqua" panose="02040602050305030304" pitchFamily="18" charset="0"/>
                          <a:ea typeface="Calibri"/>
                          <a:cs typeface="Times New Roman"/>
                        </a:rPr>
                        <a:t>14</a:t>
                      </a:r>
                      <a:endParaRPr lang="en-US" sz="2400" b="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15</a:t>
                      </a:r>
                      <a:endParaRPr lang="en-US" sz="2400" b="0" dirty="0">
                        <a:latin typeface="Book Antiqua" panose="02040602050305030304" pitchFamily="18" charset="0"/>
                        <a:ea typeface="Calibri"/>
                        <a:cs typeface="Times New Roman"/>
                      </a:endParaRPr>
                    </a:p>
                  </a:txBody>
                  <a:tcPr marL="68580" marR="68580" marT="0" marB="0"/>
                </a:tc>
                <a:extLst>
                  <a:ext uri="{0D108BD9-81ED-4DB2-BD59-A6C34878D82A}">
                    <a16:rowId xmlns:a16="http://schemas.microsoft.com/office/drawing/2014/main" val="10000"/>
                  </a:ext>
                </a:extLst>
              </a:tr>
              <a:tr h="312035">
                <a:tc>
                  <a:txBody>
                    <a:bodyPr/>
                    <a:lstStyle/>
                    <a:p>
                      <a:pPr>
                        <a:lnSpc>
                          <a:spcPct val="115000"/>
                        </a:lnSpc>
                        <a:spcAft>
                          <a:spcPts val="0"/>
                        </a:spcAft>
                      </a:pPr>
                      <a:r>
                        <a:rPr lang="id-ID" sz="2400" b="0" dirty="0">
                          <a:latin typeface="Book Antiqua" panose="02040602050305030304" pitchFamily="18" charset="0"/>
                          <a:ea typeface="Calibri"/>
                          <a:cs typeface="Times New Roman"/>
                        </a:rPr>
                        <a:t>Pak Umbu</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15</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35</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29</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a:latin typeface="Book Antiqua" panose="02040602050305030304" pitchFamily="18" charset="0"/>
                          <a:ea typeface="Calibri"/>
                          <a:cs typeface="Times New Roman"/>
                        </a:rPr>
                        <a:t>29</a:t>
                      </a:r>
                      <a:endParaRPr lang="en-US" sz="2400" b="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50</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a:latin typeface="Book Antiqua" panose="02040602050305030304" pitchFamily="18" charset="0"/>
                          <a:ea typeface="Calibri"/>
                          <a:cs typeface="Times New Roman"/>
                        </a:rPr>
                        <a:t>55</a:t>
                      </a:r>
                      <a:endParaRPr lang="en-US" sz="2400" b="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50</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a:latin typeface="Book Antiqua" panose="02040602050305030304" pitchFamily="18" charset="0"/>
                          <a:ea typeface="Calibri"/>
                          <a:cs typeface="Times New Roman"/>
                        </a:rPr>
                        <a:t>50</a:t>
                      </a:r>
                      <a:endParaRPr lang="en-US" sz="2400" b="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50</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60</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55</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52</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60</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79</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b="0" dirty="0">
                          <a:latin typeface="Book Antiqua" panose="02040602050305030304" pitchFamily="18" charset="0"/>
                          <a:ea typeface="Calibri"/>
                          <a:cs typeface="Times New Roman"/>
                        </a:rPr>
                        <a:t>58</a:t>
                      </a:r>
                      <a:endParaRPr lang="en-US" sz="2400" b="0" dirty="0">
                        <a:latin typeface="Book Antiqua" panose="02040602050305030304" pitchFamily="18" charset="0"/>
                        <a:ea typeface="Calibri"/>
                        <a:cs typeface="Times New Roman"/>
                      </a:endParaRPr>
                    </a:p>
                  </a:txBody>
                  <a:tcPr marL="68580" marR="68580" marT="0" marB="0" anchor="ctr"/>
                </a:tc>
                <a:extLst>
                  <a:ext uri="{0D108BD9-81ED-4DB2-BD59-A6C34878D82A}">
                    <a16:rowId xmlns:a16="http://schemas.microsoft.com/office/drawing/2014/main" val="10001"/>
                  </a:ext>
                </a:extLst>
              </a:tr>
              <a:tr h="312035">
                <a:tc>
                  <a:txBody>
                    <a:bodyPr/>
                    <a:lstStyle/>
                    <a:p>
                      <a:pPr>
                        <a:lnSpc>
                          <a:spcPct val="115000"/>
                        </a:lnSpc>
                        <a:spcAft>
                          <a:spcPts val="0"/>
                        </a:spcAft>
                      </a:pPr>
                      <a:r>
                        <a:rPr lang="en-US" sz="2400" b="0" dirty="0" err="1">
                          <a:latin typeface="Book Antiqua" panose="02040602050305030304" pitchFamily="18" charset="0"/>
                          <a:ea typeface="Calibri"/>
                          <a:cs typeface="Times New Roman"/>
                        </a:rPr>
                        <a:t>Diurutkan</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15</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35</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52</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58</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b="0" dirty="0">
                          <a:latin typeface="Book Antiqua" panose="02040602050305030304" pitchFamily="18" charset="0"/>
                          <a:ea typeface="Calibri"/>
                          <a:cs typeface="Times New Roman"/>
                        </a:rPr>
                        <a:t>79</a:t>
                      </a:r>
                    </a:p>
                  </a:txBody>
                  <a:tcPr marL="68580" marR="68580" marT="0" marB="0" anchor="ctr"/>
                </a:tc>
                <a:extLst>
                  <a:ext uri="{0D108BD9-81ED-4DB2-BD59-A6C34878D82A}">
                    <a16:rowId xmlns:a16="http://schemas.microsoft.com/office/drawing/2014/main" val="1325131009"/>
                  </a:ext>
                </a:extLst>
              </a:tr>
            </a:tbl>
          </a:graphicData>
        </a:graphic>
      </p:graphicFrame>
      <p:sp>
        <p:nvSpPr>
          <p:cNvPr id="6" name="TextBox 5">
            <a:extLst>
              <a:ext uri="{FF2B5EF4-FFF2-40B4-BE49-F238E27FC236}">
                <a16:creationId xmlns:a16="http://schemas.microsoft.com/office/drawing/2014/main" id="{96ED34AF-73D0-47F3-8484-22FA81723FB8}"/>
              </a:ext>
            </a:extLst>
          </p:cNvPr>
          <p:cNvSpPr txBox="1"/>
          <p:nvPr/>
        </p:nvSpPr>
        <p:spPr>
          <a:xfrm>
            <a:off x="816864" y="5138028"/>
            <a:ext cx="2470824" cy="523220"/>
          </a:xfrm>
          <a:prstGeom prst="rect">
            <a:avLst/>
          </a:prstGeom>
          <a:noFill/>
        </p:spPr>
        <p:txBody>
          <a:bodyPr wrap="square" rtlCol="0">
            <a:spAutoFit/>
          </a:bodyPr>
          <a:lstStyle/>
          <a:p>
            <a:r>
              <a:rPr lang="en-US" sz="2800" dirty="0"/>
              <a:t>K3 = 3(n+1)/4</a:t>
            </a:r>
            <a:endParaRPr lang="en-ID" sz="2800" dirty="0"/>
          </a:p>
        </p:txBody>
      </p:sp>
      <p:sp>
        <p:nvSpPr>
          <p:cNvPr id="7" name="TextBox 6">
            <a:extLst>
              <a:ext uri="{FF2B5EF4-FFF2-40B4-BE49-F238E27FC236}">
                <a16:creationId xmlns:a16="http://schemas.microsoft.com/office/drawing/2014/main" id="{30AEBE0D-1D59-4BE1-B762-BD1C884FE9E7}"/>
              </a:ext>
            </a:extLst>
          </p:cNvPr>
          <p:cNvSpPr txBox="1"/>
          <p:nvPr/>
        </p:nvSpPr>
        <p:spPr>
          <a:xfrm>
            <a:off x="816864" y="5631068"/>
            <a:ext cx="3118896" cy="523220"/>
          </a:xfrm>
          <a:prstGeom prst="rect">
            <a:avLst/>
          </a:prstGeom>
          <a:noFill/>
        </p:spPr>
        <p:txBody>
          <a:bodyPr wrap="square" rtlCol="0">
            <a:spAutoFit/>
          </a:bodyPr>
          <a:lstStyle/>
          <a:p>
            <a:r>
              <a:rPr lang="en-US" sz="2800" dirty="0"/>
              <a:t>K3 = 3(15+1)/4</a:t>
            </a:r>
            <a:endParaRPr lang="en-ID" sz="2800" dirty="0"/>
          </a:p>
        </p:txBody>
      </p:sp>
      <p:sp>
        <p:nvSpPr>
          <p:cNvPr id="8" name="TextBox 7">
            <a:extLst>
              <a:ext uri="{FF2B5EF4-FFF2-40B4-BE49-F238E27FC236}">
                <a16:creationId xmlns:a16="http://schemas.microsoft.com/office/drawing/2014/main" id="{F78B23D5-080B-435B-A623-8FF359CE76E3}"/>
              </a:ext>
            </a:extLst>
          </p:cNvPr>
          <p:cNvSpPr txBox="1"/>
          <p:nvPr/>
        </p:nvSpPr>
        <p:spPr>
          <a:xfrm>
            <a:off x="816864" y="6074132"/>
            <a:ext cx="3118896" cy="523220"/>
          </a:xfrm>
          <a:prstGeom prst="rect">
            <a:avLst/>
          </a:prstGeom>
          <a:noFill/>
        </p:spPr>
        <p:txBody>
          <a:bodyPr wrap="square" rtlCol="0">
            <a:spAutoFit/>
          </a:bodyPr>
          <a:lstStyle/>
          <a:p>
            <a:r>
              <a:rPr lang="en-US" sz="2800" dirty="0"/>
              <a:t>K3 = 48/4 = 12</a:t>
            </a:r>
            <a:endParaRPr lang="en-ID" sz="2800" dirty="0"/>
          </a:p>
        </p:txBody>
      </p:sp>
      <p:sp>
        <p:nvSpPr>
          <p:cNvPr id="9" name="TextBox 8">
            <a:extLst>
              <a:ext uri="{FF2B5EF4-FFF2-40B4-BE49-F238E27FC236}">
                <a16:creationId xmlns:a16="http://schemas.microsoft.com/office/drawing/2014/main" id="{4ACFF664-5BB4-4606-A116-5DD5C9E39EFA}"/>
              </a:ext>
            </a:extLst>
          </p:cNvPr>
          <p:cNvSpPr txBox="1"/>
          <p:nvPr/>
        </p:nvSpPr>
        <p:spPr>
          <a:xfrm>
            <a:off x="816864" y="4653136"/>
            <a:ext cx="2470824" cy="523220"/>
          </a:xfrm>
          <a:prstGeom prst="rect">
            <a:avLst/>
          </a:prstGeom>
          <a:noFill/>
        </p:spPr>
        <p:txBody>
          <a:bodyPr wrap="square" rtlCol="0">
            <a:spAutoFit/>
          </a:bodyPr>
          <a:lstStyle/>
          <a:p>
            <a:r>
              <a:rPr lang="en-US" sz="2800" dirty="0" err="1">
                <a:solidFill>
                  <a:srgbClr val="FF0000"/>
                </a:solidFill>
              </a:rPr>
              <a:t>Letak</a:t>
            </a:r>
            <a:r>
              <a:rPr lang="en-US" sz="2800" dirty="0">
                <a:solidFill>
                  <a:srgbClr val="FF0000"/>
                </a:solidFill>
              </a:rPr>
              <a:t> K3</a:t>
            </a:r>
            <a:endParaRPr lang="en-ID" sz="2800" dirty="0">
              <a:solidFill>
                <a:srgbClr val="FF0000"/>
              </a:solidFill>
            </a:endParaRPr>
          </a:p>
        </p:txBody>
      </p:sp>
      <p:sp>
        <p:nvSpPr>
          <p:cNvPr id="10" name="Rectangle: Rounded Corners 9">
            <a:extLst>
              <a:ext uri="{FF2B5EF4-FFF2-40B4-BE49-F238E27FC236}">
                <a16:creationId xmlns:a16="http://schemas.microsoft.com/office/drawing/2014/main" id="{2DE590F4-BA15-466E-A7C4-048204BCFFD9}"/>
              </a:ext>
            </a:extLst>
          </p:cNvPr>
          <p:cNvSpPr/>
          <p:nvPr/>
        </p:nvSpPr>
        <p:spPr>
          <a:xfrm>
            <a:off x="8832304" y="4221088"/>
            <a:ext cx="576064" cy="41664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1" name="TextBox 10">
            <a:extLst>
              <a:ext uri="{FF2B5EF4-FFF2-40B4-BE49-F238E27FC236}">
                <a16:creationId xmlns:a16="http://schemas.microsoft.com/office/drawing/2014/main" id="{E428A186-976D-47D8-86EF-8D78A637FEA8}"/>
              </a:ext>
            </a:extLst>
          </p:cNvPr>
          <p:cNvSpPr txBox="1"/>
          <p:nvPr/>
        </p:nvSpPr>
        <p:spPr>
          <a:xfrm>
            <a:off x="6528048" y="4926458"/>
            <a:ext cx="3118896" cy="523220"/>
          </a:xfrm>
          <a:prstGeom prst="rect">
            <a:avLst/>
          </a:prstGeom>
          <a:noFill/>
        </p:spPr>
        <p:txBody>
          <a:bodyPr wrap="square" rtlCol="0">
            <a:spAutoFit/>
          </a:bodyPr>
          <a:lstStyle/>
          <a:p>
            <a:r>
              <a:rPr lang="en-US" sz="2800" dirty="0" err="1"/>
              <a:t>Kuartil</a:t>
            </a:r>
            <a:r>
              <a:rPr lang="en-US" sz="2800" dirty="0"/>
              <a:t> 3 = 58</a:t>
            </a:r>
            <a:endParaRPr lang="en-ID" sz="2800" dirty="0"/>
          </a:p>
        </p:txBody>
      </p:sp>
      <p:sp>
        <p:nvSpPr>
          <p:cNvPr id="12" name="TextBox 11">
            <a:extLst>
              <a:ext uri="{FF2B5EF4-FFF2-40B4-BE49-F238E27FC236}">
                <a16:creationId xmlns:a16="http://schemas.microsoft.com/office/drawing/2014/main" id="{1B684314-4F78-4772-B74C-D0174F8D6CAB}"/>
              </a:ext>
            </a:extLst>
          </p:cNvPr>
          <p:cNvSpPr txBox="1"/>
          <p:nvPr/>
        </p:nvSpPr>
        <p:spPr>
          <a:xfrm>
            <a:off x="6542998" y="5651750"/>
            <a:ext cx="5649001" cy="954107"/>
          </a:xfrm>
          <a:prstGeom prst="rect">
            <a:avLst/>
          </a:prstGeom>
          <a:noFill/>
        </p:spPr>
        <p:txBody>
          <a:bodyPr wrap="square" rtlCol="0">
            <a:spAutoFit/>
          </a:bodyPr>
          <a:lstStyle/>
          <a:p>
            <a:r>
              <a:rPr lang="en-US" sz="2800" dirty="0"/>
              <a:t>Nilai </a:t>
            </a:r>
            <a:r>
              <a:rPr lang="en-US" sz="2800" dirty="0" err="1"/>
              <a:t>kuartil</a:t>
            </a:r>
            <a:r>
              <a:rPr lang="en-US" sz="2800" dirty="0"/>
              <a:t> 3 </a:t>
            </a:r>
            <a:r>
              <a:rPr lang="en-US" sz="2800" dirty="0" err="1"/>
              <a:t>dari</a:t>
            </a:r>
            <a:r>
              <a:rPr lang="en-US" sz="2800" dirty="0"/>
              <a:t> </a:t>
            </a:r>
            <a:r>
              <a:rPr lang="en-US" sz="2800" dirty="0" err="1"/>
              <a:t>hasil</a:t>
            </a:r>
            <a:r>
              <a:rPr lang="en-US" sz="2800" dirty="0"/>
              <a:t> </a:t>
            </a:r>
            <a:r>
              <a:rPr lang="en-US" sz="2800" dirty="0" err="1"/>
              <a:t>panen</a:t>
            </a:r>
            <a:r>
              <a:rPr lang="en-US" sz="2800" dirty="0"/>
              <a:t> Pak </a:t>
            </a:r>
            <a:r>
              <a:rPr lang="en-US" sz="2800" dirty="0" err="1"/>
              <a:t>Umbu</a:t>
            </a:r>
            <a:r>
              <a:rPr lang="en-US" sz="2800" dirty="0"/>
              <a:t> </a:t>
            </a:r>
            <a:r>
              <a:rPr lang="en-US" sz="2800" dirty="0" err="1"/>
              <a:t>Selama</a:t>
            </a:r>
            <a:r>
              <a:rPr lang="en-US" sz="2800" dirty="0"/>
              <a:t> 15 Hari </a:t>
            </a:r>
            <a:r>
              <a:rPr lang="en-US" sz="2800" dirty="0" err="1"/>
              <a:t>adalah</a:t>
            </a:r>
            <a:r>
              <a:rPr lang="en-US" sz="2800" dirty="0"/>
              <a:t> 58kg.</a:t>
            </a:r>
            <a:endParaRPr lang="en-ID" sz="2800"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animBg="1"/>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Desil</a:t>
            </a:r>
          </a:p>
        </p:txBody>
      </p:sp>
      <p:sp>
        <p:nvSpPr>
          <p:cNvPr id="3" name="Content Placeholder 2"/>
          <p:cNvSpPr>
            <a:spLocks noGrp="1"/>
          </p:cNvSpPr>
          <p:nvPr>
            <p:ph idx="1"/>
          </p:nvPr>
        </p:nvSpPr>
        <p:spPr>
          <a:xfrm>
            <a:off x="816864" y="1609416"/>
            <a:ext cx="10871200" cy="5019984"/>
          </a:xfrm>
        </p:spPr>
        <p:txBody>
          <a:bodyPr>
            <a:normAutofit/>
          </a:bodyPr>
          <a:lstStyle/>
          <a:p>
            <a:pPr algn="just"/>
            <a:r>
              <a:rPr lang="id-ID" sz="2800" dirty="0"/>
              <a:t>Desil adalah ukuran letak yang membagi data yang telah diurutkan atau data berkelompok menjadi 10 bagian sama besar, atau setiap bagian dari desil sebesar 10%.</a:t>
            </a:r>
          </a:p>
          <a:p>
            <a:pPr algn="just"/>
            <a:r>
              <a:rPr lang="id-ID" sz="2800" dirty="0"/>
              <a:t>Untuk data yang tidak dikelompokan:</a:t>
            </a:r>
          </a:p>
          <a:p>
            <a:pPr lvl="1" algn="just"/>
            <a:r>
              <a:rPr lang="id-ID" sz="2500" dirty="0"/>
              <a:t>Letak D1=[1(n+1)]/10</a:t>
            </a:r>
          </a:p>
          <a:p>
            <a:pPr lvl="1" algn="just"/>
            <a:r>
              <a:rPr lang="id-ID" sz="2500" dirty="0"/>
              <a:t>Letak D3=[3(n+1)]/10</a:t>
            </a:r>
          </a:p>
          <a:p>
            <a:pPr lvl="1" algn="just"/>
            <a:r>
              <a:rPr lang="id-ID" sz="2500" dirty="0"/>
              <a:t>Letak D9=[9(n+1)]/10</a:t>
            </a:r>
          </a:p>
          <a:p>
            <a:pPr algn="just"/>
            <a:r>
              <a:rPr lang="id-ID" sz="2800" dirty="0"/>
              <a:t>Jika letak desil dalam bentuk pecahan, atau tidak ada nilai yang pas pada letak tersebut, maka menghitung nilai desil menggunakan rumus:</a:t>
            </a:r>
          </a:p>
          <a:p>
            <a:pPr marL="0" indent="0" algn="ctr">
              <a:buNone/>
            </a:pPr>
            <a:r>
              <a:rPr lang="id-ID" sz="2800" b="1" dirty="0"/>
              <a:t>ND=NDB+[(LD – LDB)/(LDA-LDB)]X(NDA – NDB)</a:t>
            </a:r>
          </a:p>
        </p:txBody>
      </p:sp>
    </p:spTree>
  </p:cSld>
  <p:clrMapOvr>
    <a:masterClrMapping/>
  </p:clrMapOvr>
  <p:transition>
    <p:wheel spokes="8"/>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Keterangan</a:t>
            </a:r>
            <a:r>
              <a:rPr lang="en-US" dirty="0"/>
              <a:t> </a:t>
            </a:r>
            <a:r>
              <a:rPr lang="en-US" dirty="0" err="1"/>
              <a:t>Rumus</a:t>
            </a:r>
            <a:r>
              <a:rPr lang="en-US" dirty="0"/>
              <a:t> </a:t>
            </a:r>
            <a:r>
              <a:rPr lang="en-US" dirty="0" err="1"/>
              <a:t>Desil</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err="1"/>
              <a:t>Keterangan</a:t>
            </a:r>
            <a:r>
              <a:rPr lang="en-US" dirty="0"/>
              <a:t>:</a:t>
            </a:r>
          </a:p>
          <a:p>
            <a:r>
              <a:rPr lang="en-US" dirty="0"/>
              <a:t>ND = Nilai </a:t>
            </a:r>
            <a:r>
              <a:rPr lang="en-US" dirty="0" err="1"/>
              <a:t>desil</a:t>
            </a:r>
            <a:r>
              <a:rPr lang="en-US" dirty="0"/>
              <a:t>,</a:t>
            </a:r>
          </a:p>
          <a:p>
            <a:r>
              <a:rPr lang="en-US" dirty="0"/>
              <a:t>NDB = </a:t>
            </a:r>
            <a:r>
              <a:rPr lang="en-US" dirty="0" err="1"/>
              <a:t>nilai</a:t>
            </a:r>
            <a:r>
              <a:rPr lang="en-US" dirty="0"/>
              <a:t> </a:t>
            </a:r>
            <a:r>
              <a:rPr lang="en-US" dirty="0" err="1"/>
              <a:t>desil</a:t>
            </a:r>
            <a:r>
              <a:rPr lang="en-US" dirty="0"/>
              <a:t> yang </a:t>
            </a:r>
            <a:r>
              <a:rPr lang="en-US" dirty="0" err="1"/>
              <a:t>berada</a:t>
            </a:r>
            <a:r>
              <a:rPr lang="en-US" dirty="0"/>
              <a:t> di </a:t>
            </a:r>
            <a:r>
              <a:rPr lang="en-US" dirty="0" err="1"/>
              <a:t>bawah</a:t>
            </a:r>
            <a:r>
              <a:rPr lang="en-US" dirty="0"/>
              <a:t> </a:t>
            </a:r>
            <a:r>
              <a:rPr lang="en-US" dirty="0" err="1"/>
              <a:t>letak</a:t>
            </a:r>
            <a:r>
              <a:rPr lang="en-US" dirty="0"/>
              <a:t> </a:t>
            </a:r>
            <a:r>
              <a:rPr lang="en-US" dirty="0" err="1"/>
              <a:t>desil</a:t>
            </a:r>
            <a:r>
              <a:rPr lang="en-US" dirty="0"/>
              <a:t>,</a:t>
            </a:r>
          </a:p>
          <a:p>
            <a:r>
              <a:rPr lang="en-US" dirty="0"/>
              <a:t>LD = </a:t>
            </a:r>
            <a:r>
              <a:rPr lang="en-US" dirty="0" err="1"/>
              <a:t>letak</a:t>
            </a:r>
            <a:r>
              <a:rPr lang="en-US" dirty="0"/>
              <a:t> </a:t>
            </a:r>
            <a:r>
              <a:rPr lang="en-US" dirty="0" err="1"/>
              <a:t>desil</a:t>
            </a:r>
            <a:r>
              <a:rPr lang="en-US" dirty="0"/>
              <a:t>,</a:t>
            </a:r>
          </a:p>
          <a:p>
            <a:r>
              <a:rPr lang="en-US" dirty="0"/>
              <a:t>LDB = </a:t>
            </a:r>
            <a:r>
              <a:rPr lang="en-US" dirty="0" err="1"/>
              <a:t>letak</a:t>
            </a:r>
            <a:r>
              <a:rPr lang="en-US" dirty="0"/>
              <a:t> data </a:t>
            </a:r>
            <a:r>
              <a:rPr lang="en-US" dirty="0" err="1"/>
              <a:t>desil</a:t>
            </a:r>
            <a:r>
              <a:rPr lang="en-US" dirty="0"/>
              <a:t> yang </a:t>
            </a:r>
            <a:r>
              <a:rPr lang="en-US" dirty="0" err="1"/>
              <a:t>berada</a:t>
            </a:r>
            <a:r>
              <a:rPr lang="en-US" dirty="0"/>
              <a:t> </a:t>
            </a:r>
            <a:r>
              <a:rPr lang="en-US" dirty="0" err="1"/>
              <a:t>di</a:t>
            </a:r>
            <a:r>
              <a:rPr lang="en-US" dirty="0"/>
              <a:t> </a:t>
            </a:r>
            <a:r>
              <a:rPr lang="en-US" dirty="0" err="1"/>
              <a:t>bawah</a:t>
            </a:r>
            <a:r>
              <a:rPr lang="en-US" dirty="0"/>
              <a:t> </a:t>
            </a:r>
            <a:r>
              <a:rPr lang="en-US" dirty="0" err="1"/>
              <a:t>letak</a:t>
            </a:r>
            <a:r>
              <a:rPr lang="en-US" dirty="0"/>
              <a:t> </a:t>
            </a:r>
            <a:r>
              <a:rPr lang="en-US" dirty="0" err="1"/>
              <a:t>desil</a:t>
            </a:r>
            <a:r>
              <a:rPr lang="en-US" dirty="0"/>
              <a:t>,</a:t>
            </a:r>
          </a:p>
          <a:p>
            <a:r>
              <a:rPr lang="en-US" dirty="0"/>
              <a:t>LDA = </a:t>
            </a:r>
            <a:r>
              <a:rPr lang="en-US" dirty="0" err="1"/>
              <a:t>letak</a:t>
            </a:r>
            <a:r>
              <a:rPr lang="en-US" dirty="0"/>
              <a:t> data </a:t>
            </a:r>
            <a:r>
              <a:rPr lang="en-US" dirty="0" err="1"/>
              <a:t>desil</a:t>
            </a:r>
            <a:r>
              <a:rPr lang="en-US" dirty="0"/>
              <a:t> yang </a:t>
            </a:r>
            <a:r>
              <a:rPr lang="en-US" dirty="0" err="1"/>
              <a:t>berada</a:t>
            </a:r>
            <a:r>
              <a:rPr lang="en-US" dirty="0"/>
              <a:t> </a:t>
            </a:r>
            <a:r>
              <a:rPr lang="en-US" dirty="0" err="1"/>
              <a:t>di</a:t>
            </a:r>
            <a:r>
              <a:rPr lang="en-US" dirty="0"/>
              <a:t> </a:t>
            </a:r>
            <a:r>
              <a:rPr lang="en-US" dirty="0" err="1"/>
              <a:t>atas</a:t>
            </a:r>
            <a:r>
              <a:rPr lang="en-US" dirty="0"/>
              <a:t> </a:t>
            </a:r>
            <a:r>
              <a:rPr lang="en-US" dirty="0" err="1"/>
              <a:t>letak</a:t>
            </a:r>
            <a:r>
              <a:rPr lang="en-US" dirty="0"/>
              <a:t> </a:t>
            </a:r>
            <a:r>
              <a:rPr lang="en-US" dirty="0" err="1"/>
              <a:t>desil</a:t>
            </a:r>
            <a:r>
              <a:rPr lang="en-US" dirty="0"/>
              <a:t>,</a:t>
            </a:r>
          </a:p>
          <a:p>
            <a:r>
              <a:rPr lang="en-US" dirty="0"/>
              <a:t>NDA = </a:t>
            </a:r>
            <a:r>
              <a:rPr lang="en-US" dirty="0" err="1"/>
              <a:t>Nilai</a:t>
            </a:r>
            <a:r>
              <a:rPr lang="en-US" dirty="0"/>
              <a:t> </a:t>
            </a:r>
            <a:r>
              <a:rPr lang="en-US" dirty="0" err="1"/>
              <a:t>desil</a:t>
            </a:r>
            <a:r>
              <a:rPr lang="en-US" dirty="0"/>
              <a:t> yang </a:t>
            </a:r>
            <a:r>
              <a:rPr lang="en-US" dirty="0" err="1"/>
              <a:t>berada</a:t>
            </a:r>
            <a:r>
              <a:rPr lang="en-US" dirty="0"/>
              <a:t> </a:t>
            </a:r>
            <a:r>
              <a:rPr lang="en-US" dirty="0" err="1"/>
              <a:t>di</a:t>
            </a:r>
            <a:r>
              <a:rPr lang="en-US" dirty="0"/>
              <a:t> </a:t>
            </a:r>
            <a:r>
              <a:rPr lang="en-US" dirty="0" err="1"/>
              <a:t>atas</a:t>
            </a:r>
            <a:r>
              <a:rPr lang="en-US" dirty="0"/>
              <a:t> </a:t>
            </a:r>
            <a:r>
              <a:rPr lang="en-US" dirty="0" err="1"/>
              <a:t>letak</a:t>
            </a:r>
            <a:r>
              <a:rPr lang="en-US" dirty="0"/>
              <a:t> </a:t>
            </a:r>
            <a:r>
              <a:rPr lang="en-US" dirty="0" err="1"/>
              <a:t>desil</a:t>
            </a:r>
            <a:r>
              <a:rPr lang="en-US" dirty="0"/>
              <a:t>.</a:t>
            </a:r>
          </a:p>
          <a:p>
            <a:endParaRPr lang="en-US" dirty="0"/>
          </a:p>
        </p:txBody>
      </p:sp>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Simulasikan</a:t>
            </a:r>
            <a:r>
              <a:rPr lang="en-US" dirty="0"/>
              <a:t> </a:t>
            </a:r>
            <a:r>
              <a:rPr lang="en-US" dirty="0" err="1"/>
              <a:t>Mancari</a:t>
            </a:r>
            <a:r>
              <a:rPr lang="en-US" dirty="0"/>
              <a:t> </a:t>
            </a:r>
            <a:r>
              <a:rPr lang="en-US" dirty="0" err="1"/>
              <a:t>Nilai</a:t>
            </a:r>
            <a:r>
              <a:rPr lang="id-ID" dirty="0"/>
              <a:t> </a:t>
            </a:r>
            <a:r>
              <a:rPr lang="en-US" dirty="0" err="1"/>
              <a:t>Desil</a:t>
            </a:r>
            <a:r>
              <a:rPr lang="id-ID" dirty="0"/>
              <a:t> untuk data yang tidak dikelompokan</a:t>
            </a:r>
          </a:p>
        </p:txBody>
      </p:sp>
      <p:sp>
        <p:nvSpPr>
          <p:cNvPr id="3" name="Content Placeholder 2"/>
          <p:cNvSpPr>
            <a:spLocks noGrp="1"/>
          </p:cNvSpPr>
          <p:nvPr>
            <p:ph sz="quarter" idx="1"/>
          </p:nvPr>
        </p:nvSpPr>
        <p:spPr>
          <a:xfrm>
            <a:off x="816864" y="1504952"/>
            <a:ext cx="10871200" cy="1576332"/>
          </a:xfrm>
        </p:spPr>
        <p:txBody>
          <a:bodyPr>
            <a:normAutofit/>
          </a:bodyPr>
          <a:lstStyle/>
          <a:p>
            <a:pPr algn="just"/>
            <a:r>
              <a:rPr lang="id-ID" sz="2800" dirty="0"/>
              <a:t>Berikut pesawat </a:t>
            </a:r>
            <a:r>
              <a:rPr lang="en-US" sz="2800" dirty="0"/>
              <a:t>yang </a:t>
            </a:r>
            <a:r>
              <a:rPr lang="en-US" sz="2800" dirty="0" err="1"/>
              <a:t>beroperasi</a:t>
            </a:r>
            <a:r>
              <a:rPr lang="en-US" sz="2800" dirty="0"/>
              <a:t> </a:t>
            </a:r>
            <a:r>
              <a:rPr lang="id-ID" sz="2800" dirty="0"/>
              <a:t>dari </a:t>
            </a:r>
            <a:r>
              <a:rPr lang="en-US" sz="2800" dirty="0"/>
              <a:t>7</a:t>
            </a:r>
            <a:r>
              <a:rPr lang="id-ID" sz="2800" dirty="0"/>
              <a:t> perusahaan maskapai penerbangan nasional pada tahun 20</a:t>
            </a:r>
            <a:r>
              <a:rPr lang="en-US" sz="2800" dirty="0"/>
              <a:t>18</a:t>
            </a:r>
            <a:r>
              <a:rPr lang="id-ID" sz="2800" dirty="0"/>
              <a:t>. </a:t>
            </a:r>
            <a:r>
              <a:rPr lang="en-US" sz="2800" dirty="0"/>
              <a:t>C</a:t>
            </a:r>
            <a:r>
              <a:rPr lang="id-ID" sz="2800" dirty="0"/>
              <a:t>arilah </a:t>
            </a:r>
            <a:r>
              <a:rPr lang="en-US" sz="2800" dirty="0" err="1"/>
              <a:t>desil</a:t>
            </a:r>
            <a:r>
              <a:rPr lang="en-US" sz="2800" dirty="0"/>
              <a:t> 8 </a:t>
            </a:r>
            <a:r>
              <a:rPr lang="en-US" sz="2800" dirty="0" err="1"/>
              <a:t>dari</a:t>
            </a:r>
            <a:r>
              <a:rPr lang="en-US" sz="2800" dirty="0"/>
              <a:t> </a:t>
            </a:r>
            <a:r>
              <a:rPr lang="en-US" sz="2800" dirty="0" err="1"/>
              <a:t>jumlah</a:t>
            </a:r>
            <a:r>
              <a:rPr lang="en-US" sz="2800" dirty="0"/>
              <a:t> </a:t>
            </a:r>
            <a:r>
              <a:rPr lang="en-US" sz="2800" dirty="0" err="1"/>
              <a:t>pesawat</a:t>
            </a:r>
            <a:r>
              <a:rPr lang="id-ID" sz="2800" dirty="0"/>
              <a:t>!</a:t>
            </a:r>
          </a:p>
        </p:txBody>
      </p:sp>
      <p:graphicFrame>
        <p:nvGraphicFramePr>
          <p:cNvPr id="4" name="Table 3"/>
          <p:cNvGraphicFramePr>
            <a:graphicFrameLocks noGrp="1"/>
          </p:cNvGraphicFramePr>
          <p:nvPr>
            <p:extLst>
              <p:ext uri="{D42A27DB-BD31-4B8C-83A1-F6EECF244321}">
                <p14:modId xmlns:p14="http://schemas.microsoft.com/office/powerpoint/2010/main" val="3777394970"/>
              </p:ext>
            </p:extLst>
          </p:nvPr>
        </p:nvGraphicFramePr>
        <p:xfrm>
          <a:off x="361182" y="3194640"/>
          <a:ext cx="5891282" cy="3474720"/>
        </p:xfrm>
        <a:graphic>
          <a:graphicData uri="http://schemas.openxmlformats.org/drawingml/2006/table">
            <a:tbl>
              <a:tblPr firstRow="1" bandRow="1">
                <a:tableStyleId>{073A0DAA-6AF3-43AB-8588-CEC1D06C72B9}</a:tableStyleId>
              </a:tblPr>
              <a:tblGrid>
                <a:gridCol w="551276">
                  <a:extLst>
                    <a:ext uri="{9D8B030D-6E8A-4147-A177-3AD203B41FA5}">
                      <a16:colId xmlns:a16="http://schemas.microsoft.com/office/drawing/2014/main" val="20000"/>
                    </a:ext>
                  </a:extLst>
                </a:gridCol>
                <a:gridCol w="2030654">
                  <a:extLst>
                    <a:ext uri="{9D8B030D-6E8A-4147-A177-3AD203B41FA5}">
                      <a16:colId xmlns:a16="http://schemas.microsoft.com/office/drawing/2014/main" val="20001"/>
                    </a:ext>
                  </a:extLst>
                </a:gridCol>
                <a:gridCol w="1654676">
                  <a:extLst>
                    <a:ext uri="{9D8B030D-6E8A-4147-A177-3AD203B41FA5}">
                      <a16:colId xmlns:a16="http://schemas.microsoft.com/office/drawing/2014/main" val="20002"/>
                    </a:ext>
                  </a:extLst>
                </a:gridCol>
                <a:gridCol w="1654676">
                  <a:extLst>
                    <a:ext uri="{9D8B030D-6E8A-4147-A177-3AD203B41FA5}">
                      <a16:colId xmlns:a16="http://schemas.microsoft.com/office/drawing/2014/main" val="20003"/>
                    </a:ext>
                  </a:extLst>
                </a:gridCol>
              </a:tblGrid>
              <a:tr h="370840">
                <a:tc>
                  <a:txBody>
                    <a:bodyPr/>
                    <a:lstStyle/>
                    <a:p>
                      <a:pPr algn="ctr"/>
                      <a:r>
                        <a:rPr lang="id-ID" sz="2000" dirty="0"/>
                        <a:t>No</a:t>
                      </a:r>
                    </a:p>
                  </a:txBody>
                  <a:tcPr/>
                </a:tc>
                <a:tc>
                  <a:txBody>
                    <a:bodyPr/>
                    <a:lstStyle/>
                    <a:p>
                      <a:pPr algn="ctr"/>
                      <a:r>
                        <a:rPr lang="id-ID" sz="2000" dirty="0"/>
                        <a:t>Nama Maskapai</a:t>
                      </a:r>
                    </a:p>
                    <a:p>
                      <a:pPr algn="ctr"/>
                      <a:r>
                        <a:rPr lang="id-ID" sz="2000" dirty="0"/>
                        <a:t>Penerbangan</a:t>
                      </a:r>
                    </a:p>
                  </a:txBody>
                  <a:tcPr/>
                </a:tc>
                <a:tc>
                  <a:txBody>
                    <a:bodyPr/>
                    <a:lstStyle/>
                    <a:p>
                      <a:pPr algn="ctr"/>
                      <a:r>
                        <a:rPr lang="en-US" sz="2000" dirty="0" err="1"/>
                        <a:t>Jumlah</a:t>
                      </a:r>
                      <a:r>
                        <a:rPr lang="en-US" sz="2000" baseline="0" dirty="0"/>
                        <a:t> </a:t>
                      </a:r>
                      <a:r>
                        <a:rPr lang="en-US" sz="2000" baseline="0" dirty="0" err="1"/>
                        <a:t>Pesawat</a:t>
                      </a:r>
                      <a:endParaRPr lang="id-ID" sz="2000" dirty="0"/>
                    </a:p>
                  </a:txBody>
                  <a:tcPr/>
                </a:tc>
                <a:tc>
                  <a:txBody>
                    <a:bodyPr/>
                    <a:lstStyle/>
                    <a:p>
                      <a:pPr algn="ctr"/>
                      <a:r>
                        <a:rPr lang="en-US" sz="2000" dirty="0" err="1"/>
                        <a:t>Tujuan</a:t>
                      </a:r>
                      <a:endParaRPr lang="id-ID" sz="2000" dirty="0"/>
                    </a:p>
                  </a:txBody>
                  <a:tcPr/>
                </a:tc>
                <a:extLst>
                  <a:ext uri="{0D108BD9-81ED-4DB2-BD59-A6C34878D82A}">
                    <a16:rowId xmlns:a16="http://schemas.microsoft.com/office/drawing/2014/main" val="10000"/>
                  </a:ext>
                </a:extLst>
              </a:tr>
              <a:tr h="370840">
                <a:tc>
                  <a:txBody>
                    <a:bodyPr/>
                    <a:lstStyle/>
                    <a:p>
                      <a:pPr algn="ctr"/>
                      <a:r>
                        <a:rPr lang="id-ID" sz="2000" dirty="0"/>
                        <a:t>1</a:t>
                      </a:r>
                    </a:p>
                  </a:txBody>
                  <a:tcPr/>
                </a:tc>
                <a:tc>
                  <a:txBody>
                    <a:bodyPr/>
                    <a:lstStyle/>
                    <a:p>
                      <a:pPr algn="l"/>
                      <a:r>
                        <a:rPr lang="id-ID" sz="2000" dirty="0"/>
                        <a:t>Garuda Indonesia</a:t>
                      </a:r>
                    </a:p>
                  </a:txBody>
                  <a:tcPr/>
                </a:tc>
                <a:tc>
                  <a:txBody>
                    <a:bodyPr/>
                    <a:lstStyle/>
                    <a:p>
                      <a:pPr algn="ctr"/>
                      <a:r>
                        <a:rPr lang="en-US" sz="2000" dirty="0"/>
                        <a:t>123</a:t>
                      </a:r>
                      <a:endParaRPr lang="id-ID" sz="2000" dirty="0"/>
                    </a:p>
                  </a:txBody>
                  <a:tcPr/>
                </a:tc>
                <a:tc>
                  <a:txBody>
                    <a:bodyPr/>
                    <a:lstStyle/>
                    <a:p>
                      <a:pPr algn="ctr"/>
                      <a:r>
                        <a:rPr lang="en-US" sz="2000" dirty="0"/>
                        <a:t>90</a:t>
                      </a:r>
                      <a:endParaRPr lang="id-ID" sz="2000" dirty="0"/>
                    </a:p>
                  </a:txBody>
                  <a:tcPr/>
                </a:tc>
                <a:extLst>
                  <a:ext uri="{0D108BD9-81ED-4DB2-BD59-A6C34878D82A}">
                    <a16:rowId xmlns:a16="http://schemas.microsoft.com/office/drawing/2014/main" val="10001"/>
                  </a:ext>
                </a:extLst>
              </a:tr>
              <a:tr h="370840">
                <a:tc>
                  <a:txBody>
                    <a:bodyPr/>
                    <a:lstStyle/>
                    <a:p>
                      <a:pPr algn="ctr"/>
                      <a:r>
                        <a:rPr lang="id-ID" sz="2000" dirty="0"/>
                        <a:t>2</a:t>
                      </a:r>
                    </a:p>
                  </a:txBody>
                  <a:tcPr/>
                </a:tc>
                <a:tc>
                  <a:txBody>
                    <a:bodyPr/>
                    <a:lstStyle/>
                    <a:p>
                      <a:pPr algn="l"/>
                      <a:r>
                        <a:rPr lang="en-US" sz="2000" dirty="0" err="1"/>
                        <a:t>Citi</a:t>
                      </a:r>
                      <a:r>
                        <a:rPr lang="en-US" sz="2000" baseline="0" dirty="0" err="1"/>
                        <a:t>link</a:t>
                      </a:r>
                      <a:endParaRPr lang="id-ID" sz="2000" dirty="0"/>
                    </a:p>
                  </a:txBody>
                  <a:tcPr/>
                </a:tc>
                <a:tc>
                  <a:txBody>
                    <a:bodyPr/>
                    <a:lstStyle/>
                    <a:p>
                      <a:pPr algn="ctr"/>
                      <a:r>
                        <a:rPr lang="en-US" sz="2000" dirty="0"/>
                        <a:t>49</a:t>
                      </a:r>
                      <a:endParaRPr lang="id-ID" sz="2000" dirty="0"/>
                    </a:p>
                  </a:txBody>
                  <a:tcPr/>
                </a:tc>
                <a:tc>
                  <a:txBody>
                    <a:bodyPr/>
                    <a:lstStyle/>
                    <a:p>
                      <a:pPr algn="ctr"/>
                      <a:r>
                        <a:rPr lang="en-US" sz="2000" dirty="0"/>
                        <a:t>31</a:t>
                      </a:r>
                      <a:endParaRPr lang="id-ID" sz="2000" dirty="0"/>
                    </a:p>
                  </a:txBody>
                  <a:tcPr/>
                </a:tc>
                <a:extLst>
                  <a:ext uri="{0D108BD9-81ED-4DB2-BD59-A6C34878D82A}">
                    <a16:rowId xmlns:a16="http://schemas.microsoft.com/office/drawing/2014/main" val="10002"/>
                  </a:ext>
                </a:extLst>
              </a:tr>
              <a:tr h="370840">
                <a:tc>
                  <a:txBody>
                    <a:bodyPr/>
                    <a:lstStyle/>
                    <a:p>
                      <a:pPr algn="ctr"/>
                      <a:r>
                        <a:rPr lang="id-ID" sz="2000" dirty="0"/>
                        <a:t>3</a:t>
                      </a:r>
                    </a:p>
                  </a:txBody>
                  <a:tcPr/>
                </a:tc>
                <a:tc>
                  <a:txBody>
                    <a:bodyPr/>
                    <a:lstStyle/>
                    <a:p>
                      <a:pPr algn="l"/>
                      <a:r>
                        <a:rPr lang="id-ID" sz="2000" dirty="0"/>
                        <a:t>Lion Air</a:t>
                      </a:r>
                    </a:p>
                  </a:txBody>
                  <a:tcPr/>
                </a:tc>
                <a:tc>
                  <a:txBody>
                    <a:bodyPr/>
                    <a:lstStyle/>
                    <a:p>
                      <a:pPr algn="ctr"/>
                      <a:r>
                        <a:rPr lang="en-US" sz="2000" dirty="0"/>
                        <a:t>118</a:t>
                      </a:r>
                      <a:endParaRPr lang="id-ID" sz="2000" dirty="0"/>
                    </a:p>
                  </a:txBody>
                  <a:tcPr/>
                </a:tc>
                <a:tc>
                  <a:txBody>
                    <a:bodyPr/>
                    <a:lstStyle/>
                    <a:p>
                      <a:pPr algn="ctr"/>
                      <a:r>
                        <a:rPr lang="en-US" sz="2000" dirty="0"/>
                        <a:t>126</a:t>
                      </a:r>
                      <a:endParaRPr lang="id-ID" sz="2000" dirty="0"/>
                    </a:p>
                  </a:txBody>
                  <a:tcPr/>
                </a:tc>
                <a:extLst>
                  <a:ext uri="{0D108BD9-81ED-4DB2-BD59-A6C34878D82A}">
                    <a16:rowId xmlns:a16="http://schemas.microsoft.com/office/drawing/2014/main" val="10003"/>
                  </a:ext>
                </a:extLst>
              </a:tr>
              <a:tr h="370840">
                <a:tc>
                  <a:txBody>
                    <a:bodyPr/>
                    <a:lstStyle/>
                    <a:p>
                      <a:pPr algn="ctr"/>
                      <a:r>
                        <a:rPr lang="id-ID" sz="2000" dirty="0"/>
                        <a:t>4</a:t>
                      </a:r>
                    </a:p>
                  </a:txBody>
                  <a:tcPr/>
                </a:tc>
                <a:tc>
                  <a:txBody>
                    <a:bodyPr/>
                    <a:lstStyle/>
                    <a:p>
                      <a:pPr algn="l"/>
                      <a:r>
                        <a:rPr lang="en-US" sz="2000" dirty="0"/>
                        <a:t>Wings Air</a:t>
                      </a:r>
                      <a:endParaRPr lang="id-ID" sz="2000" dirty="0"/>
                    </a:p>
                  </a:txBody>
                  <a:tcPr/>
                </a:tc>
                <a:tc>
                  <a:txBody>
                    <a:bodyPr/>
                    <a:lstStyle/>
                    <a:p>
                      <a:pPr algn="ctr"/>
                      <a:r>
                        <a:rPr lang="en-US" sz="2000" dirty="0"/>
                        <a:t>51</a:t>
                      </a:r>
                      <a:endParaRPr lang="id-ID" sz="2000" dirty="0"/>
                    </a:p>
                  </a:txBody>
                  <a:tcPr/>
                </a:tc>
                <a:tc>
                  <a:txBody>
                    <a:bodyPr/>
                    <a:lstStyle/>
                    <a:p>
                      <a:pPr algn="ctr"/>
                      <a:r>
                        <a:rPr lang="en-US" sz="2000" dirty="0"/>
                        <a:t>75</a:t>
                      </a:r>
                      <a:endParaRPr lang="id-ID" sz="2000" dirty="0"/>
                    </a:p>
                  </a:txBody>
                  <a:tcPr/>
                </a:tc>
                <a:extLst>
                  <a:ext uri="{0D108BD9-81ED-4DB2-BD59-A6C34878D82A}">
                    <a16:rowId xmlns:a16="http://schemas.microsoft.com/office/drawing/2014/main" val="10004"/>
                  </a:ext>
                </a:extLst>
              </a:tr>
              <a:tr h="370840">
                <a:tc>
                  <a:txBody>
                    <a:bodyPr/>
                    <a:lstStyle/>
                    <a:p>
                      <a:pPr algn="ctr"/>
                      <a:r>
                        <a:rPr lang="id-ID" sz="2000" dirty="0"/>
                        <a:t>5</a:t>
                      </a:r>
                    </a:p>
                  </a:txBody>
                  <a:tcPr/>
                </a:tc>
                <a:tc>
                  <a:txBody>
                    <a:bodyPr/>
                    <a:lstStyle/>
                    <a:p>
                      <a:pPr algn="l"/>
                      <a:r>
                        <a:rPr lang="en-US" sz="2000" dirty="0"/>
                        <a:t>Batik</a:t>
                      </a:r>
                      <a:r>
                        <a:rPr lang="en-US" sz="2000" baseline="0" dirty="0"/>
                        <a:t> Air</a:t>
                      </a:r>
                      <a:endParaRPr lang="id-ID" sz="2000" dirty="0"/>
                    </a:p>
                  </a:txBody>
                  <a:tcPr/>
                </a:tc>
                <a:tc>
                  <a:txBody>
                    <a:bodyPr/>
                    <a:lstStyle/>
                    <a:p>
                      <a:pPr algn="ctr"/>
                      <a:r>
                        <a:rPr lang="en-US" sz="2000" dirty="0"/>
                        <a:t>54</a:t>
                      </a:r>
                      <a:endParaRPr lang="id-ID" sz="2000" dirty="0"/>
                    </a:p>
                  </a:txBody>
                  <a:tcPr/>
                </a:tc>
                <a:tc>
                  <a:txBody>
                    <a:bodyPr/>
                    <a:lstStyle/>
                    <a:p>
                      <a:pPr algn="ctr"/>
                      <a:r>
                        <a:rPr lang="en-US" sz="2000" dirty="0"/>
                        <a:t>26</a:t>
                      </a:r>
                      <a:endParaRPr lang="id-ID" sz="2000" dirty="0"/>
                    </a:p>
                  </a:txBody>
                  <a:tcPr/>
                </a:tc>
                <a:extLst>
                  <a:ext uri="{0D108BD9-81ED-4DB2-BD59-A6C34878D82A}">
                    <a16:rowId xmlns:a16="http://schemas.microsoft.com/office/drawing/2014/main" val="10005"/>
                  </a:ext>
                </a:extLst>
              </a:tr>
              <a:tr h="370840">
                <a:tc>
                  <a:txBody>
                    <a:bodyPr/>
                    <a:lstStyle/>
                    <a:p>
                      <a:pPr algn="ctr"/>
                      <a:r>
                        <a:rPr lang="en-US" sz="2000" dirty="0"/>
                        <a:t>6</a:t>
                      </a:r>
                      <a:endParaRPr lang="id-ID" sz="2000" dirty="0"/>
                    </a:p>
                  </a:txBody>
                  <a:tcPr/>
                </a:tc>
                <a:tc>
                  <a:txBody>
                    <a:bodyPr/>
                    <a:lstStyle/>
                    <a:p>
                      <a:pPr algn="l"/>
                      <a:r>
                        <a:rPr lang="en-US" sz="2000" dirty="0" err="1"/>
                        <a:t>Sriwijaya</a:t>
                      </a:r>
                      <a:r>
                        <a:rPr lang="en-US" sz="2000" dirty="0"/>
                        <a:t> Air</a:t>
                      </a:r>
                      <a:endParaRPr lang="id-ID" sz="2000" dirty="0"/>
                    </a:p>
                  </a:txBody>
                  <a:tcPr/>
                </a:tc>
                <a:tc>
                  <a:txBody>
                    <a:bodyPr/>
                    <a:lstStyle/>
                    <a:p>
                      <a:pPr algn="ctr"/>
                      <a:r>
                        <a:rPr lang="en-US" sz="2000" dirty="0"/>
                        <a:t>36</a:t>
                      </a:r>
                      <a:endParaRPr lang="id-ID" sz="2000" dirty="0"/>
                    </a:p>
                  </a:txBody>
                  <a:tcPr/>
                </a:tc>
                <a:tc>
                  <a:txBody>
                    <a:bodyPr/>
                    <a:lstStyle/>
                    <a:p>
                      <a:pPr algn="ctr"/>
                      <a:r>
                        <a:rPr lang="en-US" sz="2000" dirty="0"/>
                        <a:t>43</a:t>
                      </a:r>
                      <a:endParaRPr lang="id-ID" sz="2000" dirty="0"/>
                    </a:p>
                  </a:txBody>
                  <a:tcPr/>
                </a:tc>
                <a:extLst>
                  <a:ext uri="{0D108BD9-81ED-4DB2-BD59-A6C34878D82A}">
                    <a16:rowId xmlns:a16="http://schemas.microsoft.com/office/drawing/2014/main" val="10006"/>
                  </a:ext>
                </a:extLst>
              </a:tr>
              <a:tr h="370840">
                <a:tc>
                  <a:txBody>
                    <a:bodyPr/>
                    <a:lstStyle/>
                    <a:p>
                      <a:pPr algn="ctr"/>
                      <a:r>
                        <a:rPr lang="en-US" sz="2000" dirty="0"/>
                        <a:t>7</a:t>
                      </a:r>
                      <a:endParaRPr lang="id-ID" sz="2000" dirty="0"/>
                    </a:p>
                  </a:txBody>
                  <a:tcPr/>
                </a:tc>
                <a:tc>
                  <a:txBody>
                    <a:bodyPr/>
                    <a:lstStyle/>
                    <a:p>
                      <a:pPr algn="l"/>
                      <a:r>
                        <a:rPr lang="en-US" sz="2000" dirty="0"/>
                        <a:t>Nam</a:t>
                      </a:r>
                      <a:r>
                        <a:rPr lang="en-US" sz="2000" baseline="0" dirty="0"/>
                        <a:t> Air</a:t>
                      </a:r>
                      <a:endParaRPr lang="id-ID" sz="2000" dirty="0"/>
                    </a:p>
                  </a:txBody>
                  <a:tcPr/>
                </a:tc>
                <a:tc>
                  <a:txBody>
                    <a:bodyPr/>
                    <a:lstStyle/>
                    <a:p>
                      <a:pPr algn="ctr"/>
                      <a:r>
                        <a:rPr lang="en-US" sz="2000" dirty="0"/>
                        <a:t>15</a:t>
                      </a:r>
                      <a:endParaRPr lang="id-ID" sz="2000" dirty="0"/>
                    </a:p>
                  </a:txBody>
                  <a:tcPr/>
                </a:tc>
                <a:tc>
                  <a:txBody>
                    <a:bodyPr/>
                    <a:lstStyle/>
                    <a:p>
                      <a:pPr algn="ctr"/>
                      <a:r>
                        <a:rPr lang="en-US" sz="2000" dirty="0"/>
                        <a:t>21</a:t>
                      </a:r>
                      <a:endParaRPr lang="id-ID" sz="2000" dirty="0"/>
                    </a:p>
                  </a:txBody>
                  <a:tcPr/>
                </a:tc>
                <a:extLst>
                  <a:ext uri="{0D108BD9-81ED-4DB2-BD59-A6C34878D82A}">
                    <a16:rowId xmlns:a16="http://schemas.microsoft.com/office/drawing/2014/main" val="10007"/>
                  </a:ext>
                </a:extLst>
              </a:tr>
            </a:tbl>
          </a:graphicData>
        </a:graphic>
      </p:graphicFrame>
      <p:sp>
        <p:nvSpPr>
          <p:cNvPr id="5" name="TextBox 4">
            <a:extLst>
              <a:ext uri="{FF2B5EF4-FFF2-40B4-BE49-F238E27FC236}">
                <a16:creationId xmlns:a16="http://schemas.microsoft.com/office/drawing/2014/main" id="{82B4EC36-AA04-4157-BF3E-116D36758D0D}"/>
              </a:ext>
            </a:extLst>
          </p:cNvPr>
          <p:cNvSpPr txBox="1"/>
          <p:nvPr/>
        </p:nvSpPr>
        <p:spPr>
          <a:xfrm>
            <a:off x="7606322" y="3322918"/>
            <a:ext cx="3386221" cy="523220"/>
          </a:xfrm>
          <a:prstGeom prst="rect">
            <a:avLst/>
          </a:prstGeom>
          <a:noFill/>
        </p:spPr>
        <p:txBody>
          <a:bodyPr wrap="square" rtlCol="0">
            <a:spAutoFit/>
          </a:bodyPr>
          <a:lstStyle/>
          <a:p>
            <a:r>
              <a:rPr lang="en-US" sz="2800" dirty="0"/>
              <a:t>D8 = 8(n+1)/10</a:t>
            </a:r>
            <a:endParaRPr lang="en-ID" sz="2800" dirty="0"/>
          </a:p>
        </p:txBody>
      </p:sp>
      <p:sp>
        <p:nvSpPr>
          <p:cNvPr id="6" name="TextBox 5">
            <a:extLst>
              <a:ext uri="{FF2B5EF4-FFF2-40B4-BE49-F238E27FC236}">
                <a16:creationId xmlns:a16="http://schemas.microsoft.com/office/drawing/2014/main" id="{15986F89-8A18-4329-9EBB-0AE4F3C624C8}"/>
              </a:ext>
            </a:extLst>
          </p:cNvPr>
          <p:cNvSpPr txBox="1"/>
          <p:nvPr/>
        </p:nvSpPr>
        <p:spPr>
          <a:xfrm>
            <a:off x="7606323" y="3815958"/>
            <a:ext cx="3118896" cy="523220"/>
          </a:xfrm>
          <a:prstGeom prst="rect">
            <a:avLst/>
          </a:prstGeom>
          <a:noFill/>
        </p:spPr>
        <p:txBody>
          <a:bodyPr wrap="square" rtlCol="0">
            <a:spAutoFit/>
          </a:bodyPr>
          <a:lstStyle/>
          <a:p>
            <a:r>
              <a:rPr lang="en-US" sz="2800" dirty="0"/>
              <a:t>D8 = 8(7+1)/10</a:t>
            </a:r>
            <a:endParaRPr lang="en-ID" sz="2800" dirty="0"/>
          </a:p>
        </p:txBody>
      </p:sp>
      <p:sp>
        <p:nvSpPr>
          <p:cNvPr id="7" name="TextBox 6">
            <a:extLst>
              <a:ext uri="{FF2B5EF4-FFF2-40B4-BE49-F238E27FC236}">
                <a16:creationId xmlns:a16="http://schemas.microsoft.com/office/drawing/2014/main" id="{0B9D88EF-0222-4625-A4F1-3906FE32738B}"/>
              </a:ext>
            </a:extLst>
          </p:cNvPr>
          <p:cNvSpPr txBox="1"/>
          <p:nvPr/>
        </p:nvSpPr>
        <p:spPr>
          <a:xfrm>
            <a:off x="7606323" y="4259022"/>
            <a:ext cx="3118896" cy="523220"/>
          </a:xfrm>
          <a:prstGeom prst="rect">
            <a:avLst/>
          </a:prstGeom>
          <a:noFill/>
        </p:spPr>
        <p:txBody>
          <a:bodyPr wrap="square" rtlCol="0">
            <a:spAutoFit/>
          </a:bodyPr>
          <a:lstStyle/>
          <a:p>
            <a:r>
              <a:rPr lang="en-US" sz="2800" dirty="0"/>
              <a:t>D8 = 64/10 = 6,4</a:t>
            </a:r>
            <a:endParaRPr lang="en-ID" sz="2800" dirty="0"/>
          </a:p>
        </p:txBody>
      </p:sp>
      <p:sp>
        <p:nvSpPr>
          <p:cNvPr id="8" name="TextBox 7">
            <a:extLst>
              <a:ext uri="{FF2B5EF4-FFF2-40B4-BE49-F238E27FC236}">
                <a16:creationId xmlns:a16="http://schemas.microsoft.com/office/drawing/2014/main" id="{43DDEBEB-6548-404F-8BA4-C5DF1EF717F8}"/>
              </a:ext>
            </a:extLst>
          </p:cNvPr>
          <p:cNvSpPr txBox="1"/>
          <p:nvPr/>
        </p:nvSpPr>
        <p:spPr>
          <a:xfrm>
            <a:off x="7606323" y="2838026"/>
            <a:ext cx="2470824" cy="523220"/>
          </a:xfrm>
          <a:prstGeom prst="rect">
            <a:avLst/>
          </a:prstGeom>
          <a:noFill/>
        </p:spPr>
        <p:txBody>
          <a:bodyPr wrap="square" rtlCol="0">
            <a:spAutoFit/>
          </a:bodyPr>
          <a:lstStyle/>
          <a:p>
            <a:r>
              <a:rPr lang="en-US" sz="2800" dirty="0" err="1">
                <a:solidFill>
                  <a:srgbClr val="00B050"/>
                </a:solidFill>
              </a:rPr>
              <a:t>Letak</a:t>
            </a:r>
            <a:r>
              <a:rPr lang="en-US" sz="2800" dirty="0">
                <a:solidFill>
                  <a:srgbClr val="00B050"/>
                </a:solidFill>
              </a:rPr>
              <a:t> D8</a:t>
            </a:r>
            <a:endParaRPr lang="en-ID" sz="2800" dirty="0">
              <a:solidFill>
                <a:srgbClr val="00B050"/>
              </a:solidFill>
            </a:endParaRPr>
          </a:p>
        </p:txBody>
      </p:sp>
      <p:sp>
        <p:nvSpPr>
          <p:cNvPr id="9" name="TextBox 8">
            <a:extLst>
              <a:ext uri="{FF2B5EF4-FFF2-40B4-BE49-F238E27FC236}">
                <a16:creationId xmlns:a16="http://schemas.microsoft.com/office/drawing/2014/main" id="{E1E6F58C-5E43-4013-8139-7406FB7981A8}"/>
              </a:ext>
            </a:extLst>
          </p:cNvPr>
          <p:cNvSpPr txBox="1"/>
          <p:nvPr/>
        </p:nvSpPr>
        <p:spPr>
          <a:xfrm>
            <a:off x="7606322" y="4963696"/>
            <a:ext cx="4466341" cy="400110"/>
          </a:xfrm>
          <a:prstGeom prst="rect">
            <a:avLst/>
          </a:prstGeom>
          <a:noFill/>
        </p:spPr>
        <p:txBody>
          <a:bodyPr wrap="square" rtlCol="0">
            <a:spAutoFit/>
          </a:bodyPr>
          <a:lstStyle/>
          <a:p>
            <a:r>
              <a:rPr lang="id-ID" sz="2000" dirty="0"/>
              <a:t>ND</a:t>
            </a:r>
            <a:r>
              <a:rPr lang="en-US" sz="2000" dirty="0"/>
              <a:t>8</a:t>
            </a:r>
            <a:r>
              <a:rPr lang="id-ID" sz="2000" dirty="0"/>
              <a:t>=</a:t>
            </a:r>
            <a:r>
              <a:rPr lang="en-US" sz="2000" dirty="0"/>
              <a:t>118</a:t>
            </a:r>
            <a:r>
              <a:rPr lang="id-ID" sz="2000" dirty="0"/>
              <a:t>+[(</a:t>
            </a:r>
            <a:r>
              <a:rPr lang="en-US" sz="2000" dirty="0"/>
              <a:t>6,4</a:t>
            </a:r>
            <a:r>
              <a:rPr lang="id-ID" sz="2000" dirty="0"/>
              <a:t>–</a:t>
            </a:r>
            <a:r>
              <a:rPr lang="en-US" sz="2000" dirty="0"/>
              <a:t>6</a:t>
            </a:r>
            <a:r>
              <a:rPr lang="id-ID" sz="2000" dirty="0"/>
              <a:t>)/(</a:t>
            </a:r>
            <a:r>
              <a:rPr lang="en-US" sz="2000" dirty="0"/>
              <a:t>7</a:t>
            </a:r>
            <a:r>
              <a:rPr lang="id-ID" sz="2000" dirty="0"/>
              <a:t>–</a:t>
            </a:r>
            <a:r>
              <a:rPr lang="en-US" sz="2000" dirty="0"/>
              <a:t>6</a:t>
            </a:r>
            <a:r>
              <a:rPr lang="id-ID" sz="2000" dirty="0"/>
              <a:t>)]X(</a:t>
            </a:r>
            <a:r>
              <a:rPr lang="en-US" sz="2000" dirty="0"/>
              <a:t>123</a:t>
            </a:r>
            <a:r>
              <a:rPr lang="id-ID" sz="2000" dirty="0"/>
              <a:t> – </a:t>
            </a:r>
            <a:r>
              <a:rPr lang="en-US" sz="2000" dirty="0"/>
              <a:t>118</a:t>
            </a:r>
            <a:r>
              <a:rPr lang="id-ID" sz="2000" dirty="0"/>
              <a:t>)</a:t>
            </a:r>
            <a:endParaRPr lang="en-ID" sz="2000" dirty="0"/>
          </a:p>
        </p:txBody>
      </p:sp>
      <p:graphicFrame>
        <p:nvGraphicFramePr>
          <p:cNvPr id="10" name="Table 10">
            <a:extLst>
              <a:ext uri="{FF2B5EF4-FFF2-40B4-BE49-F238E27FC236}">
                <a16:creationId xmlns:a16="http://schemas.microsoft.com/office/drawing/2014/main" id="{62980685-6CB0-4EBC-9BC6-F318A7E8BD89}"/>
              </a:ext>
            </a:extLst>
          </p:cNvPr>
          <p:cNvGraphicFramePr>
            <a:graphicFrameLocks noGrp="1"/>
          </p:cNvGraphicFramePr>
          <p:nvPr>
            <p:extLst>
              <p:ext uri="{D42A27DB-BD31-4B8C-83A1-F6EECF244321}">
                <p14:modId xmlns:p14="http://schemas.microsoft.com/office/powerpoint/2010/main" val="4000088962"/>
              </p:ext>
            </p:extLst>
          </p:nvPr>
        </p:nvGraphicFramePr>
        <p:xfrm>
          <a:off x="6384032" y="3867661"/>
          <a:ext cx="735855" cy="2773680"/>
        </p:xfrm>
        <a:graphic>
          <a:graphicData uri="http://schemas.openxmlformats.org/drawingml/2006/table">
            <a:tbl>
              <a:tblPr firstRow="1" bandRow="1">
                <a:tableStyleId>{5940675A-B579-460E-94D1-54222C63F5DA}</a:tableStyleId>
              </a:tblPr>
              <a:tblGrid>
                <a:gridCol w="735855">
                  <a:extLst>
                    <a:ext uri="{9D8B030D-6E8A-4147-A177-3AD203B41FA5}">
                      <a16:colId xmlns:a16="http://schemas.microsoft.com/office/drawing/2014/main" val="3502335640"/>
                    </a:ext>
                  </a:extLst>
                </a:gridCol>
              </a:tblGrid>
              <a:tr h="370840">
                <a:tc>
                  <a:txBody>
                    <a:bodyPr/>
                    <a:lstStyle/>
                    <a:p>
                      <a:pPr algn="ctr"/>
                      <a:r>
                        <a:rPr lang="en-US" sz="2000" dirty="0"/>
                        <a:t>15</a:t>
                      </a:r>
                      <a:endParaRPr lang="en-ID" sz="2000" dirty="0"/>
                    </a:p>
                  </a:txBody>
                  <a:tcPr/>
                </a:tc>
                <a:extLst>
                  <a:ext uri="{0D108BD9-81ED-4DB2-BD59-A6C34878D82A}">
                    <a16:rowId xmlns:a16="http://schemas.microsoft.com/office/drawing/2014/main" val="2011865747"/>
                  </a:ext>
                </a:extLst>
              </a:tr>
              <a:tr h="370840">
                <a:tc>
                  <a:txBody>
                    <a:bodyPr/>
                    <a:lstStyle/>
                    <a:p>
                      <a:pPr algn="ctr"/>
                      <a:r>
                        <a:rPr lang="en-US" sz="2000" dirty="0"/>
                        <a:t>36</a:t>
                      </a:r>
                      <a:endParaRPr lang="en-ID" sz="2000" dirty="0"/>
                    </a:p>
                  </a:txBody>
                  <a:tcPr/>
                </a:tc>
                <a:extLst>
                  <a:ext uri="{0D108BD9-81ED-4DB2-BD59-A6C34878D82A}">
                    <a16:rowId xmlns:a16="http://schemas.microsoft.com/office/drawing/2014/main" val="843429451"/>
                  </a:ext>
                </a:extLst>
              </a:tr>
              <a:tr h="370840">
                <a:tc>
                  <a:txBody>
                    <a:bodyPr/>
                    <a:lstStyle/>
                    <a:p>
                      <a:pPr algn="ctr"/>
                      <a:r>
                        <a:rPr lang="en-US" sz="2000" dirty="0"/>
                        <a:t>49</a:t>
                      </a:r>
                      <a:endParaRPr lang="en-ID" sz="2000" dirty="0"/>
                    </a:p>
                  </a:txBody>
                  <a:tcPr/>
                </a:tc>
                <a:extLst>
                  <a:ext uri="{0D108BD9-81ED-4DB2-BD59-A6C34878D82A}">
                    <a16:rowId xmlns:a16="http://schemas.microsoft.com/office/drawing/2014/main" val="2531764071"/>
                  </a:ext>
                </a:extLst>
              </a:tr>
              <a:tr h="370840">
                <a:tc>
                  <a:txBody>
                    <a:bodyPr/>
                    <a:lstStyle/>
                    <a:p>
                      <a:pPr algn="ctr"/>
                      <a:r>
                        <a:rPr lang="en-US" sz="2000" dirty="0"/>
                        <a:t>51</a:t>
                      </a:r>
                      <a:endParaRPr lang="en-ID" sz="2000" dirty="0"/>
                    </a:p>
                  </a:txBody>
                  <a:tcPr/>
                </a:tc>
                <a:extLst>
                  <a:ext uri="{0D108BD9-81ED-4DB2-BD59-A6C34878D82A}">
                    <a16:rowId xmlns:a16="http://schemas.microsoft.com/office/drawing/2014/main" val="1688111798"/>
                  </a:ext>
                </a:extLst>
              </a:tr>
              <a:tr h="370840">
                <a:tc>
                  <a:txBody>
                    <a:bodyPr/>
                    <a:lstStyle/>
                    <a:p>
                      <a:pPr algn="ctr"/>
                      <a:r>
                        <a:rPr lang="en-US" sz="2000" dirty="0"/>
                        <a:t>54</a:t>
                      </a:r>
                      <a:endParaRPr lang="en-ID" sz="2000" dirty="0"/>
                    </a:p>
                  </a:txBody>
                  <a:tcPr/>
                </a:tc>
                <a:extLst>
                  <a:ext uri="{0D108BD9-81ED-4DB2-BD59-A6C34878D82A}">
                    <a16:rowId xmlns:a16="http://schemas.microsoft.com/office/drawing/2014/main" val="1059285545"/>
                  </a:ext>
                </a:extLst>
              </a:tr>
              <a:tr h="370840">
                <a:tc>
                  <a:txBody>
                    <a:bodyPr/>
                    <a:lstStyle/>
                    <a:p>
                      <a:pPr algn="ctr"/>
                      <a:r>
                        <a:rPr lang="en-US" sz="2000" dirty="0"/>
                        <a:t>118</a:t>
                      </a:r>
                      <a:endParaRPr lang="en-ID" sz="2000" dirty="0"/>
                    </a:p>
                  </a:txBody>
                  <a:tcPr/>
                </a:tc>
                <a:extLst>
                  <a:ext uri="{0D108BD9-81ED-4DB2-BD59-A6C34878D82A}">
                    <a16:rowId xmlns:a16="http://schemas.microsoft.com/office/drawing/2014/main" val="1695732250"/>
                  </a:ext>
                </a:extLst>
              </a:tr>
              <a:tr h="370840">
                <a:tc>
                  <a:txBody>
                    <a:bodyPr/>
                    <a:lstStyle/>
                    <a:p>
                      <a:pPr algn="ctr"/>
                      <a:r>
                        <a:rPr lang="en-US" sz="2000" dirty="0"/>
                        <a:t>123</a:t>
                      </a:r>
                      <a:endParaRPr lang="en-ID" sz="2000" dirty="0"/>
                    </a:p>
                  </a:txBody>
                  <a:tcPr/>
                </a:tc>
                <a:extLst>
                  <a:ext uri="{0D108BD9-81ED-4DB2-BD59-A6C34878D82A}">
                    <a16:rowId xmlns:a16="http://schemas.microsoft.com/office/drawing/2014/main" val="3933096940"/>
                  </a:ext>
                </a:extLst>
              </a:tr>
            </a:tbl>
          </a:graphicData>
        </a:graphic>
      </p:graphicFrame>
      <p:cxnSp>
        <p:nvCxnSpPr>
          <p:cNvPr id="12" name="Straight Arrow Connector 11">
            <a:extLst>
              <a:ext uri="{FF2B5EF4-FFF2-40B4-BE49-F238E27FC236}">
                <a16:creationId xmlns:a16="http://schemas.microsoft.com/office/drawing/2014/main" id="{89DAB789-7F95-4F8F-BE0F-D2158581ED66}"/>
              </a:ext>
            </a:extLst>
          </p:cNvPr>
          <p:cNvCxnSpPr>
            <a:cxnSpLocks/>
            <a:endCxn id="9" idx="1"/>
          </p:cNvCxnSpPr>
          <p:nvPr/>
        </p:nvCxnSpPr>
        <p:spPr>
          <a:xfrm flipV="1">
            <a:off x="7119887" y="5163751"/>
            <a:ext cx="486435" cy="1073561"/>
          </a:xfrm>
          <a:prstGeom prst="straightConnector1">
            <a:avLst/>
          </a:prstGeom>
          <a:ln>
            <a:solidFill>
              <a:srgbClr val="00B050"/>
            </a:solidFill>
            <a:tailEnd type="triangle"/>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2580E839-3E74-4100-B039-FE33A98F1A91}"/>
              </a:ext>
            </a:extLst>
          </p:cNvPr>
          <p:cNvSpPr txBox="1"/>
          <p:nvPr/>
        </p:nvSpPr>
        <p:spPr>
          <a:xfrm>
            <a:off x="7631003" y="5477162"/>
            <a:ext cx="2281421" cy="400110"/>
          </a:xfrm>
          <a:prstGeom prst="rect">
            <a:avLst/>
          </a:prstGeom>
          <a:noFill/>
        </p:spPr>
        <p:txBody>
          <a:bodyPr wrap="square" rtlCol="0">
            <a:spAutoFit/>
          </a:bodyPr>
          <a:lstStyle/>
          <a:p>
            <a:r>
              <a:rPr lang="id-ID" sz="2000" dirty="0"/>
              <a:t>ND</a:t>
            </a:r>
            <a:r>
              <a:rPr lang="en-US" sz="2000" dirty="0"/>
              <a:t>8</a:t>
            </a:r>
            <a:r>
              <a:rPr lang="id-ID" sz="2000" dirty="0"/>
              <a:t>=</a:t>
            </a:r>
            <a:r>
              <a:rPr lang="en-US" sz="2000" dirty="0"/>
              <a:t>118</a:t>
            </a:r>
            <a:r>
              <a:rPr lang="id-ID" sz="2000" dirty="0"/>
              <a:t>+(</a:t>
            </a:r>
            <a:r>
              <a:rPr lang="en-US" sz="2000" dirty="0"/>
              <a:t>0,4</a:t>
            </a:r>
            <a:r>
              <a:rPr lang="id-ID" sz="2000" dirty="0"/>
              <a:t>X</a:t>
            </a:r>
            <a:r>
              <a:rPr lang="en-US" sz="2000" dirty="0"/>
              <a:t>5</a:t>
            </a:r>
            <a:r>
              <a:rPr lang="id-ID" sz="2000" dirty="0"/>
              <a:t>)</a:t>
            </a:r>
            <a:endParaRPr lang="en-ID" sz="2000" dirty="0"/>
          </a:p>
        </p:txBody>
      </p:sp>
      <p:sp>
        <p:nvSpPr>
          <p:cNvPr id="16" name="TextBox 15">
            <a:extLst>
              <a:ext uri="{FF2B5EF4-FFF2-40B4-BE49-F238E27FC236}">
                <a16:creationId xmlns:a16="http://schemas.microsoft.com/office/drawing/2014/main" id="{97148EB7-55B0-4B71-A2CB-D81F79A24B4F}"/>
              </a:ext>
            </a:extLst>
          </p:cNvPr>
          <p:cNvSpPr txBox="1"/>
          <p:nvPr/>
        </p:nvSpPr>
        <p:spPr>
          <a:xfrm>
            <a:off x="7631003" y="5919663"/>
            <a:ext cx="2785477" cy="461665"/>
          </a:xfrm>
          <a:prstGeom prst="rect">
            <a:avLst/>
          </a:prstGeom>
          <a:noFill/>
        </p:spPr>
        <p:txBody>
          <a:bodyPr wrap="square" rtlCol="0">
            <a:spAutoFit/>
          </a:bodyPr>
          <a:lstStyle/>
          <a:p>
            <a:r>
              <a:rPr lang="id-ID" sz="2400" dirty="0"/>
              <a:t>ND</a:t>
            </a:r>
            <a:r>
              <a:rPr lang="en-US" sz="2400" dirty="0"/>
              <a:t>8</a:t>
            </a:r>
            <a:r>
              <a:rPr lang="id-ID" sz="2400" dirty="0"/>
              <a:t>=</a:t>
            </a:r>
            <a:r>
              <a:rPr lang="en-US" sz="2400" dirty="0"/>
              <a:t>118</a:t>
            </a:r>
            <a:r>
              <a:rPr lang="id-ID" sz="2400" dirty="0"/>
              <a:t>+</a:t>
            </a:r>
            <a:r>
              <a:rPr lang="en-US" sz="2400" dirty="0"/>
              <a:t>2 = 120</a:t>
            </a:r>
            <a:endParaRPr lang="en-ID" sz="2400" dirty="0"/>
          </a:p>
        </p:txBody>
      </p:sp>
      <p:sp>
        <p:nvSpPr>
          <p:cNvPr id="22" name="Rectangle: Rounded Corners 21">
            <a:extLst>
              <a:ext uri="{FF2B5EF4-FFF2-40B4-BE49-F238E27FC236}">
                <a16:creationId xmlns:a16="http://schemas.microsoft.com/office/drawing/2014/main" id="{9C48FCEF-C65A-4665-8AD0-167AA4249CCE}"/>
              </a:ext>
            </a:extLst>
          </p:cNvPr>
          <p:cNvSpPr/>
          <p:nvPr/>
        </p:nvSpPr>
        <p:spPr>
          <a:xfrm>
            <a:off x="9912424" y="4259022"/>
            <a:ext cx="576064" cy="52322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arn(inVertical)">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par>
                          <p:cTn id="38" fill="hold">
                            <p:stCondLst>
                              <p:cond delay="500"/>
                            </p:stCondLst>
                            <p:childTnLst>
                              <p:par>
                                <p:cTn id="39" presetID="16" presetClass="entr" presetSubtype="21"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arn(inVertic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arn(inVertical)">
                                      <p:cBhvr>
                                        <p:cTn id="46" dur="5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barn(inVertical)">
                                      <p:cBhvr>
                                        <p:cTn id="5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5" grpId="0"/>
      <p:bldP spid="16" grpId="0"/>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t>Lanjutan</a:t>
            </a:r>
            <a:r>
              <a:rPr lang="en-US" b="0" dirty="0"/>
              <a:t>…</a:t>
            </a:r>
            <a:endParaRPr lang="id-ID" b="0" dirty="0"/>
          </a:p>
        </p:txBody>
      </p:sp>
      <p:sp>
        <p:nvSpPr>
          <p:cNvPr id="3" name="Content Placeholder 2"/>
          <p:cNvSpPr>
            <a:spLocks noGrp="1"/>
          </p:cNvSpPr>
          <p:nvPr>
            <p:ph sz="quarter" idx="1"/>
          </p:nvPr>
        </p:nvSpPr>
        <p:spPr>
          <a:xfrm>
            <a:off x="816864" y="1556792"/>
            <a:ext cx="10871200" cy="1436574"/>
          </a:xfrm>
        </p:spPr>
        <p:txBody>
          <a:bodyPr>
            <a:normAutofit/>
          </a:bodyPr>
          <a:lstStyle/>
          <a:p>
            <a:r>
              <a:rPr lang="id-ID" sz="3200" dirty="0"/>
              <a:t>Sambungan soal pada pertemuan ke 2</a:t>
            </a:r>
            <a:r>
              <a:rPr lang="en-US" sz="3200" dirty="0"/>
              <a:t> (Data Pak </a:t>
            </a:r>
            <a:r>
              <a:rPr lang="en-US" sz="3200" dirty="0" err="1"/>
              <a:t>Umbu</a:t>
            </a:r>
            <a:r>
              <a:rPr lang="en-US" sz="3200" dirty="0"/>
              <a:t>)</a:t>
            </a:r>
            <a:endParaRPr lang="id-ID" sz="3200" dirty="0"/>
          </a:p>
          <a:p>
            <a:r>
              <a:rPr lang="id-ID" sz="3200" dirty="0"/>
              <a:t>Carilah </a:t>
            </a:r>
            <a:r>
              <a:rPr lang="en-US" sz="3200" dirty="0" err="1"/>
              <a:t>desil</a:t>
            </a:r>
            <a:r>
              <a:rPr lang="en-US" sz="3200" dirty="0"/>
              <a:t> 8 </a:t>
            </a:r>
            <a:r>
              <a:rPr lang="id-ID" sz="3200" dirty="0"/>
              <a:t>dari data yang </a:t>
            </a:r>
            <a:r>
              <a:rPr lang="en-US" sz="3200" dirty="0" err="1"/>
              <a:t>tidak</a:t>
            </a:r>
            <a:r>
              <a:rPr lang="id-ID" sz="3200" dirty="0"/>
              <a:t> dikelompokan</a:t>
            </a:r>
            <a:r>
              <a:rPr lang="en-US" sz="3200" dirty="0"/>
              <a:t> </a:t>
            </a:r>
            <a:r>
              <a:rPr lang="en-US" sz="3200" dirty="0" err="1"/>
              <a:t>tersebut</a:t>
            </a:r>
            <a:r>
              <a:rPr lang="id-ID" sz="3200" dirty="0"/>
              <a:t>!</a:t>
            </a:r>
          </a:p>
        </p:txBody>
      </p:sp>
      <p:graphicFrame>
        <p:nvGraphicFramePr>
          <p:cNvPr id="4" name="Table 3">
            <a:extLst>
              <a:ext uri="{FF2B5EF4-FFF2-40B4-BE49-F238E27FC236}">
                <a16:creationId xmlns:a16="http://schemas.microsoft.com/office/drawing/2014/main" id="{D073768C-2561-4C7B-9CF2-4CC9685E5493}"/>
              </a:ext>
            </a:extLst>
          </p:cNvPr>
          <p:cNvGraphicFramePr>
            <a:graphicFrameLocks noGrp="1"/>
          </p:cNvGraphicFramePr>
          <p:nvPr>
            <p:extLst>
              <p:ext uri="{D42A27DB-BD31-4B8C-83A1-F6EECF244321}">
                <p14:modId xmlns:p14="http://schemas.microsoft.com/office/powerpoint/2010/main" val="3604564041"/>
              </p:ext>
            </p:extLst>
          </p:nvPr>
        </p:nvGraphicFramePr>
        <p:xfrm>
          <a:off x="816864" y="3040389"/>
          <a:ext cx="10288643" cy="1194118"/>
        </p:xfrm>
        <a:graphic>
          <a:graphicData uri="http://schemas.openxmlformats.org/drawingml/2006/table">
            <a:tbl>
              <a:tblPr firstRow="1" bandRow="1">
                <a:tableStyleId>{5C22544A-7EE6-4342-B048-85BDC9FD1C3A}</a:tableStyleId>
              </a:tblPr>
              <a:tblGrid>
                <a:gridCol w="1803578">
                  <a:extLst>
                    <a:ext uri="{9D8B030D-6E8A-4147-A177-3AD203B41FA5}">
                      <a16:colId xmlns:a16="http://schemas.microsoft.com/office/drawing/2014/main" val="20000"/>
                    </a:ext>
                  </a:extLst>
                </a:gridCol>
                <a:gridCol w="565671">
                  <a:extLst>
                    <a:ext uri="{9D8B030D-6E8A-4147-A177-3AD203B41FA5}">
                      <a16:colId xmlns:a16="http://schemas.microsoft.com/office/drawing/2014/main" val="20001"/>
                    </a:ext>
                  </a:extLst>
                </a:gridCol>
                <a:gridCol w="565671">
                  <a:extLst>
                    <a:ext uri="{9D8B030D-6E8A-4147-A177-3AD203B41FA5}">
                      <a16:colId xmlns:a16="http://schemas.microsoft.com/office/drawing/2014/main" val="20002"/>
                    </a:ext>
                  </a:extLst>
                </a:gridCol>
                <a:gridCol w="565671">
                  <a:extLst>
                    <a:ext uri="{9D8B030D-6E8A-4147-A177-3AD203B41FA5}">
                      <a16:colId xmlns:a16="http://schemas.microsoft.com/office/drawing/2014/main" val="20003"/>
                    </a:ext>
                  </a:extLst>
                </a:gridCol>
                <a:gridCol w="565671">
                  <a:extLst>
                    <a:ext uri="{9D8B030D-6E8A-4147-A177-3AD203B41FA5}">
                      <a16:colId xmlns:a16="http://schemas.microsoft.com/office/drawing/2014/main" val="20004"/>
                    </a:ext>
                  </a:extLst>
                </a:gridCol>
                <a:gridCol w="565671">
                  <a:extLst>
                    <a:ext uri="{9D8B030D-6E8A-4147-A177-3AD203B41FA5}">
                      <a16:colId xmlns:a16="http://schemas.microsoft.com/office/drawing/2014/main" val="20005"/>
                    </a:ext>
                  </a:extLst>
                </a:gridCol>
                <a:gridCol w="565671">
                  <a:extLst>
                    <a:ext uri="{9D8B030D-6E8A-4147-A177-3AD203B41FA5}">
                      <a16:colId xmlns:a16="http://schemas.microsoft.com/office/drawing/2014/main" val="20006"/>
                    </a:ext>
                  </a:extLst>
                </a:gridCol>
                <a:gridCol w="565671">
                  <a:extLst>
                    <a:ext uri="{9D8B030D-6E8A-4147-A177-3AD203B41FA5}">
                      <a16:colId xmlns:a16="http://schemas.microsoft.com/office/drawing/2014/main" val="20007"/>
                    </a:ext>
                  </a:extLst>
                </a:gridCol>
                <a:gridCol w="565671">
                  <a:extLst>
                    <a:ext uri="{9D8B030D-6E8A-4147-A177-3AD203B41FA5}">
                      <a16:colId xmlns:a16="http://schemas.microsoft.com/office/drawing/2014/main" val="20008"/>
                    </a:ext>
                  </a:extLst>
                </a:gridCol>
                <a:gridCol w="565671">
                  <a:extLst>
                    <a:ext uri="{9D8B030D-6E8A-4147-A177-3AD203B41FA5}">
                      <a16:colId xmlns:a16="http://schemas.microsoft.com/office/drawing/2014/main" val="20009"/>
                    </a:ext>
                  </a:extLst>
                </a:gridCol>
                <a:gridCol w="565671">
                  <a:extLst>
                    <a:ext uri="{9D8B030D-6E8A-4147-A177-3AD203B41FA5}">
                      <a16:colId xmlns:a16="http://schemas.microsoft.com/office/drawing/2014/main" val="20010"/>
                    </a:ext>
                  </a:extLst>
                </a:gridCol>
                <a:gridCol w="565671">
                  <a:extLst>
                    <a:ext uri="{9D8B030D-6E8A-4147-A177-3AD203B41FA5}">
                      <a16:colId xmlns:a16="http://schemas.microsoft.com/office/drawing/2014/main" val="20011"/>
                    </a:ext>
                  </a:extLst>
                </a:gridCol>
                <a:gridCol w="565671">
                  <a:extLst>
                    <a:ext uri="{9D8B030D-6E8A-4147-A177-3AD203B41FA5}">
                      <a16:colId xmlns:a16="http://schemas.microsoft.com/office/drawing/2014/main" val="20012"/>
                    </a:ext>
                  </a:extLst>
                </a:gridCol>
                <a:gridCol w="565671">
                  <a:extLst>
                    <a:ext uri="{9D8B030D-6E8A-4147-A177-3AD203B41FA5}">
                      <a16:colId xmlns:a16="http://schemas.microsoft.com/office/drawing/2014/main" val="20013"/>
                    </a:ext>
                  </a:extLst>
                </a:gridCol>
                <a:gridCol w="565671">
                  <a:extLst>
                    <a:ext uri="{9D8B030D-6E8A-4147-A177-3AD203B41FA5}">
                      <a16:colId xmlns:a16="http://schemas.microsoft.com/office/drawing/2014/main" val="20014"/>
                    </a:ext>
                  </a:extLst>
                </a:gridCol>
                <a:gridCol w="565671">
                  <a:extLst>
                    <a:ext uri="{9D8B030D-6E8A-4147-A177-3AD203B41FA5}">
                      <a16:colId xmlns:a16="http://schemas.microsoft.com/office/drawing/2014/main" val="20015"/>
                    </a:ext>
                  </a:extLst>
                </a:gridCol>
              </a:tblGrid>
              <a:tr h="312035">
                <a:tc>
                  <a:txBody>
                    <a:bodyPr/>
                    <a:lstStyle/>
                    <a:p>
                      <a:pPr algn="just">
                        <a:lnSpc>
                          <a:spcPct val="115000"/>
                        </a:lnSpc>
                        <a:spcAft>
                          <a:spcPts val="0"/>
                        </a:spcAft>
                      </a:pPr>
                      <a:r>
                        <a:rPr lang="id-ID" sz="2400" b="1" dirty="0">
                          <a:latin typeface="Book Antiqua" panose="02040602050305030304" pitchFamily="18" charset="0"/>
                          <a:ea typeface="Calibri"/>
                          <a:cs typeface="Times New Roman"/>
                        </a:rPr>
                        <a:t>Hari ke-</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2</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3</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4</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5</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6</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7</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8</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9</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10</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12</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13</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14</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tc>
                <a:extLst>
                  <a:ext uri="{0D108BD9-81ED-4DB2-BD59-A6C34878D82A}">
                    <a16:rowId xmlns:a16="http://schemas.microsoft.com/office/drawing/2014/main" val="10000"/>
                  </a:ext>
                </a:extLst>
              </a:tr>
              <a:tr h="312035">
                <a:tc>
                  <a:txBody>
                    <a:bodyPr/>
                    <a:lstStyle/>
                    <a:p>
                      <a:pPr>
                        <a:lnSpc>
                          <a:spcPct val="115000"/>
                        </a:lnSpc>
                        <a:spcAft>
                          <a:spcPts val="0"/>
                        </a:spcAft>
                      </a:pPr>
                      <a:r>
                        <a:rPr lang="id-ID" sz="2400" b="0" dirty="0">
                          <a:latin typeface="Book Antiqua" panose="02040602050305030304" pitchFamily="18" charset="0"/>
                          <a:ea typeface="Calibri"/>
                          <a:cs typeface="Times New Roman"/>
                        </a:rPr>
                        <a:t>Pak Umbu</a:t>
                      </a:r>
                      <a:endParaRPr lang="en-US" sz="2400" b="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35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29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29</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55</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50</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52</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79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58</a:t>
                      </a:r>
                      <a:endParaRPr lang="en-US" sz="2400" dirty="0">
                        <a:latin typeface="Book Antiqua" panose="02040602050305030304" pitchFamily="18" charset="0"/>
                        <a:ea typeface="Calibri"/>
                        <a:cs typeface="Times New Roman"/>
                      </a:endParaRPr>
                    </a:p>
                  </a:txBody>
                  <a:tcPr marL="68580" marR="68580" marT="0" marB="0" anchor="ctr"/>
                </a:tc>
                <a:extLst>
                  <a:ext uri="{0D108BD9-81ED-4DB2-BD59-A6C34878D82A}">
                    <a16:rowId xmlns:a16="http://schemas.microsoft.com/office/drawing/2014/main" val="10001"/>
                  </a:ext>
                </a:extLst>
              </a:tr>
              <a:tr h="312035">
                <a:tc>
                  <a:txBody>
                    <a:bodyPr/>
                    <a:lstStyle/>
                    <a:p>
                      <a:pPr>
                        <a:lnSpc>
                          <a:spcPct val="115000"/>
                        </a:lnSpc>
                        <a:spcAft>
                          <a:spcPts val="0"/>
                        </a:spcAft>
                      </a:pPr>
                      <a:r>
                        <a:rPr lang="en-US" sz="2400" dirty="0" err="1">
                          <a:latin typeface="Book Antiqua" panose="02040602050305030304" pitchFamily="18" charset="0"/>
                          <a:ea typeface="Calibri"/>
                          <a:cs typeface="Times New Roman"/>
                        </a:rPr>
                        <a:t>Diurutkan</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15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35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52</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58</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79</a:t>
                      </a:r>
                    </a:p>
                  </a:txBody>
                  <a:tcPr marL="68580" marR="68580" marT="0" marB="0" anchor="ctr"/>
                </a:tc>
                <a:extLst>
                  <a:ext uri="{0D108BD9-81ED-4DB2-BD59-A6C34878D82A}">
                    <a16:rowId xmlns:a16="http://schemas.microsoft.com/office/drawing/2014/main" val="1325131009"/>
                  </a:ext>
                </a:extLst>
              </a:tr>
            </a:tbl>
          </a:graphicData>
        </a:graphic>
      </p:graphicFrame>
      <p:sp>
        <p:nvSpPr>
          <p:cNvPr id="5" name="TextBox 4">
            <a:extLst>
              <a:ext uri="{FF2B5EF4-FFF2-40B4-BE49-F238E27FC236}">
                <a16:creationId xmlns:a16="http://schemas.microsoft.com/office/drawing/2014/main" id="{35562EA3-1137-41E7-8B7D-A83714C14DDA}"/>
              </a:ext>
            </a:extLst>
          </p:cNvPr>
          <p:cNvSpPr txBox="1"/>
          <p:nvPr/>
        </p:nvSpPr>
        <p:spPr>
          <a:xfrm>
            <a:off x="816864" y="4734805"/>
            <a:ext cx="3334920" cy="523220"/>
          </a:xfrm>
          <a:prstGeom prst="rect">
            <a:avLst/>
          </a:prstGeom>
          <a:noFill/>
        </p:spPr>
        <p:txBody>
          <a:bodyPr wrap="square" rtlCol="0">
            <a:spAutoFit/>
          </a:bodyPr>
          <a:lstStyle/>
          <a:p>
            <a:r>
              <a:rPr lang="en-US" sz="2800" dirty="0"/>
              <a:t>D8 = 8(n+1)/10</a:t>
            </a:r>
            <a:endParaRPr lang="en-ID" sz="2800" dirty="0"/>
          </a:p>
        </p:txBody>
      </p:sp>
      <p:sp>
        <p:nvSpPr>
          <p:cNvPr id="6" name="TextBox 5">
            <a:extLst>
              <a:ext uri="{FF2B5EF4-FFF2-40B4-BE49-F238E27FC236}">
                <a16:creationId xmlns:a16="http://schemas.microsoft.com/office/drawing/2014/main" id="{E4B95A22-06FC-4DD9-B0F1-516A71F1E660}"/>
              </a:ext>
            </a:extLst>
          </p:cNvPr>
          <p:cNvSpPr txBox="1"/>
          <p:nvPr/>
        </p:nvSpPr>
        <p:spPr>
          <a:xfrm>
            <a:off x="816864" y="5227845"/>
            <a:ext cx="3550944" cy="523220"/>
          </a:xfrm>
          <a:prstGeom prst="rect">
            <a:avLst/>
          </a:prstGeom>
          <a:noFill/>
        </p:spPr>
        <p:txBody>
          <a:bodyPr wrap="square" rtlCol="0">
            <a:spAutoFit/>
          </a:bodyPr>
          <a:lstStyle/>
          <a:p>
            <a:r>
              <a:rPr lang="en-US" sz="2800" dirty="0"/>
              <a:t>D8 = 8(15+1)/10</a:t>
            </a:r>
            <a:endParaRPr lang="en-ID" sz="2800" dirty="0"/>
          </a:p>
        </p:txBody>
      </p:sp>
      <p:sp>
        <p:nvSpPr>
          <p:cNvPr id="7" name="TextBox 6">
            <a:extLst>
              <a:ext uri="{FF2B5EF4-FFF2-40B4-BE49-F238E27FC236}">
                <a16:creationId xmlns:a16="http://schemas.microsoft.com/office/drawing/2014/main" id="{19342E40-9C12-4A33-9746-7176381FC8AA}"/>
              </a:ext>
            </a:extLst>
          </p:cNvPr>
          <p:cNvSpPr txBox="1"/>
          <p:nvPr/>
        </p:nvSpPr>
        <p:spPr>
          <a:xfrm>
            <a:off x="816864" y="5670909"/>
            <a:ext cx="3694960" cy="523220"/>
          </a:xfrm>
          <a:prstGeom prst="rect">
            <a:avLst/>
          </a:prstGeom>
          <a:noFill/>
        </p:spPr>
        <p:txBody>
          <a:bodyPr wrap="square" rtlCol="0">
            <a:spAutoFit/>
          </a:bodyPr>
          <a:lstStyle/>
          <a:p>
            <a:r>
              <a:rPr lang="en-US" sz="2800" dirty="0"/>
              <a:t>D8 = 128/10 = 12,8</a:t>
            </a:r>
            <a:endParaRPr lang="en-ID" sz="2800" dirty="0"/>
          </a:p>
        </p:txBody>
      </p:sp>
      <p:sp>
        <p:nvSpPr>
          <p:cNvPr id="8" name="TextBox 7">
            <a:extLst>
              <a:ext uri="{FF2B5EF4-FFF2-40B4-BE49-F238E27FC236}">
                <a16:creationId xmlns:a16="http://schemas.microsoft.com/office/drawing/2014/main" id="{FCEAF73A-DA0A-4D42-BD0E-D7C2F6721300}"/>
              </a:ext>
            </a:extLst>
          </p:cNvPr>
          <p:cNvSpPr txBox="1"/>
          <p:nvPr/>
        </p:nvSpPr>
        <p:spPr>
          <a:xfrm>
            <a:off x="816864" y="4249913"/>
            <a:ext cx="2470824" cy="523220"/>
          </a:xfrm>
          <a:prstGeom prst="rect">
            <a:avLst/>
          </a:prstGeom>
          <a:noFill/>
        </p:spPr>
        <p:txBody>
          <a:bodyPr wrap="square" rtlCol="0">
            <a:spAutoFit/>
          </a:bodyPr>
          <a:lstStyle/>
          <a:p>
            <a:r>
              <a:rPr lang="en-US" sz="2800" dirty="0" err="1">
                <a:solidFill>
                  <a:srgbClr val="00B050"/>
                </a:solidFill>
              </a:rPr>
              <a:t>Letak</a:t>
            </a:r>
            <a:r>
              <a:rPr lang="en-US" sz="2800" dirty="0">
                <a:solidFill>
                  <a:srgbClr val="00B050"/>
                </a:solidFill>
              </a:rPr>
              <a:t> D8</a:t>
            </a:r>
            <a:endParaRPr lang="en-ID" sz="2800" dirty="0">
              <a:solidFill>
                <a:srgbClr val="00B050"/>
              </a:solidFill>
            </a:endParaRPr>
          </a:p>
        </p:txBody>
      </p:sp>
      <p:sp>
        <p:nvSpPr>
          <p:cNvPr id="10" name="TextBox 9">
            <a:extLst>
              <a:ext uri="{FF2B5EF4-FFF2-40B4-BE49-F238E27FC236}">
                <a16:creationId xmlns:a16="http://schemas.microsoft.com/office/drawing/2014/main" id="{5044053B-8E05-4C43-9882-1FAE54CE90F0}"/>
              </a:ext>
            </a:extLst>
          </p:cNvPr>
          <p:cNvSpPr txBox="1"/>
          <p:nvPr/>
        </p:nvSpPr>
        <p:spPr>
          <a:xfrm>
            <a:off x="4952419" y="4523235"/>
            <a:ext cx="5544616" cy="461665"/>
          </a:xfrm>
          <a:prstGeom prst="rect">
            <a:avLst/>
          </a:prstGeom>
          <a:noFill/>
        </p:spPr>
        <p:txBody>
          <a:bodyPr wrap="square" rtlCol="0">
            <a:spAutoFit/>
          </a:bodyPr>
          <a:lstStyle/>
          <a:p>
            <a:r>
              <a:rPr lang="id-ID" sz="2400" dirty="0"/>
              <a:t>ND</a:t>
            </a:r>
            <a:r>
              <a:rPr lang="en-US" sz="2400" dirty="0"/>
              <a:t>8</a:t>
            </a:r>
            <a:r>
              <a:rPr lang="id-ID" sz="2400" dirty="0"/>
              <a:t>=</a:t>
            </a:r>
            <a:r>
              <a:rPr lang="en-US" sz="2400" dirty="0"/>
              <a:t>58</a:t>
            </a:r>
            <a:r>
              <a:rPr lang="id-ID" sz="2400" dirty="0"/>
              <a:t>+[(</a:t>
            </a:r>
            <a:r>
              <a:rPr lang="en-US" sz="2400" dirty="0"/>
              <a:t>12,8</a:t>
            </a:r>
            <a:r>
              <a:rPr lang="id-ID" sz="2400" dirty="0"/>
              <a:t> – </a:t>
            </a:r>
            <a:r>
              <a:rPr lang="en-US" sz="2400" dirty="0"/>
              <a:t>12</a:t>
            </a:r>
            <a:r>
              <a:rPr lang="id-ID" sz="2400" dirty="0"/>
              <a:t>)/(</a:t>
            </a:r>
            <a:r>
              <a:rPr lang="en-US" sz="2400" dirty="0"/>
              <a:t>13</a:t>
            </a:r>
            <a:r>
              <a:rPr lang="id-ID" sz="2400" dirty="0"/>
              <a:t>-</a:t>
            </a:r>
            <a:r>
              <a:rPr lang="en-US" sz="2400" dirty="0"/>
              <a:t>12</a:t>
            </a:r>
            <a:r>
              <a:rPr lang="id-ID" sz="2400" dirty="0"/>
              <a:t>)]X(</a:t>
            </a:r>
            <a:r>
              <a:rPr lang="en-US" sz="2400" dirty="0"/>
              <a:t>60</a:t>
            </a:r>
            <a:r>
              <a:rPr lang="id-ID" sz="2400" dirty="0"/>
              <a:t> – </a:t>
            </a:r>
            <a:r>
              <a:rPr lang="en-US" sz="2400" dirty="0"/>
              <a:t>58</a:t>
            </a:r>
            <a:r>
              <a:rPr lang="id-ID" sz="2400" dirty="0"/>
              <a:t>)</a:t>
            </a:r>
            <a:endParaRPr lang="en-ID" sz="2400" dirty="0"/>
          </a:p>
        </p:txBody>
      </p:sp>
      <p:sp>
        <p:nvSpPr>
          <p:cNvPr id="11" name="TextBox 10">
            <a:extLst>
              <a:ext uri="{FF2B5EF4-FFF2-40B4-BE49-F238E27FC236}">
                <a16:creationId xmlns:a16="http://schemas.microsoft.com/office/drawing/2014/main" id="{CCAF3B23-264B-449A-9748-75B8F6214EFB}"/>
              </a:ext>
            </a:extLst>
          </p:cNvPr>
          <p:cNvSpPr txBox="1"/>
          <p:nvPr/>
        </p:nvSpPr>
        <p:spPr>
          <a:xfrm>
            <a:off x="4968553" y="5838363"/>
            <a:ext cx="7032103" cy="954107"/>
          </a:xfrm>
          <a:prstGeom prst="rect">
            <a:avLst/>
          </a:prstGeom>
          <a:noFill/>
        </p:spPr>
        <p:txBody>
          <a:bodyPr wrap="square" rtlCol="0">
            <a:spAutoFit/>
          </a:bodyPr>
          <a:lstStyle/>
          <a:p>
            <a:r>
              <a:rPr lang="en-US" sz="2800" dirty="0"/>
              <a:t>Nilai </a:t>
            </a:r>
            <a:r>
              <a:rPr lang="en-US" sz="2800" dirty="0" err="1"/>
              <a:t>desil</a:t>
            </a:r>
            <a:r>
              <a:rPr lang="en-US" sz="2800" dirty="0"/>
              <a:t> 8 </a:t>
            </a:r>
            <a:r>
              <a:rPr lang="en-US" sz="2800" dirty="0" err="1"/>
              <a:t>dari</a:t>
            </a:r>
            <a:r>
              <a:rPr lang="en-US" sz="2800" dirty="0"/>
              <a:t> </a:t>
            </a:r>
            <a:r>
              <a:rPr lang="en-US" sz="2800" dirty="0" err="1"/>
              <a:t>hasil</a:t>
            </a:r>
            <a:r>
              <a:rPr lang="en-US" sz="2800" dirty="0"/>
              <a:t> </a:t>
            </a:r>
            <a:r>
              <a:rPr lang="en-US" sz="2800" dirty="0" err="1"/>
              <a:t>panen</a:t>
            </a:r>
            <a:r>
              <a:rPr lang="en-US" sz="2800" dirty="0"/>
              <a:t> Pak </a:t>
            </a:r>
            <a:r>
              <a:rPr lang="en-US" sz="2800" dirty="0" err="1"/>
              <a:t>Umbu</a:t>
            </a:r>
            <a:r>
              <a:rPr lang="en-US" sz="2800" dirty="0"/>
              <a:t> </a:t>
            </a:r>
            <a:r>
              <a:rPr lang="en-US" sz="2800" dirty="0" err="1"/>
              <a:t>selama</a:t>
            </a:r>
            <a:r>
              <a:rPr lang="en-US" sz="2800" dirty="0"/>
              <a:t> 15 Hari </a:t>
            </a:r>
            <a:r>
              <a:rPr lang="en-US" sz="2800" dirty="0" err="1"/>
              <a:t>adalah</a:t>
            </a:r>
            <a:r>
              <a:rPr lang="en-US" sz="2800" dirty="0"/>
              <a:t> 59,6kg.</a:t>
            </a:r>
            <a:endParaRPr lang="en-ID" sz="2800" dirty="0"/>
          </a:p>
        </p:txBody>
      </p:sp>
      <p:cxnSp>
        <p:nvCxnSpPr>
          <p:cNvPr id="13" name="Straight Arrow Connector 12">
            <a:extLst>
              <a:ext uri="{FF2B5EF4-FFF2-40B4-BE49-F238E27FC236}">
                <a16:creationId xmlns:a16="http://schemas.microsoft.com/office/drawing/2014/main" id="{42464D6F-378C-4852-9788-1D8C77601693}"/>
              </a:ext>
            </a:extLst>
          </p:cNvPr>
          <p:cNvCxnSpPr>
            <a:cxnSpLocks/>
          </p:cNvCxnSpPr>
          <p:nvPr/>
        </p:nvCxnSpPr>
        <p:spPr>
          <a:xfrm>
            <a:off x="9480376" y="2996952"/>
            <a:ext cx="0" cy="1497458"/>
          </a:xfrm>
          <a:prstGeom prst="straightConnector1">
            <a:avLst/>
          </a:prstGeom>
          <a:ln w="38100">
            <a:solidFill>
              <a:srgbClr val="00B050"/>
            </a:solidFill>
            <a:tailEnd type="triangle"/>
          </a:ln>
        </p:spPr>
        <p:style>
          <a:lnRef idx="2">
            <a:schemeClr val="accent2"/>
          </a:lnRef>
          <a:fillRef idx="0">
            <a:schemeClr val="accent2"/>
          </a:fillRef>
          <a:effectRef idx="1">
            <a:schemeClr val="accent2"/>
          </a:effectRef>
          <a:fontRef idx="minor">
            <a:schemeClr val="tx1"/>
          </a:fontRef>
        </p:style>
      </p:cxnSp>
      <p:sp>
        <p:nvSpPr>
          <p:cNvPr id="15" name="TextBox 14">
            <a:extLst>
              <a:ext uri="{FF2B5EF4-FFF2-40B4-BE49-F238E27FC236}">
                <a16:creationId xmlns:a16="http://schemas.microsoft.com/office/drawing/2014/main" id="{B581673E-859D-4D50-92C0-DC1EF9D9FBDD}"/>
              </a:ext>
            </a:extLst>
          </p:cNvPr>
          <p:cNvSpPr txBox="1"/>
          <p:nvPr/>
        </p:nvSpPr>
        <p:spPr>
          <a:xfrm>
            <a:off x="4952419" y="4984900"/>
            <a:ext cx="5544616" cy="461665"/>
          </a:xfrm>
          <a:prstGeom prst="rect">
            <a:avLst/>
          </a:prstGeom>
          <a:noFill/>
        </p:spPr>
        <p:txBody>
          <a:bodyPr wrap="square" rtlCol="0">
            <a:spAutoFit/>
          </a:bodyPr>
          <a:lstStyle/>
          <a:p>
            <a:r>
              <a:rPr lang="id-ID" sz="2400" dirty="0"/>
              <a:t>ND</a:t>
            </a:r>
            <a:r>
              <a:rPr lang="en-US" sz="2400" dirty="0"/>
              <a:t>8</a:t>
            </a:r>
            <a:r>
              <a:rPr lang="id-ID" sz="2400" dirty="0"/>
              <a:t>=</a:t>
            </a:r>
            <a:r>
              <a:rPr lang="en-US" sz="2400" dirty="0"/>
              <a:t>58</a:t>
            </a:r>
            <a:r>
              <a:rPr lang="id-ID" sz="2400" dirty="0"/>
              <a:t>+[</a:t>
            </a:r>
            <a:r>
              <a:rPr lang="en-US" sz="2400" dirty="0"/>
              <a:t>0,8</a:t>
            </a:r>
            <a:r>
              <a:rPr lang="id-ID" sz="2400" dirty="0"/>
              <a:t>/</a:t>
            </a:r>
            <a:r>
              <a:rPr lang="en-US" sz="2400" dirty="0"/>
              <a:t>1</a:t>
            </a:r>
            <a:r>
              <a:rPr lang="id-ID" sz="2400" dirty="0"/>
              <a:t>]X(</a:t>
            </a:r>
            <a:r>
              <a:rPr lang="en-US" sz="2400" dirty="0"/>
              <a:t>2</a:t>
            </a:r>
            <a:r>
              <a:rPr lang="id-ID" sz="2400" dirty="0"/>
              <a:t>)</a:t>
            </a:r>
            <a:endParaRPr lang="en-ID" sz="2400" dirty="0"/>
          </a:p>
        </p:txBody>
      </p:sp>
      <p:sp>
        <p:nvSpPr>
          <p:cNvPr id="16" name="TextBox 15">
            <a:extLst>
              <a:ext uri="{FF2B5EF4-FFF2-40B4-BE49-F238E27FC236}">
                <a16:creationId xmlns:a16="http://schemas.microsoft.com/office/drawing/2014/main" id="{BB38054A-5525-4526-A787-A921A99235AF}"/>
              </a:ext>
            </a:extLst>
          </p:cNvPr>
          <p:cNvSpPr txBox="1"/>
          <p:nvPr/>
        </p:nvSpPr>
        <p:spPr>
          <a:xfrm>
            <a:off x="4968553" y="5411632"/>
            <a:ext cx="5544616" cy="523220"/>
          </a:xfrm>
          <a:prstGeom prst="rect">
            <a:avLst/>
          </a:prstGeom>
          <a:noFill/>
        </p:spPr>
        <p:txBody>
          <a:bodyPr wrap="square" rtlCol="0">
            <a:spAutoFit/>
          </a:bodyPr>
          <a:lstStyle/>
          <a:p>
            <a:r>
              <a:rPr lang="id-ID" sz="2400" dirty="0"/>
              <a:t>ND</a:t>
            </a:r>
            <a:r>
              <a:rPr lang="en-US" sz="2400" dirty="0"/>
              <a:t>8</a:t>
            </a:r>
            <a:r>
              <a:rPr lang="id-ID" sz="2400" dirty="0"/>
              <a:t>=</a:t>
            </a:r>
            <a:r>
              <a:rPr lang="en-US" sz="2400" dirty="0"/>
              <a:t>58</a:t>
            </a:r>
            <a:r>
              <a:rPr lang="id-ID" sz="2400" dirty="0"/>
              <a:t>+</a:t>
            </a:r>
            <a:r>
              <a:rPr lang="en-US" sz="2400" dirty="0"/>
              <a:t>1,6 = </a:t>
            </a:r>
            <a:r>
              <a:rPr lang="en-US" sz="2800" dirty="0"/>
              <a:t>59,6</a:t>
            </a:r>
            <a:endParaRPr lang="en-ID" sz="2800"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down)">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11" grpId="0"/>
      <p:bldP spid="15" grpId="0"/>
      <p:bldP spid="16"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956</TotalTime>
  <Words>1257</Words>
  <Application>Microsoft Office PowerPoint</Application>
  <PresentationFormat>Widescreen</PresentationFormat>
  <Paragraphs>365</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Book Antiqua</vt:lpstr>
      <vt:lpstr>Calibri</vt:lpstr>
      <vt:lpstr>Jokerman</vt:lpstr>
      <vt:lpstr>Tw Cen MT</vt:lpstr>
      <vt:lpstr>Wingdings</vt:lpstr>
      <vt:lpstr>Wingdings 2</vt:lpstr>
      <vt:lpstr>Median</vt:lpstr>
      <vt:lpstr>Ukuran pemusatan: kuartil, desil dan presentil (Data tak berkelompok)</vt:lpstr>
      <vt:lpstr>Kuartil</vt:lpstr>
      <vt:lpstr>Kuartil untuk data yang tidak dikelompokan</vt:lpstr>
      <vt:lpstr>Simulasikan Mancari Nilai Kuartil untuk data yang tidak dikelompokan</vt:lpstr>
      <vt:lpstr>Lanjutan…</vt:lpstr>
      <vt:lpstr>Desil</vt:lpstr>
      <vt:lpstr>Keterangan Rumus Desil</vt:lpstr>
      <vt:lpstr>Simulasikan Mancari Nilai Desil untuk data yang tidak dikelompokan</vt:lpstr>
      <vt:lpstr>Lanjutan…</vt:lpstr>
      <vt:lpstr>Presentil</vt:lpstr>
      <vt:lpstr>Keterangan Rumus Presentil</vt:lpstr>
      <vt:lpstr>Simulasikan Mancari Nilai Presentil untuk data yang tidak dikelompokan</vt:lpstr>
      <vt:lpstr>Lanjutan…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kaka</dc:creator>
  <cp:lastModifiedBy>Sinyo</cp:lastModifiedBy>
  <cp:revision>147</cp:revision>
  <dcterms:created xsi:type="dcterms:W3CDTF">2010-08-04T04:57:06Z</dcterms:created>
  <dcterms:modified xsi:type="dcterms:W3CDTF">2021-10-06T01:06:19Z</dcterms:modified>
</cp:coreProperties>
</file>