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7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5798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5727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39041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1357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03005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697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7732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97565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86957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428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67003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297393C-B8A2-4B67-91A6-DB11EB1017D2}" type="datetimeFigureOut">
              <a:rPr lang="en-ID" smtClean="0"/>
              <a:t>25/08/24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24E3D-A732-4767-A314-DF071AF6124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901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7D7DA-DFA3-491C-B916-CAF6C1E73D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VISI dan </a:t>
            </a:r>
            <a:r>
              <a:rPr lang="en-US" dirty="0" err="1"/>
              <a:t>MISi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D5B1E7-953A-4ED8-865D-DD94593E1E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Universitas Kristen </a:t>
            </a:r>
            <a:r>
              <a:rPr lang="en-US" b="1" dirty="0" err="1"/>
              <a:t>Wira</a:t>
            </a:r>
            <a:r>
              <a:rPr lang="en-US" b="1" dirty="0"/>
              <a:t> </a:t>
            </a:r>
            <a:r>
              <a:rPr lang="en-US" b="1" dirty="0" err="1"/>
              <a:t>Wacana</a:t>
            </a:r>
            <a:r>
              <a:rPr lang="en-US" b="1" dirty="0"/>
              <a:t> Sumba, FEBH, dan Prodi </a:t>
            </a:r>
            <a:r>
              <a:rPr lang="en-US" b="1" dirty="0" err="1"/>
              <a:t>Manajemen</a:t>
            </a:r>
            <a:endParaRPr lang="en-ID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E42E2E-E98B-DC5E-F83A-2E8CDB1A9E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041" y="1496012"/>
            <a:ext cx="1178548" cy="10665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C6CBD68-E3E3-7F3B-291D-7A92139DAB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536" y="1496012"/>
            <a:ext cx="1085235" cy="1066595"/>
          </a:xfrm>
          <a:prstGeom prst="rect">
            <a:avLst/>
          </a:prstGeom>
        </p:spPr>
      </p:pic>
      <p:pic>
        <p:nvPicPr>
          <p:cNvPr id="11" name="Picture 2" descr="Download Logo Kampus Merdeka">
            <a:extLst>
              <a:ext uri="{FF2B5EF4-FFF2-40B4-BE49-F238E27FC236}">
                <a16:creationId xmlns:a16="http://schemas.microsoft.com/office/drawing/2014/main" id="{A124C6CE-B36A-40A1-E32F-2D60D32BB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079" y="1634063"/>
            <a:ext cx="1745384" cy="92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A892BD3-00F5-C481-AEF7-3593D62EDEC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040" y="1691797"/>
            <a:ext cx="1922651" cy="7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756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2F202-40D3-47B6-88C8-35764F1E1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Unkriswina</a:t>
            </a:r>
            <a:r>
              <a:rPr lang="en-US" dirty="0"/>
              <a:t> Sumba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E74E2-A21A-4C13-AF65-C7A00BEC02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b="1" dirty="0"/>
              <a:t>VISI</a:t>
            </a:r>
            <a:endParaRPr lang="en-ID" sz="32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885F3D-C768-4BF8-AE26-7596478CF67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300" b="1" dirty="0" err="1">
                <a:latin typeface="ACADEMY ENGRAVED LET PLAIN:1.0" panose="02000000000000000000" pitchFamily="2" charset="0"/>
              </a:rPr>
              <a:t>M</a:t>
            </a:r>
            <a:r>
              <a:rPr lang="en-US" sz="3300" b="1" i="0" u="none" strike="noStrike" baseline="0" dirty="0" err="1">
                <a:latin typeface="ACADEMY ENGRAVED LET PLAIN:1.0" panose="02000000000000000000" pitchFamily="2" charset="0"/>
              </a:rPr>
              <a:t>enjadi</a:t>
            </a:r>
            <a:r>
              <a:rPr lang="en-US" sz="3300" b="1" i="0" u="none" strike="noStrike" baseline="0" dirty="0">
                <a:latin typeface="ACADEMY ENGRAVED LET PLAIN:1.0" panose="02000000000000000000" pitchFamily="2" charset="0"/>
              </a:rPr>
              <a:t> universitas </a:t>
            </a:r>
            <a:r>
              <a:rPr lang="en-US" sz="3300" b="1" i="0" u="none" strike="noStrike" baseline="0" dirty="0" err="1">
                <a:latin typeface="ACADEMY ENGRAVED LET PLAIN:1.0" panose="02000000000000000000" pitchFamily="2" charset="0"/>
              </a:rPr>
              <a:t>unggul</a:t>
            </a:r>
            <a:r>
              <a:rPr lang="en-US" sz="3300" b="1" i="0" u="none" strike="noStrike" baseline="0" dirty="0">
                <a:latin typeface="ACADEMY ENGRAVED LET PLAIN:1.0" panose="02000000000000000000" pitchFamily="2" charset="0"/>
              </a:rPr>
              <a:t> </a:t>
            </a:r>
            <a:r>
              <a:rPr lang="en-US" sz="3300" b="1" i="0" u="none" strike="noStrike" baseline="0" dirty="0" err="1">
                <a:latin typeface="ACADEMY ENGRAVED LET PLAIN:1.0" panose="02000000000000000000" pitchFamily="2" charset="0"/>
              </a:rPr>
              <a:t>berlandaskan</a:t>
            </a:r>
            <a:r>
              <a:rPr lang="en-US" sz="3300" b="1" i="0" u="none" strike="noStrike" baseline="0" dirty="0">
                <a:latin typeface="ACADEMY ENGRAVED LET PLAIN:1.0" panose="02000000000000000000" pitchFamily="2" charset="0"/>
              </a:rPr>
              <a:t> </a:t>
            </a:r>
            <a:r>
              <a:rPr lang="en-US" sz="3300" b="1" i="0" u="none" strike="noStrike" baseline="0" dirty="0" err="1">
                <a:latin typeface="ACADEMY ENGRAVED LET PLAIN:1.0" panose="02000000000000000000" pitchFamily="2" charset="0"/>
              </a:rPr>
              <a:t>semangat</a:t>
            </a:r>
            <a:r>
              <a:rPr lang="en-US" sz="3300" b="1" i="0" u="none" strike="noStrike" baseline="0" dirty="0">
                <a:latin typeface="ACADEMY ENGRAVED LET PLAIN:1.0" panose="02000000000000000000" pitchFamily="2" charset="0"/>
              </a:rPr>
              <a:t> </a:t>
            </a:r>
            <a:r>
              <a:rPr lang="en-US" sz="3300" b="1" i="0" u="none" strike="noStrike" baseline="0" dirty="0" err="1">
                <a:latin typeface="ACADEMY ENGRAVED LET PLAIN:1.0" panose="02000000000000000000" pitchFamily="2" charset="0"/>
              </a:rPr>
              <a:t>kewirausahaan</a:t>
            </a:r>
            <a:r>
              <a:rPr lang="en-US" sz="3300" b="1" i="0" u="none" strike="noStrike" baseline="0" dirty="0">
                <a:latin typeface="ACADEMY ENGRAVED LET PLAIN:1.0" panose="02000000000000000000" pitchFamily="2" charset="0"/>
              </a:rPr>
              <a:t> dan </a:t>
            </a:r>
            <a:r>
              <a:rPr lang="en-US" sz="3300" b="1" i="0" u="none" strike="noStrike" baseline="0" dirty="0" err="1">
                <a:latin typeface="ACADEMY ENGRAVED LET PLAIN:1.0" panose="02000000000000000000" pitchFamily="2" charset="0"/>
              </a:rPr>
              <a:t>nilai-nilai</a:t>
            </a:r>
            <a:r>
              <a:rPr lang="en-US" sz="3300" b="1" i="0" u="none" strike="noStrike" baseline="0" dirty="0">
                <a:latin typeface="ACADEMY ENGRAVED LET PLAIN:1.0" panose="02000000000000000000" pitchFamily="2" charset="0"/>
              </a:rPr>
              <a:t> </a:t>
            </a:r>
            <a:r>
              <a:rPr lang="en-US" sz="3300" b="1" i="0" u="none" strike="noStrike" baseline="0" dirty="0" err="1">
                <a:latin typeface="ACADEMY ENGRAVED LET PLAIN:1.0" panose="02000000000000000000" pitchFamily="2" charset="0"/>
              </a:rPr>
              <a:t>kristiani</a:t>
            </a:r>
            <a:r>
              <a:rPr lang="en-US" sz="1800" b="1" i="0" u="none" strike="noStrike" baseline="0" dirty="0">
                <a:latin typeface="ACADEMY ENGRAVED LET PLAIN:1.0" panose="02000000000000000000" pitchFamily="2" charset="0"/>
              </a:rPr>
              <a:t>.</a:t>
            </a:r>
            <a:endParaRPr lang="en-ID" b="1" dirty="0">
              <a:latin typeface="ACADEMY ENGRAVED LET PLAIN:1.0" panose="02000000000000000000" pitchFamily="2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442760-764F-4354-BDF3-B616CF4B9E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b="1" dirty="0"/>
              <a:t>MISI</a:t>
            </a:r>
            <a:br>
              <a:rPr lang="en-US" dirty="0"/>
            </a:br>
            <a:endParaRPr lang="en-ID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C57A68-5D7A-4AF2-9754-4054C3044F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2044" y="2756580"/>
            <a:ext cx="5135666" cy="3937731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300" b="1" dirty="0" err="1">
                <a:latin typeface="ACADEMY ENGRAVED LET PLAIN:1.0" panose="02000000000000000000" pitchFamily="2" charset="0"/>
              </a:rPr>
              <a:t>Melaksanakan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pendidikan</a:t>
            </a:r>
            <a:r>
              <a:rPr lang="en-US" sz="2300" b="1" dirty="0">
                <a:latin typeface="ACADEMY ENGRAVED LET PLAIN:1.0" panose="02000000000000000000" pitchFamily="2" charset="0"/>
              </a:rPr>
              <a:t> dan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pengajaran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berkompetensi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kewirausahaan</a:t>
            </a:r>
            <a:r>
              <a:rPr lang="en-US" sz="2300" b="1" dirty="0">
                <a:latin typeface="ACADEMY ENGRAVED LET PLAIN:1.0" panose="02000000000000000000" pitchFamily="2" charset="0"/>
              </a:rPr>
              <a:t> yang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berlandaskan</a:t>
            </a:r>
            <a:r>
              <a:rPr lang="en-US" sz="2300" b="1" dirty="0">
                <a:latin typeface="ACADEMY ENGRAVED LET PLAIN:1.0" panose="02000000000000000000" pitchFamily="2" charset="0"/>
              </a:rPr>
              <a:t> pada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nilai-nilai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kristiani</a:t>
            </a:r>
            <a:endParaRPr lang="en-US" sz="2300" b="1" dirty="0">
              <a:latin typeface="ACADEMY ENGRAVED LET PLAIN:1.0" panose="020000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300" b="1" dirty="0" err="1">
                <a:latin typeface="ACADEMY ENGRAVED LET PLAIN:1.0" panose="02000000000000000000" pitchFamily="2" charset="0"/>
              </a:rPr>
              <a:t>Melaksanakan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penelitian</a:t>
            </a:r>
            <a:r>
              <a:rPr lang="en-US" sz="2300" b="1" dirty="0">
                <a:latin typeface="ACADEMY ENGRAVED LET PLAIN:1.0" panose="02000000000000000000" pitchFamily="2" charset="0"/>
              </a:rPr>
              <a:t> dan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pengabdian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kepada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masyakarat</a:t>
            </a:r>
            <a:r>
              <a:rPr lang="en-US" sz="2300" b="1" dirty="0">
                <a:latin typeface="ACADEMY ENGRAVED LET PLAIN:1.0" panose="02000000000000000000" pitchFamily="2" charset="0"/>
              </a:rPr>
              <a:t> yang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mengedepankan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pengembangan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kreativitas</a:t>
            </a:r>
            <a:r>
              <a:rPr lang="en-US" sz="2300" b="1" dirty="0">
                <a:latin typeface="ACADEMY ENGRAVED LET PLAIN:1.0" panose="02000000000000000000" pitchFamily="2" charset="0"/>
              </a:rPr>
              <a:t>,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inovasi</a:t>
            </a:r>
            <a:r>
              <a:rPr lang="en-US" sz="2300" b="1" dirty="0">
                <a:latin typeface="ACADEMY ENGRAVED LET PLAIN:1.0" panose="02000000000000000000" pitchFamily="2" charset="0"/>
              </a:rPr>
              <a:t>, dan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upaya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transformasi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masyarakat</a:t>
            </a:r>
            <a:endParaRPr lang="en-US" sz="2300" b="1" dirty="0">
              <a:latin typeface="ACADEMY ENGRAVED LET PLAIN:1.0" panose="020000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300" b="1" dirty="0" err="1">
                <a:latin typeface="ACADEMY ENGRAVED LET PLAIN:1.0" panose="02000000000000000000" pitchFamily="2" charset="0"/>
              </a:rPr>
              <a:t>Mengembangkan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kerjasama</a:t>
            </a:r>
            <a:r>
              <a:rPr lang="en-US" sz="2300" b="1" dirty="0">
                <a:latin typeface="ACADEMY ENGRAVED LET PLAIN:1.0" panose="02000000000000000000" pitchFamily="2" charset="0"/>
              </a:rPr>
              <a:t> yang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sinergi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untuk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mendukung</a:t>
            </a:r>
            <a:r>
              <a:rPr lang="en-US" sz="2300" b="1" dirty="0">
                <a:latin typeface="ACADEMY ENGRAVED LET PLAIN:1.0" panose="02000000000000000000" pitchFamily="2" charset="0"/>
              </a:rPr>
              <a:t>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penyelenggaraan</a:t>
            </a:r>
            <a:r>
              <a:rPr lang="en-US" sz="2300" b="1" dirty="0">
                <a:latin typeface="ACADEMY ENGRAVED LET PLAIN:1.0" panose="02000000000000000000" pitchFamily="2" charset="0"/>
              </a:rPr>
              <a:t> Tri Dharma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Perguruan</a:t>
            </a:r>
            <a:r>
              <a:rPr lang="en-US" sz="2300" b="1" dirty="0">
                <a:latin typeface="ACADEMY ENGRAVED LET PLAIN:1.0" panose="02000000000000000000" pitchFamily="2" charset="0"/>
              </a:rPr>
              <a:t> Tinggi.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300" b="1" dirty="0" err="1">
                <a:latin typeface="ACADEMY ENGRAVED LET PLAIN:1.0" panose="02000000000000000000" pitchFamily="2" charset="0"/>
              </a:rPr>
              <a:t>Melaksanakan</a:t>
            </a:r>
            <a:r>
              <a:rPr lang="en-US" sz="2300" b="1" dirty="0">
                <a:latin typeface="ACADEMY ENGRAVED LET PLAIN:1.0" panose="02000000000000000000" pitchFamily="2" charset="0"/>
              </a:rPr>
              <a:t> tata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kelola</a:t>
            </a:r>
            <a:r>
              <a:rPr lang="en-US" sz="2300" b="1" dirty="0">
                <a:latin typeface="ACADEMY ENGRAVED LET PLAIN:1.0" panose="02000000000000000000" pitchFamily="2" charset="0"/>
              </a:rPr>
              <a:t> universitas yang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unggul</a:t>
            </a:r>
            <a:r>
              <a:rPr lang="en-US" sz="2300" b="1" dirty="0">
                <a:latin typeface="ACADEMY ENGRAVED LET PLAIN:1.0" panose="02000000000000000000" pitchFamily="2" charset="0"/>
              </a:rPr>
              <a:t>,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luhur</a:t>
            </a:r>
            <a:r>
              <a:rPr lang="en-US" sz="2300" b="1" dirty="0">
                <a:latin typeface="ACADEMY ENGRAVED LET PLAIN:1.0" panose="02000000000000000000" pitchFamily="2" charset="0"/>
              </a:rPr>
              <a:t>,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pelopor</a:t>
            </a:r>
            <a:r>
              <a:rPr lang="en-US" sz="2300" b="1" dirty="0">
                <a:latin typeface="ACADEMY ENGRAVED LET PLAIN:1.0" panose="02000000000000000000" pitchFamily="2" charset="0"/>
              </a:rPr>
              <a:t>,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teladan</a:t>
            </a:r>
            <a:r>
              <a:rPr lang="en-US" sz="2300" b="1" dirty="0">
                <a:latin typeface="ACADEMY ENGRAVED LET PLAIN:1.0" panose="02000000000000000000" pitchFamily="2" charset="0"/>
              </a:rPr>
              <a:t>, dan </a:t>
            </a:r>
            <a:r>
              <a:rPr lang="en-US" sz="2300" b="1" dirty="0" err="1">
                <a:latin typeface="ACADEMY ENGRAVED LET PLAIN:1.0" panose="02000000000000000000" pitchFamily="2" charset="0"/>
              </a:rPr>
              <a:t>berani</a:t>
            </a:r>
            <a:r>
              <a:rPr lang="en-US" sz="2300" b="1" dirty="0">
                <a:latin typeface="ACADEMY ENGRAVED LET PLAIN:1.0" panose="02000000000000000000" pitchFamily="2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50233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FCB9D-C451-4751-A1FD-8CD23A659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Bisnis</a:t>
            </a:r>
            <a:r>
              <a:rPr lang="en-US" dirty="0"/>
              <a:t> dan </a:t>
            </a:r>
            <a:r>
              <a:rPr lang="en-US" dirty="0" err="1"/>
              <a:t>Humaniora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94458-4B49-4A95-840F-FCF16BAD29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VISI</a:t>
            </a:r>
            <a:endParaRPr lang="en-ID" sz="28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154113-C0C8-4232-88E4-84B12E80A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5067" y="2755898"/>
            <a:ext cx="5350933" cy="2380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>
                <a:latin typeface="ACADEMY ENGRAVED LET PLAIN:1.0" panose="02000000000000000000" pitchFamily="2" charset="0"/>
              </a:rPr>
              <a:t>Menjadi</a:t>
            </a:r>
            <a:r>
              <a:rPr lang="en-US" sz="2800" b="1" dirty="0">
                <a:latin typeface="ACADEMY ENGRAVED LET PLAIN:1.0" panose="02000000000000000000" pitchFamily="2" charset="0"/>
              </a:rPr>
              <a:t>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Fakultas</a:t>
            </a:r>
            <a:r>
              <a:rPr lang="en-US" sz="2800" b="1" dirty="0">
                <a:latin typeface="ACADEMY ENGRAVED LET PLAIN:1.0" panose="02000000000000000000" pitchFamily="2" charset="0"/>
              </a:rPr>
              <a:t> yang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unggul</a:t>
            </a:r>
            <a:r>
              <a:rPr lang="en-US" sz="2800" b="1" dirty="0">
                <a:latin typeface="ACADEMY ENGRAVED LET PLAIN:1.0" panose="02000000000000000000" pitchFamily="2" charset="0"/>
              </a:rPr>
              <a:t> dan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profesional</a:t>
            </a:r>
            <a:r>
              <a:rPr lang="en-US" sz="2800" b="1" dirty="0">
                <a:latin typeface="ACADEMY ENGRAVED LET PLAIN:1.0" panose="02000000000000000000" pitchFamily="2" charset="0"/>
              </a:rPr>
              <a:t>, di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bidang</a:t>
            </a:r>
            <a:r>
              <a:rPr lang="en-US" sz="2800" b="1" dirty="0">
                <a:latin typeface="ACADEMY ENGRAVED LET PLAIN:1.0" panose="02000000000000000000" pitchFamily="2" charset="0"/>
              </a:rPr>
              <a:t>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ekonomi</a:t>
            </a:r>
            <a:r>
              <a:rPr lang="en-US" sz="2800" b="1" dirty="0">
                <a:latin typeface="ACADEMY ENGRAVED LET PLAIN:1.0" panose="02000000000000000000" pitchFamily="2" charset="0"/>
              </a:rPr>
              <a:t>,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bisnis</a:t>
            </a:r>
            <a:r>
              <a:rPr lang="en-US" sz="2800" b="1" dirty="0">
                <a:latin typeface="ACADEMY ENGRAVED LET PLAIN:1.0" panose="02000000000000000000" pitchFamily="2" charset="0"/>
              </a:rPr>
              <a:t> dan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humaniora</a:t>
            </a:r>
            <a:r>
              <a:rPr lang="en-US" sz="2800" b="1" dirty="0">
                <a:latin typeface="ACADEMY ENGRAVED LET PLAIN:1.0" panose="02000000000000000000" pitchFamily="2" charset="0"/>
              </a:rPr>
              <a:t>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dalam</a:t>
            </a:r>
            <a:r>
              <a:rPr lang="en-US" sz="2800" b="1" dirty="0">
                <a:latin typeface="ACADEMY ENGRAVED LET PLAIN:1.0" panose="02000000000000000000" pitchFamily="2" charset="0"/>
              </a:rPr>
              <a:t>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pengembangan</a:t>
            </a:r>
            <a:r>
              <a:rPr lang="en-US" sz="2800" b="1" dirty="0">
                <a:latin typeface="ACADEMY ENGRAVED LET PLAIN:1.0" panose="02000000000000000000" pitchFamily="2" charset="0"/>
              </a:rPr>
              <a:t> SDM yang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berjiwa</a:t>
            </a:r>
            <a:r>
              <a:rPr lang="en-US" sz="2800" b="1" dirty="0">
                <a:latin typeface="ACADEMY ENGRAVED LET PLAIN:1.0" panose="02000000000000000000" pitchFamily="2" charset="0"/>
              </a:rPr>
              <a:t>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wirausaha</a:t>
            </a:r>
            <a:r>
              <a:rPr lang="en-US" sz="2800" b="1" dirty="0">
                <a:latin typeface="ACADEMY ENGRAVED LET PLAIN:1.0" panose="02000000000000000000" pitchFamily="2" charset="0"/>
              </a:rPr>
              <a:t> dan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dilandasi</a:t>
            </a:r>
            <a:r>
              <a:rPr lang="en-US" sz="2800" b="1" dirty="0">
                <a:latin typeface="ACADEMY ENGRAVED LET PLAIN:1.0" panose="02000000000000000000" pitchFamily="2" charset="0"/>
              </a:rPr>
              <a:t>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nilai-nilai</a:t>
            </a:r>
            <a:r>
              <a:rPr lang="en-US" sz="2800" b="1" dirty="0">
                <a:latin typeface="ACADEMY ENGRAVED LET PLAIN:1.0" panose="02000000000000000000" pitchFamily="2" charset="0"/>
              </a:rPr>
              <a:t> </a:t>
            </a:r>
            <a:r>
              <a:rPr lang="en-US" sz="2800" b="1" dirty="0" err="1">
                <a:latin typeface="ACADEMY ENGRAVED LET PLAIN:1.0" panose="02000000000000000000" pitchFamily="2" charset="0"/>
              </a:rPr>
              <a:t>kristiani</a:t>
            </a:r>
            <a:endParaRPr lang="en-ID" sz="2800" b="1" dirty="0">
              <a:latin typeface="ACADEMY ENGRAVED LET PLAIN:1.0" panose="02000000000000000000" pitchFamily="2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544F84-9AB0-4824-949D-DA4CFCF2F9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9164" y="2014194"/>
            <a:ext cx="4754880" cy="640080"/>
          </a:xfrm>
        </p:spPr>
        <p:txBody>
          <a:bodyPr>
            <a:normAutofit/>
          </a:bodyPr>
          <a:lstStyle/>
          <a:p>
            <a:r>
              <a:rPr lang="en-US" sz="2800" b="1" dirty="0"/>
              <a:t>MISI</a:t>
            </a:r>
            <a:endParaRPr lang="en-ID" sz="28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B2D7B5-823D-4602-86C0-F7C93B8882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22428" y="2493818"/>
            <a:ext cx="6053958" cy="4364182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2600" b="1" dirty="0" err="1">
                <a:latin typeface="ACADEMY ENGRAVED LET PLAIN:1.0" panose="02000000000000000000" pitchFamily="2" charset="0"/>
              </a:rPr>
              <a:t>Melaksanakan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pendidikan</a:t>
            </a:r>
            <a:r>
              <a:rPr lang="en-US" sz="2600" b="1" dirty="0">
                <a:latin typeface="ACADEMY ENGRAVED LET PLAIN:1.0" panose="02000000000000000000" pitchFamily="2" charset="0"/>
              </a:rPr>
              <a:t> dan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pengajaran</a:t>
            </a:r>
            <a:r>
              <a:rPr lang="en-US" sz="2600" b="1" dirty="0">
                <a:latin typeface="ACADEMY ENGRAVED LET PLAIN:1.0" panose="02000000000000000000" pitchFamily="2" charset="0"/>
              </a:rPr>
              <a:t> yang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unggul</a:t>
            </a:r>
            <a:r>
              <a:rPr lang="en-US" sz="2600" b="1" dirty="0">
                <a:latin typeface="ACADEMY ENGRAVED LET PLAIN:1.0" panose="02000000000000000000" pitchFamily="2" charset="0"/>
              </a:rPr>
              <a:t>,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berkualitas</a:t>
            </a:r>
            <a:r>
              <a:rPr lang="en-US" sz="2600" b="1" dirty="0">
                <a:latin typeface="ACADEMY ENGRAVED LET PLAIN:1.0" panose="02000000000000000000" pitchFamily="2" charset="0"/>
              </a:rPr>
              <a:t> dan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profesional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dilandasi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nilai-nilai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kristiani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serta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mampu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bersaing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secara</a:t>
            </a:r>
            <a:r>
              <a:rPr lang="en-US" sz="2600" b="1" dirty="0">
                <a:latin typeface="ACADEMY ENGRAVED LET PLAIN:1.0" panose="02000000000000000000" pitchFamily="2" charset="0"/>
              </a:rPr>
              <a:t> global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600" b="1" dirty="0" err="1">
                <a:latin typeface="ACADEMY ENGRAVED LET PLAIN:1.0" panose="02000000000000000000" pitchFamily="2" charset="0"/>
              </a:rPr>
              <a:t>Menyelenggarakan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kegiatan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penelitian</a:t>
            </a:r>
            <a:r>
              <a:rPr lang="en-US" sz="2600" b="1" dirty="0">
                <a:latin typeface="ACADEMY ENGRAVED LET PLAIN:1.0" panose="02000000000000000000" pitchFamily="2" charset="0"/>
              </a:rPr>
              <a:t> dan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pengabdian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kepada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masyarakat</a:t>
            </a:r>
            <a:r>
              <a:rPr lang="en-US" sz="2600" b="1" dirty="0">
                <a:latin typeface="ACADEMY ENGRAVED LET PLAIN:1.0" panose="02000000000000000000" pitchFamily="2" charset="0"/>
              </a:rPr>
              <a:t> yang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mengedepankan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pengembangan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kreativitas</a:t>
            </a:r>
            <a:r>
              <a:rPr lang="en-US" sz="2600" b="1" dirty="0">
                <a:latin typeface="ACADEMY ENGRAVED LET PLAIN:1.0" panose="02000000000000000000" pitchFamily="2" charset="0"/>
              </a:rPr>
              <a:t>,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inovasi</a:t>
            </a:r>
            <a:r>
              <a:rPr lang="en-US" sz="2600" b="1" dirty="0">
                <a:latin typeface="ACADEMY ENGRAVED LET PLAIN:1.0" panose="02000000000000000000" pitchFamily="2" charset="0"/>
              </a:rPr>
              <a:t>, dan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upaya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transformasi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masyarakat</a:t>
            </a:r>
            <a:r>
              <a:rPr lang="en-US" sz="2600" b="1" dirty="0">
                <a:latin typeface="ACADEMY ENGRAVED LET PLAIN:1.0" panose="02000000000000000000" pitchFamily="2" charset="0"/>
              </a:rPr>
              <a:t>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600" b="1" dirty="0" err="1">
                <a:latin typeface="ACADEMY ENGRAVED LET PLAIN:1.0" panose="02000000000000000000" pitchFamily="2" charset="0"/>
              </a:rPr>
              <a:t>Mengembangkan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kerjasama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kemitraaan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dengan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berbagai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pihak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baik</a:t>
            </a:r>
            <a:r>
              <a:rPr lang="en-US" sz="2600" b="1" dirty="0">
                <a:latin typeface="ACADEMY ENGRAVED LET PLAIN:1.0" panose="02000000000000000000" pitchFamily="2" charset="0"/>
              </a:rPr>
              <a:t> regional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maupun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nasional</a:t>
            </a:r>
            <a:endParaRPr lang="en-US" sz="2600" b="1" dirty="0">
              <a:solidFill>
                <a:srgbClr val="FF0000"/>
              </a:solidFill>
              <a:latin typeface="ACADEMY ENGRAVED LET PLAIN:1.0" panose="02000000000000000000" pitchFamily="2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2600" b="1" dirty="0" err="1">
                <a:latin typeface="ACADEMY ENGRAVED LET PLAIN:1.0" panose="02000000000000000000" pitchFamily="2" charset="0"/>
              </a:rPr>
              <a:t>Melaksanakan</a:t>
            </a:r>
            <a:r>
              <a:rPr lang="en-US" sz="2600" b="1" dirty="0">
                <a:latin typeface="ACADEMY ENGRAVED LET PLAIN:1.0" panose="02000000000000000000" pitchFamily="2" charset="0"/>
              </a:rPr>
              <a:t> tata Kelola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fakultas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secara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profesional</a:t>
            </a:r>
            <a:r>
              <a:rPr lang="en-US" sz="2600" b="1" dirty="0">
                <a:latin typeface="ACADEMY ENGRAVED LET PLAIN:1.0" panose="02000000000000000000" pitchFamily="2" charset="0"/>
              </a:rPr>
              <a:t>,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akuntabel</a:t>
            </a:r>
            <a:r>
              <a:rPr lang="en-US" sz="2600" b="1" dirty="0">
                <a:latin typeface="ACADEMY ENGRAVED LET PLAIN:1.0" panose="02000000000000000000" pitchFamily="2" charset="0"/>
              </a:rPr>
              <a:t> dan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transparan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berdasarkan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prinsip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nilai-nilai</a:t>
            </a:r>
            <a:r>
              <a:rPr lang="en-US" sz="2600" b="1" dirty="0">
                <a:latin typeface="ACADEMY ENGRAVED LET PLAIN:1.0" panose="02000000000000000000" pitchFamily="2" charset="0"/>
              </a:rPr>
              <a:t>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keunggulan</a:t>
            </a:r>
            <a:r>
              <a:rPr lang="en-US" sz="2600" b="1" dirty="0">
                <a:latin typeface="ACADEMY ENGRAVED LET PLAIN:1.0" panose="02000000000000000000" pitchFamily="2" charset="0"/>
              </a:rPr>
              <a:t>,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keluhuran</a:t>
            </a:r>
            <a:r>
              <a:rPr lang="en-US" sz="2600" b="1" dirty="0">
                <a:latin typeface="ACADEMY ENGRAVED LET PLAIN:1.0" panose="02000000000000000000" pitchFamily="2" charset="0"/>
              </a:rPr>
              <a:t>,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kepeloporan</a:t>
            </a:r>
            <a:r>
              <a:rPr lang="en-US" sz="2600" b="1" dirty="0">
                <a:latin typeface="ACADEMY ENGRAVED LET PLAIN:1.0" panose="02000000000000000000" pitchFamily="2" charset="0"/>
              </a:rPr>
              <a:t>,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keteladanan</a:t>
            </a:r>
            <a:r>
              <a:rPr lang="en-US" sz="2600" b="1" dirty="0">
                <a:latin typeface="ACADEMY ENGRAVED LET PLAIN:1.0" panose="02000000000000000000" pitchFamily="2" charset="0"/>
              </a:rPr>
              <a:t> dan </a:t>
            </a:r>
            <a:r>
              <a:rPr lang="en-US" sz="2600" b="1" dirty="0" err="1">
                <a:latin typeface="ACADEMY ENGRAVED LET PLAIN:1.0" panose="02000000000000000000" pitchFamily="2" charset="0"/>
              </a:rPr>
              <a:t>keberanian</a:t>
            </a:r>
            <a:r>
              <a:rPr lang="en-US" sz="2600" b="1" dirty="0">
                <a:latin typeface="ACADEMY ENGRAVED LET PLAIN:1.0" panose="02000000000000000000" pitchFamily="2" charset="0"/>
              </a:rPr>
              <a:t>.</a:t>
            </a:r>
            <a:endParaRPr lang="en-ID" sz="2600" b="1" dirty="0">
              <a:latin typeface="ACADEMY ENGRAVED LET PLAIN:1.0" panose="02000000000000000000" pitchFamily="2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1874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8AB23-48E0-428F-9CAE-42C117973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Prodi </a:t>
            </a:r>
            <a:r>
              <a:rPr lang="en-US"/>
              <a:t>Manajemen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8BAC7D-11C6-4E71-AEB4-F70EFE3C56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VISI</a:t>
            </a:r>
            <a:endParaRPr lang="en-ID" sz="24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F6B33-F646-4CC7-A3ED-BF388DBAE1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171936"/>
          </a:xfrm>
        </p:spPr>
        <p:txBody>
          <a:bodyPr>
            <a:noAutofit/>
          </a:bodyPr>
          <a:lstStyle/>
          <a:p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Menjadi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pusat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keunggulan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di 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bidang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Manajemen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yang 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menghasilkan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tenaga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ahli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dan professional yang 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memiliki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semangat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Kewirausahaan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dan Nilai-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nilai</a:t>
            </a:r>
            <a:r>
              <a:rPr lang="en-ID" sz="2400" b="1" dirty="0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effectLst/>
                <a:latin typeface="ACADEMY ENGRAVED LET PLAIN:1.0" panose="02000000000000000000" pitchFamily="2" charset="0"/>
                <a:ea typeface="Calibri" panose="020F0502020204030204" pitchFamily="34" charset="0"/>
              </a:rPr>
              <a:t>Kristiani</a:t>
            </a:r>
            <a:endParaRPr lang="en-ID" sz="2400" b="1" dirty="0">
              <a:latin typeface="ACADEMY ENGRAVED LET PLAIN:1.0" panose="02000000000000000000" pitchFamily="2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D17BD2-26B3-475F-B10B-C6EA949BEA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MISI</a:t>
            </a:r>
            <a:endParaRPr lang="en-ID" sz="24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6465AA-014B-4780-A271-9F3E49C60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9" y="2774554"/>
            <a:ext cx="5675587" cy="3720839"/>
          </a:xfrm>
        </p:spPr>
        <p:txBody>
          <a:bodyPr>
            <a:normAutofit fontScale="62500" lnSpcReduction="20000"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Menyelenggarakan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pengajaran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berfokus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bidang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berbasis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wirausaha</a:t>
            </a:r>
            <a:endParaRPr lang="en-ID" sz="2600" b="1" dirty="0">
              <a:effectLst/>
              <a:latin typeface="ACADEMY ENGRAVED LET PLAIN:1.0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Melaksanakan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dibidang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mempublikasikannya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Melaksanakan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pengabdian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wujud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pengamalan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Ilmu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Pengetahuan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Seni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(IPTEKS)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bidang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endParaRPr lang="en-ID" sz="2600" b="1" dirty="0">
              <a:effectLst/>
              <a:latin typeface="ACADEMY ENGRAVED LET PLAIN:1.0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Membangun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kemitraan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lembaga-lembaga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lain (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Swasta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LSM)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bidang</a:t>
            </a:r>
            <a:r>
              <a:rPr lang="en-ID" sz="2600" b="1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600" b="1" dirty="0" err="1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ID" sz="2600" dirty="0">
                <a:effectLst/>
                <a:latin typeface="ACADEMY ENGRAVED LET PLAIN:1.0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60499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77</TotalTime>
  <Words>265</Words>
  <Application>Microsoft Macintosh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ACADEMY ENGRAVED LET PLAIN:1.0</vt:lpstr>
      <vt:lpstr>Century Gothic</vt:lpstr>
      <vt:lpstr>Garamond</vt:lpstr>
      <vt:lpstr>Savon</vt:lpstr>
      <vt:lpstr>VISI dan MISi</vt:lpstr>
      <vt:lpstr>Unkriswina Sumba</vt:lpstr>
      <vt:lpstr>Fakultas Ekonomi, Bisnis dan Humaniora</vt:lpstr>
      <vt:lpstr>Prodi Manajemen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 dan MISi</dc:title>
  <dc:creator>Dona</dc:creator>
  <cp:lastModifiedBy>vindya Adindarena</cp:lastModifiedBy>
  <cp:revision>6</cp:revision>
  <dcterms:created xsi:type="dcterms:W3CDTF">2021-09-11T10:28:16Z</dcterms:created>
  <dcterms:modified xsi:type="dcterms:W3CDTF">2024-08-25T15:00:52Z</dcterms:modified>
</cp:coreProperties>
</file>