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256" r:id="rId2"/>
    <p:sldId id="257" r:id="rId3"/>
    <p:sldId id="299" r:id="rId4"/>
    <p:sldId id="305" r:id="rId5"/>
    <p:sldId id="267" r:id="rId6"/>
    <p:sldId id="268" r:id="rId7"/>
    <p:sldId id="269" r:id="rId8"/>
    <p:sldId id="270" r:id="rId9"/>
    <p:sldId id="306" r:id="rId10"/>
    <p:sldId id="274" r:id="rId11"/>
    <p:sldId id="275" r:id="rId12"/>
    <p:sldId id="300" r:id="rId13"/>
    <p:sldId id="276" r:id="rId14"/>
    <p:sldId id="307" r:id="rId15"/>
    <p:sldId id="278" r:id="rId16"/>
    <p:sldId id="279" r:id="rId17"/>
    <p:sldId id="298" r:id="rId18"/>
    <p:sldId id="289" r:id="rId19"/>
  </p:sldIdLst>
  <p:sldSz cx="12192000" cy="6858000"/>
  <p:notesSz cx="6858000" cy="9945688"/>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2" d="100"/>
          <a:sy n="62" d="100"/>
        </p:scale>
        <p:origin x="954" y="9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71800" cy="497284"/>
          </a:xfrm>
          <a:prstGeom prst="rect">
            <a:avLst/>
          </a:prstGeom>
        </p:spPr>
        <p:txBody>
          <a:bodyPr vert="horz" lIns="96015" tIns="48007" rIns="96015" bIns="48007" rtlCol="0"/>
          <a:lstStyle>
            <a:lvl1pPr algn="l">
              <a:defRPr sz="1300"/>
            </a:lvl1pPr>
          </a:lstStyle>
          <a:p>
            <a:endParaRPr lang="id-ID"/>
          </a:p>
        </p:txBody>
      </p:sp>
      <p:sp>
        <p:nvSpPr>
          <p:cNvPr id="3" name="Date Placeholder 2"/>
          <p:cNvSpPr>
            <a:spLocks noGrp="1"/>
          </p:cNvSpPr>
          <p:nvPr>
            <p:ph type="dt" sz="quarter" idx="1"/>
          </p:nvPr>
        </p:nvSpPr>
        <p:spPr>
          <a:xfrm>
            <a:off x="3884613" y="2"/>
            <a:ext cx="2971800" cy="497284"/>
          </a:xfrm>
          <a:prstGeom prst="rect">
            <a:avLst/>
          </a:prstGeom>
        </p:spPr>
        <p:txBody>
          <a:bodyPr vert="horz" lIns="96015" tIns="48007" rIns="96015" bIns="48007" rtlCol="0"/>
          <a:lstStyle>
            <a:lvl1pPr algn="r">
              <a:defRPr sz="1300"/>
            </a:lvl1pPr>
          </a:lstStyle>
          <a:p>
            <a:fld id="{1B302154-4B95-4232-95DE-8140799B1E25}" type="datetimeFigureOut">
              <a:rPr lang="id-ID" smtClean="0"/>
              <a:pPr/>
              <a:t>03/10/2021</a:t>
            </a:fld>
            <a:endParaRPr lang="id-ID"/>
          </a:p>
        </p:txBody>
      </p:sp>
      <p:sp>
        <p:nvSpPr>
          <p:cNvPr id="4" name="Footer Placeholder 3"/>
          <p:cNvSpPr>
            <a:spLocks noGrp="1"/>
          </p:cNvSpPr>
          <p:nvPr>
            <p:ph type="ftr" sz="quarter" idx="2"/>
          </p:nvPr>
        </p:nvSpPr>
        <p:spPr>
          <a:xfrm>
            <a:off x="0" y="9446678"/>
            <a:ext cx="2971800" cy="497284"/>
          </a:xfrm>
          <a:prstGeom prst="rect">
            <a:avLst/>
          </a:prstGeom>
        </p:spPr>
        <p:txBody>
          <a:bodyPr vert="horz" lIns="96015" tIns="48007" rIns="96015" bIns="48007" rtlCol="0" anchor="b"/>
          <a:lstStyle>
            <a:lvl1pPr algn="l">
              <a:defRPr sz="1300"/>
            </a:lvl1pPr>
          </a:lstStyle>
          <a:p>
            <a:endParaRPr lang="id-ID"/>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6015" tIns="48007" rIns="96015" bIns="48007" rtlCol="0" anchor="b"/>
          <a:lstStyle>
            <a:lvl1pPr algn="r">
              <a:defRPr sz="1300"/>
            </a:lvl1pPr>
          </a:lstStyle>
          <a:p>
            <a:fld id="{FC88846E-17EC-4F18-89DE-2CB0A4A48DA4}" type="slidenum">
              <a:rPr lang="id-ID" smtClean="0"/>
              <a:pPr/>
              <a:t>‹#›</a:t>
            </a:fld>
            <a:endParaRPr lang="id-ID"/>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71800" cy="497284"/>
          </a:xfrm>
          <a:prstGeom prst="rect">
            <a:avLst/>
          </a:prstGeom>
        </p:spPr>
        <p:txBody>
          <a:bodyPr vert="horz" lIns="96015" tIns="48007" rIns="96015" bIns="48007" rtlCol="0"/>
          <a:lstStyle>
            <a:lvl1pPr algn="l">
              <a:defRPr sz="1300"/>
            </a:lvl1pPr>
          </a:lstStyle>
          <a:p>
            <a:endParaRPr lang="id-ID"/>
          </a:p>
        </p:txBody>
      </p:sp>
      <p:sp>
        <p:nvSpPr>
          <p:cNvPr id="3" name="Date Placeholder 2"/>
          <p:cNvSpPr>
            <a:spLocks noGrp="1"/>
          </p:cNvSpPr>
          <p:nvPr>
            <p:ph type="dt" idx="1"/>
          </p:nvPr>
        </p:nvSpPr>
        <p:spPr>
          <a:xfrm>
            <a:off x="3884613" y="2"/>
            <a:ext cx="2971800" cy="497284"/>
          </a:xfrm>
          <a:prstGeom prst="rect">
            <a:avLst/>
          </a:prstGeom>
        </p:spPr>
        <p:txBody>
          <a:bodyPr vert="horz" lIns="96015" tIns="48007" rIns="96015" bIns="48007" rtlCol="0"/>
          <a:lstStyle>
            <a:lvl1pPr algn="r">
              <a:defRPr sz="1300"/>
            </a:lvl1pPr>
          </a:lstStyle>
          <a:p>
            <a:fld id="{19A5DF02-C946-4D8D-87A2-E0D6E1ED1DA2}" type="datetimeFigureOut">
              <a:rPr lang="id-ID" smtClean="0"/>
              <a:pPr/>
              <a:t>03/10/2021</a:t>
            </a:fld>
            <a:endParaRPr lang="id-ID"/>
          </a:p>
        </p:txBody>
      </p:sp>
      <p:sp>
        <p:nvSpPr>
          <p:cNvPr id="4" name="Slide Image Placeholder 3"/>
          <p:cNvSpPr>
            <a:spLocks noGrp="1" noRot="1" noChangeAspect="1"/>
          </p:cNvSpPr>
          <p:nvPr>
            <p:ph type="sldImg" idx="2"/>
          </p:nvPr>
        </p:nvSpPr>
        <p:spPr>
          <a:xfrm>
            <a:off x="114300" y="746125"/>
            <a:ext cx="6629400" cy="3729038"/>
          </a:xfrm>
          <a:prstGeom prst="rect">
            <a:avLst/>
          </a:prstGeom>
          <a:noFill/>
          <a:ln w="12700">
            <a:solidFill>
              <a:prstClr val="black"/>
            </a:solidFill>
          </a:ln>
        </p:spPr>
        <p:txBody>
          <a:bodyPr vert="horz" lIns="96015" tIns="48007" rIns="96015" bIns="48007" rtlCol="0" anchor="ctr"/>
          <a:lstStyle/>
          <a:p>
            <a:endParaRPr lang="id-ID"/>
          </a:p>
        </p:txBody>
      </p:sp>
      <p:sp>
        <p:nvSpPr>
          <p:cNvPr id="5" name="Notes Placeholder 4"/>
          <p:cNvSpPr>
            <a:spLocks noGrp="1"/>
          </p:cNvSpPr>
          <p:nvPr>
            <p:ph type="body" sz="quarter" idx="3"/>
          </p:nvPr>
        </p:nvSpPr>
        <p:spPr>
          <a:xfrm>
            <a:off x="685800" y="4724202"/>
            <a:ext cx="5486400" cy="4475560"/>
          </a:xfrm>
          <a:prstGeom prst="rect">
            <a:avLst/>
          </a:prstGeom>
        </p:spPr>
        <p:txBody>
          <a:bodyPr vert="horz" lIns="96015" tIns="48007" rIns="96015" bIns="4800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9446678"/>
            <a:ext cx="2971800" cy="497284"/>
          </a:xfrm>
          <a:prstGeom prst="rect">
            <a:avLst/>
          </a:prstGeom>
        </p:spPr>
        <p:txBody>
          <a:bodyPr vert="horz" lIns="96015" tIns="48007" rIns="96015" bIns="48007" rtlCol="0" anchor="b"/>
          <a:lstStyle>
            <a:lvl1pPr algn="l">
              <a:defRPr sz="1300"/>
            </a:lvl1pPr>
          </a:lstStyle>
          <a:p>
            <a:endParaRPr lang="id-ID"/>
          </a:p>
        </p:txBody>
      </p:sp>
      <p:sp>
        <p:nvSpPr>
          <p:cNvPr id="7" name="Slide Number Placeholder 6"/>
          <p:cNvSpPr>
            <a:spLocks noGrp="1"/>
          </p:cNvSpPr>
          <p:nvPr>
            <p:ph type="sldNum" sz="quarter" idx="5"/>
          </p:nvPr>
        </p:nvSpPr>
        <p:spPr>
          <a:xfrm>
            <a:off x="3884613" y="9446678"/>
            <a:ext cx="2971800" cy="497284"/>
          </a:xfrm>
          <a:prstGeom prst="rect">
            <a:avLst/>
          </a:prstGeom>
        </p:spPr>
        <p:txBody>
          <a:bodyPr vert="horz" lIns="96015" tIns="48007" rIns="96015" bIns="48007" rtlCol="0" anchor="b"/>
          <a:lstStyle>
            <a:lvl1pPr algn="r">
              <a:defRPr sz="1300"/>
            </a:lvl1pPr>
          </a:lstStyle>
          <a:p>
            <a:fld id="{E5143F81-8AC4-4B40-ABD1-C7E1003E00B1}"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12192" y="6053328"/>
            <a:ext cx="2999232"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a:xfrm>
            <a:off x="3145536" y="6044184"/>
            <a:ext cx="90464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Title 7"/>
          <p:cNvSpPr>
            <a:spLocks noGrp="1"/>
          </p:cNvSpPr>
          <p:nvPr>
            <p:ph type="ctrTitle"/>
          </p:nvPr>
        </p:nvSpPr>
        <p:spPr>
          <a:xfrm>
            <a:off x="3149600" y="4038600"/>
            <a:ext cx="8636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3149600" y="6050037"/>
            <a:ext cx="89408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101600" y="6068699"/>
            <a:ext cx="2743200" cy="685800"/>
          </a:xfrm>
        </p:spPr>
        <p:txBody>
          <a:bodyPr>
            <a:noAutofit/>
          </a:bodyPr>
          <a:lstStyle>
            <a:lvl1pPr algn="ctr">
              <a:defRPr sz="2000">
                <a:solidFill>
                  <a:srgbClr val="FFFFFF"/>
                </a:solidFill>
              </a:defRPr>
            </a:lvl1pPr>
          </a:lstStyle>
          <a:p>
            <a:fld id="{142F3D31-8A4A-477A-9C0F-5F40C5A7AB39}" type="datetimeFigureOut">
              <a:rPr lang="id-ID" smtClean="0"/>
              <a:pPr/>
              <a:t>03/10/2021</a:t>
            </a:fld>
            <a:endParaRPr lang="id-ID"/>
          </a:p>
        </p:txBody>
      </p:sp>
      <p:sp>
        <p:nvSpPr>
          <p:cNvPr id="17" name="Footer Placeholder 16"/>
          <p:cNvSpPr>
            <a:spLocks noGrp="1"/>
          </p:cNvSpPr>
          <p:nvPr>
            <p:ph type="ftr" sz="quarter" idx="11"/>
          </p:nvPr>
        </p:nvSpPr>
        <p:spPr>
          <a:xfrm>
            <a:off x="2780524" y="236539"/>
            <a:ext cx="7823200" cy="365125"/>
          </a:xfrm>
        </p:spPr>
        <p:txBody>
          <a:bodyPr/>
          <a:lstStyle>
            <a:lvl1pPr algn="r">
              <a:defRPr>
                <a:solidFill>
                  <a:schemeClr val="tx2"/>
                </a:solidFill>
              </a:defRPr>
            </a:lvl1pPr>
          </a:lstStyle>
          <a:p>
            <a:endParaRPr lang="id-ID"/>
          </a:p>
        </p:txBody>
      </p:sp>
      <p:sp>
        <p:nvSpPr>
          <p:cNvPr id="29" name="Slide Number Placeholder 28"/>
          <p:cNvSpPr>
            <a:spLocks noGrp="1"/>
          </p:cNvSpPr>
          <p:nvPr>
            <p:ph type="sldNum" sz="quarter" idx="12"/>
          </p:nvPr>
        </p:nvSpPr>
        <p:spPr>
          <a:xfrm>
            <a:off x="10668000" y="228600"/>
            <a:ext cx="1117600" cy="381000"/>
          </a:xfrm>
        </p:spPr>
        <p:txBody>
          <a:bodyPr/>
          <a:lstStyle>
            <a:lvl1pPr>
              <a:defRPr>
                <a:solidFill>
                  <a:schemeClr val="tx2"/>
                </a:solidFill>
              </a:defRPr>
            </a:lvl1pPr>
          </a:lstStyle>
          <a:p>
            <a:fld id="{1768B6F7-4C0E-4A71-9476-E90A4809821A}"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transition>
    <p:wheel spokes="8"/>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42F3D31-8A4A-477A-9C0F-5F40C5A7AB39}" type="datetimeFigureOut">
              <a:rPr lang="id-ID" smtClean="0"/>
              <a:pPr/>
              <a:t>03/10/2021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768B6F7-4C0E-4A71-9476-E90A4809821A}" type="slidenum">
              <a:rPr lang="id-ID" smtClean="0"/>
              <a:pPr/>
              <a:t>‹#›</a:t>
            </a:fld>
            <a:endParaRPr lang="id-ID"/>
          </a:p>
        </p:txBody>
      </p:sp>
    </p:spTree>
  </p:cSld>
  <p:clrMapOvr>
    <a:masterClrMapping/>
  </p:clrMapOvr>
  <p:transition>
    <p:wheel spokes="8"/>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609601"/>
            <a:ext cx="27432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609600"/>
            <a:ext cx="74168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8737600" y="6248403"/>
            <a:ext cx="2946400" cy="365125"/>
          </a:xfrm>
        </p:spPr>
        <p:txBody>
          <a:bodyPr/>
          <a:lstStyle/>
          <a:p>
            <a:fld id="{142F3D31-8A4A-477A-9C0F-5F40C5A7AB39}" type="datetimeFigureOut">
              <a:rPr lang="id-ID" smtClean="0"/>
              <a:pPr/>
              <a:t>03/10/2021</a:t>
            </a:fld>
            <a:endParaRPr lang="id-ID"/>
          </a:p>
        </p:txBody>
      </p:sp>
      <p:sp>
        <p:nvSpPr>
          <p:cNvPr id="5" name="Footer Placeholder 4"/>
          <p:cNvSpPr>
            <a:spLocks noGrp="1"/>
          </p:cNvSpPr>
          <p:nvPr>
            <p:ph type="ftr" sz="quarter" idx="11"/>
          </p:nvPr>
        </p:nvSpPr>
        <p:spPr>
          <a:xfrm>
            <a:off x="609602" y="6248208"/>
            <a:ext cx="7431311" cy="365125"/>
          </a:xfrm>
        </p:spPr>
        <p:txBody>
          <a:bodyPr/>
          <a:lstStyle/>
          <a:p>
            <a:endParaRPr lang="id-ID"/>
          </a:p>
        </p:txBody>
      </p:sp>
      <p:sp>
        <p:nvSpPr>
          <p:cNvPr id="7" name="Rectangle 6"/>
          <p:cNvSpPr/>
          <p:nvPr/>
        </p:nvSpPr>
        <p:spPr bwMode="white">
          <a:xfrm>
            <a:off x="8128424" y="0"/>
            <a:ext cx="42672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8" name="Rectangle 7"/>
          <p:cNvSpPr/>
          <p:nvPr/>
        </p:nvSpPr>
        <p:spPr>
          <a:xfrm>
            <a:off x="8189384" y="609600"/>
            <a:ext cx="3048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a:xfrm>
            <a:off x="8189384" y="0"/>
            <a:ext cx="3048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6" name="Slide Number Placeholder 5"/>
          <p:cNvSpPr>
            <a:spLocks noGrp="1"/>
          </p:cNvSpPr>
          <p:nvPr>
            <p:ph type="sldNum" sz="quarter" idx="12"/>
          </p:nvPr>
        </p:nvSpPr>
        <p:spPr>
          <a:xfrm rot="5400000">
            <a:off x="8075084" y="103716"/>
            <a:ext cx="533400" cy="325968"/>
          </a:xfrm>
        </p:spPr>
        <p:txBody>
          <a:bodyPr/>
          <a:lstStyle/>
          <a:p>
            <a:fld id="{1768B6F7-4C0E-4A71-9476-E90A4809821A}"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6864" y="228600"/>
            <a:ext cx="108712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42F3D31-8A4A-477A-9C0F-5F40C5A7AB39}" type="datetimeFigureOut">
              <a:rPr lang="id-ID" smtClean="0"/>
              <a:pPr/>
              <a:t>03/10/2021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768B6F7-4C0E-4A71-9476-E90A4809821A}" type="slidenum">
              <a:rPr lang="id-ID" smtClean="0"/>
              <a:pPr/>
              <a:t>‹#›</a:t>
            </a:fld>
            <a:endParaRPr lang="id-ID"/>
          </a:p>
        </p:txBody>
      </p:sp>
      <p:sp>
        <p:nvSpPr>
          <p:cNvPr id="8" name="Content Placeholder 7"/>
          <p:cNvSpPr>
            <a:spLocks noGrp="1"/>
          </p:cNvSpPr>
          <p:nvPr>
            <p:ph sz="quarter" idx="1"/>
          </p:nvPr>
        </p:nvSpPr>
        <p:spPr>
          <a:xfrm>
            <a:off x="816864" y="1600200"/>
            <a:ext cx="108712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wheel spokes="8"/>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828801" y="2743200"/>
            <a:ext cx="9497484"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12192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Rectangle 7"/>
          <p:cNvSpPr/>
          <p:nvPr/>
        </p:nvSpPr>
        <p:spPr>
          <a:xfrm>
            <a:off x="0" y="1600200"/>
            <a:ext cx="17272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Rectangle 8"/>
          <p:cNvSpPr/>
          <p:nvPr/>
        </p:nvSpPr>
        <p:spPr>
          <a:xfrm>
            <a:off x="1828800" y="1600200"/>
            <a:ext cx="103632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Title 1"/>
          <p:cNvSpPr>
            <a:spLocks noGrp="1"/>
          </p:cNvSpPr>
          <p:nvPr>
            <p:ph type="title"/>
          </p:nvPr>
        </p:nvSpPr>
        <p:spPr>
          <a:xfrm>
            <a:off x="1828800" y="1600200"/>
            <a:ext cx="1016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142F3D31-8A4A-477A-9C0F-5F40C5A7AB39}" type="datetimeFigureOut">
              <a:rPr lang="id-ID" smtClean="0"/>
              <a:pPr/>
              <a:t>03/10/2021</a:t>
            </a:fld>
            <a:endParaRPr lang="id-ID"/>
          </a:p>
        </p:txBody>
      </p:sp>
      <p:sp>
        <p:nvSpPr>
          <p:cNvPr id="13" name="Slide Number Placeholder 12"/>
          <p:cNvSpPr>
            <a:spLocks noGrp="1"/>
          </p:cNvSpPr>
          <p:nvPr>
            <p:ph type="sldNum" sz="quarter" idx="11"/>
          </p:nvPr>
        </p:nvSpPr>
        <p:spPr>
          <a:xfrm>
            <a:off x="0" y="1752600"/>
            <a:ext cx="1727200" cy="701676"/>
          </a:xfrm>
        </p:spPr>
        <p:txBody>
          <a:bodyPr>
            <a:noAutofit/>
          </a:bodyPr>
          <a:lstStyle>
            <a:lvl1pPr>
              <a:defRPr sz="2400">
                <a:solidFill>
                  <a:srgbClr val="FFFFFF"/>
                </a:solidFill>
              </a:defRPr>
            </a:lvl1pPr>
          </a:lstStyle>
          <a:p>
            <a:fld id="{1768B6F7-4C0E-4A71-9476-E90A4809821A}" type="slidenum">
              <a:rPr lang="id-ID" smtClean="0"/>
              <a:pPr/>
              <a:t>‹#›</a:t>
            </a:fld>
            <a:endParaRPr lang="id-ID"/>
          </a:p>
        </p:txBody>
      </p:sp>
      <p:sp>
        <p:nvSpPr>
          <p:cNvPr id="14" name="Footer Placeholder 13"/>
          <p:cNvSpPr>
            <a:spLocks noGrp="1"/>
          </p:cNvSpPr>
          <p:nvPr>
            <p:ph type="ftr" sz="quarter" idx="12"/>
          </p:nvPr>
        </p:nvSpPr>
        <p:spPr/>
        <p:txBody>
          <a:bodyPr/>
          <a:lstStyle/>
          <a:p>
            <a:endParaRPr lang="id-ID"/>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812800" y="1589567"/>
            <a:ext cx="5181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459868" y="1589567"/>
            <a:ext cx="5181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142F3D31-8A4A-477A-9C0F-5F40C5A7AB39}" type="datetimeFigureOut">
              <a:rPr lang="id-ID" smtClean="0"/>
              <a:pPr/>
              <a:t>03/10/2021</a:t>
            </a:fld>
            <a:endParaRPr lang="id-ID"/>
          </a:p>
        </p:txBody>
      </p:sp>
      <p:sp>
        <p:nvSpPr>
          <p:cNvPr id="10" name="Slide Number Placeholder 9"/>
          <p:cNvSpPr>
            <a:spLocks noGrp="1"/>
          </p:cNvSpPr>
          <p:nvPr>
            <p:ph type="sldNum" sz="quarter" idx="16"/>
          </p:nvPr>
        </p:nvSpPr>
        <p:spPr/>
        <p:txBody>
          <a:bodyPr rtlCol="0"/>
          <a:lstStyle/>
          <a:p>
            <a:fld id="{1768B6F7-4C0E-4A71-9476-E90A4809821A}" type="slidenum">
              <a:rPr lang="id-ID" smtClean="0"/>
              <a:pPr/>
              <a:t>‹#›</a:t>
            </a:fld>
            <a:endParaRPr lang="id-ID"/>
          </a:p>
        </p:txBody>
      </p:sp>
      <p:sp>
        <p:nvSpPr>
          <p:cNvPr id="12" name="Footer Placeholder 11"/>
          <p:cNvSpPr>
            <a:spLocks noGrp="1"/>
          </p:cNvSpPr>
          <p:nvPr>
            <p:ph type="ftr" sz="quarter" idx="17"/>
          </p:nvPr>
        </p:nvSpPr>
        <p:spPr/>
        <p:txBody>
          <a:bodyPr rtlCol="0"/>
          <a:lstStyle/>
          <a:p>
            <a:endParaRPr lang="id-ID"/>
          </a:p>
        </p:txBody>
      </p:sp>
    </p:spTree>
  </p:cSld>
  <p:clrMapOvr>
    <a:masterClrMapping/>
  </p:clrMapOvr>
  <p:transition>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11200" y="273050"/>
            <a:ext cx="108712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812800" y="2438400"/>
            <a:ext cx="51816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6400800" y="2438400"/>
            <a:ext cx="51816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142F3D31-8A4A-477A-9C0F-5F40C5A7AB39}" type="datetimeFigureOut">
              <a:rPr lang="id-ID" smtClean="0"/>
              <a:pPr/>
              <a:t>03/10/2021</a:t>
            </a:fld>
            <a:endParaRPr lang="id-ID"/>
          </a:p>
        </p:txBody>
      </p:sp>
      <p:sp>
        <p:nvSpPr>
          <p:cNvPr id="12" name="Slide Number Placeholder 11"/>
          <p:cNvSpPr>
            <a:spLocks noGrp="1"/>
          </p:cNvSpPr>
          <p:nvPr>
            <p:ph type="sldNum" sz="quarter" idx="16"/>
          </p:nvPr>
        </p:nvSpPr>
        <p:spPr/>
        <p:txBody>
          <a:bodyPr rtlCol="0"/>
          <a:lstStyle/>
          <a:p>
            <a:fld id="{1768B6F7-4C0E-4A71-9476-E90A4809821A}" type="slidenum">
              <a:rPr lang="id-ID" smtClean="0"/>
              <a:pPr/>
              <a:t>‹#›</a:t>
            </a:fld>
            <a:endParaRPr lang="id-ID"/>
          </a:p>
        </p:txBody>
      </p:sp>
      <p:sp>
        <p:nvSpPr>
          <p:cNvPr id="14" name="Footer Placeholder 13"/>
          <p:cNvSpPr>
            <a:spLocks noGrp="1"/>
          </p:cNvSpPr>
          <p:nvPr>
            <p:ph type="ftr" sz="quarter" idx="17"/>
          </p:nvPr>
        </p:nvSpPr>
        <p:spPr/>
        <p:txBody>
          <a:bodyPr rtlCol="0"/>
          <a:lstStyle/>
          <a:p>
            <a:endParaRPr lang="id-ID"/>
          </a:p>
        </p:txBody>
      </p:sp>
      <p:sp>
        <p:nvSpPr>
          <p:cNvPr id="16" name="Text Placeholder 15"/>
          <p:cNvSpPr>
            <a:spLocks noGrp="1"/>
          </p:cNvSpPr>
          <p:nvPr>
            <p:ph type="body" sz="quarter" idx="1"/>
          </p:nvPr>
        </p:nvSpPr>
        <p:spPr>
          <a:xfrm>
            <a:off x="812800" y="1752600"/>
            <a:ext cx="51816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6400800" y="1752600"/>
            <a:ext cx="51816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transition>
    <p:wheel spokes="8"/>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42F3D31-8A4A-477A-9C0F-5F40C5A7AB39}" type="datetimeFigureOut">
              <a:rPr lang="id-ID" smtClean="0"/>
              <a:pPr/>
              <a:t>03/10/2021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1768B6F7-4C0E-4A71-9476-E90A4809821A}" type="slidenum">
              <a:rPr lang="id-ID" smtClean="0"/>
              <a:pPr/>
              <a:t>‹#›</a:t>
            </a:fld>
            <a:endParaRPr lang="id-ID"/>
          </a:p>
        </p:txBody>
      </p:sp>
    </p:spTree>
  </p:cSld>
  <p:clrMapOvr>
    <a:masterClrMapping/>
  </p:clrMapOvr>
  <p:transition>
    <p:wheel spokes="8"/>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2F3D31-8A4A-477A-9C0F-5F40C5A7AB39}" type="datetimeFigureOut">
              <a:rPr lang="id-ID" smtClean="0"/>
              <a:pPr/>
              <a:t>03/10/2021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0" y="6248400"/>
            <a:ext cx="711200" cy="381000"/>
          </a:xfrm>
        </p:spPr>
        <p:txBody>
          <a:bodyPr/>
          <a:lstStyle>
            <a:lvl1pPr>
              <a:defRPr>
                <a:solidFill>
                  <a:schemeClr val="tx2"/>
                </a:solidFill>
              </a:defRPr>
            </a:lvl1pPr>
          </a:lstStyle>
          <a:p>
            <a:fld id="{1768B6F7-4C0E-4A71-9476-E90A4809821A}" type="slidenum">
              <a:rPr lang="id-ID" smtClean="0"/>
              <a:pPr/>
              <a:t>‹#›</a:t>
            </a:fld>
            <a:endParaRPr lang="id-ID"/>
          </a:p>
        </p:txBody>
      </p:sp>
    </p:spTree>
  </p:cSld>
  <p:clrMapOvr>
    <a:masterClrMapping/>
  </p:clrMapOvr>
  <p:transition>
    <p:wheel spokes="8"/>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0" y="273050"/>
            <a:ext cx="107696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142F3D31-8A4A-477A-9C0F-5F40C5A7AB39}" type="datetimeFigureOut">
              <a:rPr lang="id-ID" smtClean="0"/>
              <a:pPr/>
              <a:t>03/10/2021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1768B6F7-4C0E-4A71-9476-E90A4809821A}" type="slidenum">
              <a:rPr lang="id-ID" smtClean="0"/>
              <a:pPr/>
              <a:t>‹#›</a:t>
            </a:fld>
            <a:endParaRPr lang="id-ID"/>
          </a:p>
        </p:txBody>
      </p:sp>
      <p:sp>
        <p:nvSpPr>
          <p:cNvPr id="3" name="Text Placeholder 2"/>
          <p:cNvSpPr>
            <a:spLocks noGrp="1"/>
          </p:cNvSpPr>
          <p:nvPr>
            <p:ph type="body" idx="2"/>
          </p:nvPr>
        </p:nvSpPr>
        <p:spPr>
          <a:xfrm>
            <a:off x="812800" y="1752600"/>
            <a:ext cx="21336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3149600" y="1752600"/>
            <a:ext cx="85344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wheel spokes="8"/>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2133600" y="5486400"/>
            <a:ext cx="97536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12192" y="4572000"/>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Rectangle 8"/>
          <p:cNvSpPr/>
          <p:nvPr/>
        </p:nvSpPr>
        <p:spPr>
          <a:xfrm>
            <a:off x="-12192" y="4663440"/>
            <a:ext cx="195072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2060448" y="4654296"/>
            <a:ext cx="10131552"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Title 1"/>
          <p:cNvSpPr>
            <a:spLocks noGrp="1"/>
          </p:cNvSpPr>
          <p:nvPr>
            <p:ph type="title"/>
          </p:nvPr>
        </p:nvSpPr>
        <p:spPr>
          <a:xfrm>
            <a:off x="2133600" y="4648200"/>
            <a:ext cx="97536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930400" y="0"/>
            <a:ext cx="134112"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Date Placeholder 11"/>
          <p:cNvSpPr>
            <a:spLocks noGrp="1"/>
          </p:cNvSpPr>
          <p:nvPr>
            <p:ph type="dt" sz="half" idx="10"/>
          </p:nvPr>
        </p:nvSpPr>
        <p:spPr>
          <a:xfrm>
            <a:off x="8331200" y="6248401"/>
            <a:ext cx="3556000" cy="365125"/>
          </a:xfrm>
        </p:spPr>
        <p:txBody>
          <a:bodyPr rtlCol="0"/>
          <a:lstStyle/>
          <a:p>
            <a:fld id="{142F3D31-8A4A-477A-9C0F-5F40C5A7AB39}" type="datetimeFigureOut">
              <a:rPr lang="id-ID" smtClean="0"/>
              <a:pPr/>
              <a:t>03/10/2021</a:t>
            </a:fld>
            <a:endParaRPr lang="id-ID"/>
          </a:p>
        </p:txBody>
      </p:sp>
      <p:sp>
        <p:nvSpPr>
          <p:cNvPr id="13" name="Slide Number Placeholder 12"/>
          <p:cNvSpPr>
            <a:spLocks noGrp="1"/>
          </p:cNvSpPr>
          <p:nvPr>
            <p:ph type="sldNum" sz="quarter" idx="11"/>
          </p:nvPr>
        </p:nvSpPr>
        <p:spPr>
          <a:xfrm>
            <a:off x="0" y="4667249"/>
            <a:ext cx="1930400" cy="663578"/>
          </a:xfrm>
        </p:spPr>
        <p:txBody>
          <a:bodyPr rtlCol="0"/>
          <a:lstStyle>
            <a:lvl1pPr>
              <a:defRPr sz="2800"/>
            </a:lvl1pPr>
          </a:lstStyle>
          <a:p>
            <a:fld id="{1768B6F7-4C0E-4A71-9476-E90A4809821A}" type="slidenum">
              <a:rPr lang="id-ID" smtClean="0"/>
              <a:pPr/>
              <a:t>‹#›</a:t>
            </a:fld>
            <a:endParaRPr lang="id-ID"/>
          </a:p>
        </p:txBody>
      </p:sp>
      <p:sp>
        <p:nvSpPr>
          <p:cNvPr id="14" name="Footer Placeholder 13"/>
          <p:cNvSpPr>
            <a:spLocks noGrp="1"/>
          </p:cNvSpPr>
          <p:nvPr>
            <p:ph type="ftr" sz="quarter" idx="12"/>
          </p:nvPr>
        </p:nvSpPr>
        <p:spPr>
          <a:xfrm>
            <a:off x="2133600" y="6248207"/>
            <a:ext cx="6096000" cy="365125"/>
          </a:xfrm>
        </p:spPr>
        <p:txBody>
          <a:bodyPr rtlCol="0"/>
          <a:lstStyle/>
          <a:p>
            <a:endParaRPr lang="id-ID"/>
          </a:p>
        </p:txBody>
      </p:sp>
      <p:sp>
        <p:nvSpPr>
          <p:cNvPr id="3" name="Picture Placeholder 2"/>
          <p:cNvSpPr>
            <a:spLocks noGrp="1"/>
          </p:cNvSpPr>
          <p:nvPr>
            <p:ph type="pic" idx="1"/>
          </p:nvPr>
        </p:nvSpPr>
        <p:spPr>
          <a:xfrm>
            <a:off x="2080768" y="0"/>
            <a:ext cx="10111232"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transition>
    <p:wheel spokes="8"/>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812800" y="228600"/>
            <a:ext cx="108712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816864" y="1600200"/>
            <a:ext cx="108712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128000" y="6248401"/>
            <a:ext cx="3556000" cy="365125"/>
          </a:xfrm>
          <a:prstGeom prst="rect">
            <a:avLst/>
          </a:prstGeom>
        </p:spPr>
        <p:txBody>
          <a:bodyPr vert="horz" anchor="ctr" anchorCtr="0"/>
          <a:lstStyle>
            <a:lvl1pPr algn="l" eaLnBrk="1" latinLnBrk="0" hangingPunct="1">
              <a:defRPr kumimoji="0" sz="1400">
                <a:solidFill>
                  <a:schemeClr val="tx2"/>
                </a:solidFill>
              </a:defRPr>
            </a:lvl1pPr>
          </a:lstStyle>
          <a:p>
            <a:fld id="{142F3D31-8A4A-477A-9C0F-5F40C5A7AB39}" type="datetimeFigureOut">
              <a:rPr lang="id-ID" smtClean="0"/>
              <a:pPr/>
              <a:t>03/10/2021</a:t>
            </a:fld>
            <a:endParaRPr lang="id-ID"/>
          </a:p>
        </p:txBody>
      </p:sp>
      <p:sp>
        <p:nvSpPr>
          <p:cNvPr id="3" name="Footer Placeholder 2"/>
          <p:cNvSpPr>
            <a:spLocks noGrp="1"/>
          </p:cNvSpPr>
          <p:nvPr>
            <p:ph type="ftr" sz="quarter" idx="3"/>
          </p:nvPr>
        </p:nvSpPr>
        <p:spPr>
          <a:xfrm>
            <a:off x="812801" y="6248207"/>
            <a:ext cx="7228111" cy="365125"/>
          </a:xfrm>
          <a:prstGeom prst="rect">
            <a:avLst/>
          </a:prstGeom>
        </p:spPr>
        <p:txBody>
          <a:bodyPr vert="horz" anchor="ctr"/>
          <a:lstStyle>
            <a:lvl1pPr algn="r" eaLnBrk="1" latinLnBrk="0" hangingPunct="1">
              <a:defRPr kumimoji="0" sz="1400">
                <a:solidFill>
                  <a:schemeClr val="tx2"/>
                </a:solidFill>
              </a:defRPr>
            </a:lvl1pPr>
          </a:lstStyle>
          <a:p>
            <a:endParaRPr lang="id-ID"/>
          </a:p>
        </p:txBody>
      </p:sp>
      <p:sp>
        <p:nvSpPr>
          <p:cNvPr id="7" name="Rectangle 6"/>
          <p:cNvSpPr/>
          <p:nvPr/>
        </p:nvSpPr>
        <p:spPr bwMode="white">
          <a:xfrm>
            <a:off x="0" y="1234440"/>
            <a:ext cx="12192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Rectangle 7"/>
          <p:cNvSpPr/>
          <p:nvPr/>
        </p:nvSpPr>
        <p:spPr>
          <a:xfrm>
            <a:off x="0" y="1280160"/>
            <a:ext cx="7112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Rectangle 8"/>
          <p:cNvSpPr/>
          <p:nvPr/>
        </p:nvSpPr>
        <p:spPr>
          <a:xfrm>
            <a:off x="787400" y="1280160"/>
            <a:ext cx="1140460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3" name="Slide Number Placeholder 22"/>
          <p:cNvSpPr>
            <a:spLocks noGrp="1"/>
          </p:cNvSpPr>
          <p:nvPr>
            <p:ph type="sldNum" sz="quarter" idx="4"/>
          </p:nvPr>
        </p:nvSpPr>
        <p:spPr>
          <a:xfrm>
            <a:off x="0" y="1272222"/>
            <a:ext cx="7112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1768B6F7-4C0E-4A71-9476-E90A4809821A}"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heel spokes="8"/>
  </p:transition>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86200" y="3428999"/>
            <a:ext cx="8204200" cy="2438401"/>
          </a:xfrm>
        </p:spPr>
        <p:txBody>
          <a:bodyPr>
            <a:noAutofit/>
          </a:bodyPr>
          <a:lstStyle/>
          <a:p>
            <a:r>
              <a:rPr lang="id-ID" sz="4800" dirty="0"/>
              <a:t>Ukuran pemusatan</a:t>
            </a:r>
            <a:r>
              <a:rPr lang="en-US" sz="4800" dirty="0"/>
              <a:t>: Rata-rata, median &amp; modus</a:t>
            </a:r>
            <a:br>
              <a:rPr lang="en-US" sz="4800" dirty="0"/>
            </a:br>
            <a:r>
              <a:rPr lang="en-US" sz="4800" dirty="0"/>
              <a:t>[data </a:t>
            </a:r>
            <a:r>
              <a:rPr lang="en-US" sz="4800" dirty="0" err="1"/>
              <a:t>tak</a:t>
            </a:r>
            <a:r>
              <a:rPr lang="en-US" sz="4800" dirty="0"/>
              <a:t> </a:t>
            </a:r>
            <a:r>
              <a:rPr lang="en-US" sz="4800" dirty="0" err="1"/>
              <a:t>berkelompok</a:t>
            </a:r>
            <a:r>
              <a:rPr lang="en-US" sz="4800" dirty="0"/>
              <a:t>]</a:t>
            </a:r>
            <a:endParaRPr lang="id-ID" sz="4800" dirty="0"/>
          </a:p>
        </p:txBody>
      </p:sp>
      <p:sp>
        <p:nvSpPr>
          <p:cNvPr id="3" name="Subtitle 2"/>
          <p:cNvSpPr>
            <a:spLocks noGrp="1"/>
          </p:cNvSpPr>
          <p:nvPr>
            <p:ph type="subTitle" idx="1"/>
          </p:nvPr>
        </p:nvSpPr>
        <p:spPr/>
        <p:txBody>
          <a:bodyPr/>
          <a:lstStyle/>
          <a:p>
            <a:endParaRPr lang="id-ID" dirty="0"/>
          </a:p>
        </p:txBody>
      </p:sp>
      <p:sp>
        <p:nvSpPr>
          <p:cNvPr id="4" name="Right Arrow 3"/>
          <p:cNvSpPr/>
          <p:nvPr/>
        </p:nvSpPr>
        <p:spPr>
          <a:xfrm>
            <a:off x="2927648" y="5176002"/>
            <a:ext cx="810898" cy="5572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26625" name="Picture 1"/>
          <p:cNvPicPr>
            <a:picLocks noChangeAspect="1" noChangeArrowheads="1"/>
          </p:cNvPicPr>
          <p:nvPr/>
        </p:nvPicPr>
        <p:blipFill>
          <a:blip r:embed="rId2"/>
          <a:srcRect/>
          <a:stretch>
            <a:fillRect/>
          </a:stretch>
        </p:blipFill>
        <p:spPr bwMode="auto">
          <a:xfrm>
            <a:off x="9696400" y="404664"/>
            <a:ext cx="1866900" cy="1771650"/>
          </a:xfrm>
          <a:prstGeom prst="rect">
            <a:avLst/>
          </a:prstGeom>
          <a:noFill/>
          <a:ln w="9525">
            <a:noFill/>
            <a:miter lim="800000"/>
            <a:headEnd/>
            <a:tailEnd/>
          </a:ln>
          <a:effectLst/>
        </p:spPr>
      </p:pic>
      <p:sp>
        <p:nvSpPr>
          <p:cNvPr id="6" name="Subtitle 2"/>
          <p:cNvSpPr txBox="1">
            <a:spLocks/>
          </p:cNvSpPr>
          <p:nvPr/>
        </p:nvSpPr>
        <p:spPr>
          <a:xfrm>
            <a:off x="0" y="6072206"/>
            <a:ext cx="2981416" cy="685800"/>
          </a:xfrm>
          <a:prstGeom prst="rect">
            <a:avLst/>
          </a:prstGeom>
        </p:spPr>
        <p:style>
          <a:lnRef idx="0">
            <a:schemeClr val="dk1"/>
          </a:lnRef>
          <a:fillRef idx="3">
            <a:schemeClr val="dk1"/>
          </a:fillRef>
          <a:effectRef idx="3">
            <a:schemeClr val="dk1"/>
          </a:effectRef>
          <a:fontRef idx="minor">
            <a:schemeClr val="lt1"/>
          </a:fontRef>
        </p:style>
        <p:txBody>
          <a:bodyPr vert="horz" anchor="ctr">
            <a:normAutofit/>
          </a:bodyPr>
          <a:lstStyle/>
          <a:p>
            <a:pPr algn="ctr">
              <a:spcBef>
                <a:spcPts val="700"/>
              </a:spcBef>
              <a:buClr>
                <a:schemeClr val="accent2"/>
              </a:buClr>
              <a:buSzPct val="60000"/>
              <a:defRPr/>
            </a:pPr>
            <a:r>
              <a:rPr lang="id-ID" sz="2600" b="1" dirty="0">
                <a:solidFill>
                  <a:srgbClr val="FFFFFF"/>
                </a:solidFill>
                <a:latin typeface="Book Antiqua" pitchFamily="18" charset="0"/>
              </a:rPr>
              <a:t>Pertemuan </a:t>
            </a:r>
            <a:r>
              <a:rPr lang="en-US" sz="2600" b="1" dirty="0">
                <a:solidFill>
                  <a:srgbClr val="FFFFFF"/>
                </a:solidFill>
                <a:latin typeface="Book Antiqua" pitchFamily="18" charset="0"/>
              </a:rPr>
              <a:t>3</a:t>
            </a:r>
            <a:endParaRPr lang="id-ID" sz="2600" b="1" dirty="0">
              <a:solidFill>
                <a:srgbClr val="FFFFFF"/>
              </a:solidFill>
              <a:latin typeface="Book Antiqua" pitchFamily="18" charset="0"/>
            </a:endParaRP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par>
                          <p:cTn id="8" fill="hold">
                            <p:stCondLst>
                              <p:cond delay="2000"/>
                            </p:stCondLst>
                            <p:childTnLst>
                              <p:par>
                                <p:cTn id="9" presetID="45" presetClass="entr" presetSubtype="0" fill="hold" nodeType="afterEffect" nodePh="1">
                                  <p:stCondLst>
                                    <p:cond delay="0"/>
                                  </p:stCondLst>
                                  <p:endCondLst>
                                    <p:cond evt="begin" delay="0">
                                      <p:tn val="9"/>
                                    </p:cond>
                                  </p:endCondLst>
                                  <p:iterate type="lt">
                                    <p:tmPct val="10000"/>
                                  </p:iterate>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anim calcmode="lin" valueType="num">
                                      <p:cBhvr>
                                        <p:cTn id="12"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3"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par>
                          <p:cTn id="14" fill="hold">
                            <p:stCondLst>
                              <p:cond delay="10000"/>
                            </p:stCondLst>
                            <p:childTnLst>
                              <p:par>
                                <p:cTn id="15" presetID="20" presetClass="entr" presetSubtype="0" fill="hold" nodeType="afterEffect">
                                  <p:stCondLst>
                                    <p:cond delay="0"/>
                                  </p:stCondLst>
                                  <p:childTnLst>
                                    <p:set>
                                      <p:cBhvr>
                                        <p:cTn id="16" dur="1" fill="hold">
                                          <p:stCondLst>
                                            <p:cond delay="0"/>
                                          </p:stCondLst>
                                        </p:cTn>
                                        <p:tgtEl>
                                          <p:spTgt spid="26625"/>
                                        </p:tgtEl>
                                        <p:attrNameLst>
                                          <p:attrName>style.visibility</p:attrName>
                                        </p:attrNameLst>
                                      </p:cBhvr>
                                      <p:to>
                                        <p:strVal val="visible"/>
                                      </p:to>
                                    </p:set>
                                    <p:animEffect transition="in" filter="wedge">
                                      <p:cBhvr>
                                        <p:cTn id="17" dur="2000"/>
                                        <p:tgtEl>
                                          <p:spTgt spid="26625"/>
                                        </p:tgtEl>
                                      </p:cBhvr>
                                    </p:animEffect>
                                  </p:childTnLst>
                                </p:cTn>
                              </p:par>
                            </p:childTnLst>
                          </p:cTn>
                        </p:par>
                        <p:par>
                          <p:cTn id="18" fill="hold">
                            <p:stCondLst>
                              <p:cond delay="12000"/>
                            </p:stCondLst>
                            <p:childTnLst>
                              <p:par>
                                <p:cTn id="19" presetID="45" presetClass="entr" presetSubtype="0" fill="hold" nodeType="afterEffect">
                                  <p:stCondLst>
                                    <p:cond delay="0"/>
                                  </p:stCondLst>
                                  <p:iterate type="lt">
                                    <p:tmPct val="10000"/>
                                  </p:iterate>
                                  <p:childTnLst>
                                    <p:set>
                                      <p:cBhvr>
                                        <p:cTn id="20" dur="1" fill="hold">
                                          <p:stCondLst>
                                            <p:cond delay="0"/>
                                          </p:stCondLst>
                                        </p:cTn>
                                        <p:tgtEl>
                                          <p:spTgt spid="6">
                                            <p:txEl>
                                              <p:pRg st="0" end="0"/>
                                            </p:txEl>
                                          </p:spTgt>
                                        </p:tgtEl>
                                        <p:attrNameLst>
                                          <p:attrName>style.visibility</p:attrName>
                                        </p:attrNameLst>
                                      </p:cBhvr>
                                      <p:to>
                                        <p:strVal val="visible"/>
                                      </p:to>
                                    </p:set>
                                    <p:animEffect transition="in" filter="fade">
                                      <p:cBhvr>
                                        <p:cTn id="21" dur="2000"/>
                                        <p:tgtEl>
                                          <p:spTgt spid="6">
                                            <p:txEl>
                                              <p:pRg st="0" end="0"/>
                                            </p:txEl>
                                          </p:spTgt>
                                        </p:tgtEl>
                                      </p:cBhvr>
                                    </p:animEffect>
                                    <p:anim calcmode="lin" valueType="num">
                                      <p:cBhvr>
                                        <p:cTn id="22" dur="2000" fill="hold"/>
                                        <p:tgtEl>
                                          <p:spTgt spid="6">
                                            <p:txEl>
                                              <p:pRg st="0" end="0"/>
                                            </p:txEl>
                                          </p:spTgt>
                                        </p:tgtEl>
                                        <p:attrNameLst>
                                          <p:attrName>ppt_w</p:attrName>
                                        </p:attrNameLst>
                                      </p:cBhvr>
                                      <p:tavLst>
                                        <p:tav tm="0" fmla="#ppt_w*sin(2.5*pi*$)">
                                          <p:val>
                                            <p:fltVal val="0"/>
                                          </p:val>
                                        </p:tav>
                                        <p:tav tm="100000">
                                          <p:val>
                                            <p:fltVal val="1"/>
                                          </p:val>
                                        </p:tav>
                                      </p:tavLst>
                                    </p:anim>
                                    <p:anim calcmode="lin" valueType="num">
                                      <p:cBhvr>
                                        <p:cTn id="23" dur="2000" fill="hold"/>
                                        <p:tgtEl>
                                          <p:spTgt spid="6">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Modus</a:t>
            </a:r>
          </a:p>
        </p:txBody>
      </p:sp>
      <p:sp>
        <p:nvSpPr>
          <p:cNvPr id="3" name="Content Placeholder 2"/>
          <p:cNvSpPr>
            <a:spLocks noGrp="1"/>
          </p:cNvSpPr>
          <p:nvPr>
            <p:ph sz="quarter" idx="1"/>
          </p:nvPr>
        </p:nvSpPr>
        <p:spPr>
          <a:xfrm>
            <a:off x="816864" y="1600200"/>
            <a:ext cx="10751744" cy="4061048"/>
          </a:xfrm>
        </p:spPr>
        <p:txBody>
          <a:bodyPr>
            <a:noAutofit/>
          </a:bodyPr>
          <a:lstStyle/>
          <a:p>
            <a:pPr algn="just"/>
            <a:r>
              <a:rPr lang="id-ID" sz="3000" dirty="0"/>
              <a:t>Modus merupakan salah satu ukuran pemusatan selain rata-rata hitung dan median. Modus adalah suatu nilai pengamatan yang paling sering muncul</a:t>
            </a:r>
          </a:p>
          <a:p>
            <a:pPr algn="just"/>
            <a:r>
              <a:rPr lang="id-ID" sz="3000" dirty="0"/>
              <a:t>Kelebihan modus adalah mudah ditemukan, dapat digunakan untuk semua skala pengukuran serta tidak dipengaruhi oleh nilai ekstrim, sedangkan kelemahan modus adalah sekumpulan data tidak mempunyai modus, sehingga semua data dianggap modus. Atau terdapat modus yang lebih dari satu.</a:t>
            </a:r>
          </a:p>
        </p:txBody>
      </p:sp>
    </p:spTree>
  </p:cSld>
  <p:clrMapOvr>
    <a:masterClrMapping/>
  </p:clrMapOvr>
  <p:transition>
    <p:wheel spokes="8"/>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sz="quarter" idx="1"/>
          </p:nvPr>
        </p:nvSpPr>
        <p:spPr>
          <a:xfrm>
            <a:off x="816864" y="1600200"/>
            <a:ext cx="10679736" cy="2548880"/>
          </a:xfrm>
        </p:spPr>
        <p:txBody>
          <a:bodyPr>
            <a:normAutofit/>
          </a:bodyPr>
          <a:lstStyle/>
          <a:p>
            <a:pPr algn="just"/>
            <a:r>
              <a:rPr lang="id-ID" sz="4400" dirty="0"/>
              <a:t>Bagaimana mencari nilai modus???</a:t>
            </a:r>
          </a:p>
          <a:p>
            <a:pPr lvl="1" algn="just"/>
            <a:r>
              <a:rPr lang="id-ID" sz="4000" dirty="0"/>
              <a:t>Untuk data yang tidak dikelompokan, modus adalah nilai yang paling sering muncul</a:t>
            </a:r>
            <a:r>
              <a:rPr lang="en-US" sz="4000" dirty="0"/>
              <a:t>.</a:t>
            </a:r>
            <a:endParaRPr lang="id-ID" sz="4000" dirty="0"/>
          </a:p>
        </p:txBody>
      </p:sp>
      <p:sp>
        <p:nvSpPr>
          <p:cNvPr id="29698"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Tree>
  </p:cSld>
  <p:clrMapOvr>
    <a:masterClrMapping/>
  </p:clrMapOvr>
  <p:transition>
    <p:wheel spokes="8"/>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Simulasikan</a:t>
            </a:r>
            <a:r>
              <a:rPr lang="en-US" dirty="0"/>
              <a:t> </a:t>
            </a:r>
            <a:r>
              <a:rPr lang="en-US" dirty="0" err="1"/>
              <a:t>Mancari</a:t>
            </a:r>
            <a:r>
              <a:rPr lang="en-US" dirty="0"/>
              <a:t> Nilai</a:t>
            </a:r>
            <a:r>
              <a:rPr lang="id-ID" dirty="0"/>
              <a:t> </a:t>
            </a:r>
            <a:r>
              <a:rPr lang="en-US"/>
              <a:t>Modus</a:t>
            </a:r>
            <a:r>
              <a:rPr lang="id-ID"/>
              <a:t> </a:t>
            </a:r>
            <a:r>
              <a:rPr lang="id-ID" dirty="0"/>
              <a:t>untuk data yang tidak dikelompokan</a:t>
            </a:r>
          </a:p>
        </p:txBody>
      </p:sp>
      <p:sp>
        <p:nvSpPr>
          <p:cNvPr id="3" name="Content Placeholder 2"/>
          <p:cNvSpPr>
            <a:spLocks noGrp="1"/>
          </p:cNvSpPr>
          <p:nvPr>
            <p:ph sz="quarter" idx="1"/>
          </p:nvPr>
        </p:nvSpPr>
        <p:spPr>
          <a:xfrm>
            <a:off x="816864" y="1504952"/>
            <a:ext cx="10391704" cy="1352544"/>
          </a:xfrm>
        </p:spPr>
        <p:txBody>
          <a:bodyPr>
            <a:normAutofit lnSpcReduction="10000"/>
          </a:bodyPr>
          <a:lstStyle/>
          <a:p>
            <a:pPr algn="just"/>
            <a:r>
              <a:rPr lang="id-ID" sz="2800" dirty="0"/>
              <a:t>Berikut pesawat </a:t>
            </a:r>
            <a:r>
              <a:rPr lang="en-US" sz="2800" dirty="0"/>
              <a:t>yang </a:t>
            </a:r>
            <a:r>
              <a:rPr lang="en-US" sz="2800" dirty="0" err="1"/>
              <a:t>beroperasi</a:t>
            </a:r>
            <a:r>
              <a:rPr lang="en-US" sz="2800" dirty="0"/>
              <a:t> </a:t>
            </a:r>
            <a:r>
              <a:rPr lang="id-ID" sz="2800" dirty="0"/>
              <a:t>dari </a:t>
            </a:r>
            <a:r>
              <a:rPr lang="en-US" sz="2800" dirty="0"/>
              <a:t>7</a:t>
            </a:r>
            <a:r>
              <a:rPr lang="id-ID" sz="2800" dirty="0"/>
              <a:t> perusahaan maskapai penerbangan nasional pada tahun 20</a:t>
            </a:r>
            <a:r>
              <a:rPr lang="en-US" sz="2800" dirty="0"/>
              <a:t>18</a:t>
            </a:r>
            <a:r>
              <a:rPr lang="id-ID" sz="2800" dirty="0"/>
              <a:t>. carilah </a:t>
            </a:r>
            <a:r>
              <a:rPr lang="en-US" sz="2800" dirty="0"/>
              <a:t>modus data </a:t>
            </a:r>
            <a:r>
              <a:rPr lang="en-US" sz="2800" dirty="0" err="1"/>
              <a:t>jumlah</a:t>
            </a:r>
            <a:r>
              <a:rPr lang="en-US" sz="2800" dirty="0"/>
              <a:t> </a:t>
            </a:r>
            <a:r>
              <a:rPr lang="en-US" sz="2800" dirty="0" err="1"/>
              <a:t>pesawat</a:t>
            </a:r>
            <a:r>
              <a:rPr lang="en-US" sz="2800" dirty="0"/>
              <a:t> </a:t>
            </a:r>
            <a:r>
              <a:rPr lang="en-US" sz="2800" dirty="0" err="1"/>
              <a:t>tersebut</a:t>
            </a:r>
            <a:r>
              <a:rPr lang="id-ID" sz="2800" dirty="0"/>
              <a:t>!</a:t>
            </a:r>
          </a:p>
        </p:txBody>
      </p:sp>
      <p:graphicFrame>
        <p:nvGraphicFramePr>
          <p:cNvPr id="4" name="Table 3"/>
          <p:cNvGraphicFramePr>
            <a:graphicFrameLocks noGrp="1"/>
          </p:cNvGraphicFramePr>
          <p:nvPr/>
        </p:nvGraphicFramePr>
        <p:xfrm>
          <a:off x="3309918" y="2786058"/>
          <a:ext cx="5891282" cy="3779520"/>
        </p:xfrm>
        <a:graphic>
          <a:graphicData uri="http://schemas.openxmlformats.org/drawingml/2006/table">
            <a:tbl>
              <a:tblPr firstRow="1" bandRow="1">
                <a:tableStyleId>{073A0DAA-6AF3-43AB-8588-CEC1D06C72B9}</a:tableStyleId>
              </a:tblPr>
              <a:tblGrid>
                <a:gridCol w="551276">
                  <a:extLst>
                    <a:ext uri="{9D8B030D-6E8A-4147-A177-3AD203B41FA5}">
                      <a16:colId xmlns:a16="http://schemas.microsoft.com/office/drawing/2014/main" val="20000"/>
                    </a:ext>
                  </a:extLst>
                </a:gridCol>
                <a:gridCol w="2030654">
                  <a:extLst>
                    <a:ext uri="{9D8B030D-6E8A-4147-A177-3AD203B41FA5}">
                      <a16:colId xmlns:a16="http://schemas.microsoft.com/office/drawing/2014/main" val="20001"/>
                    </a:ext>
                  </a:extLst>
                </a:gridCol>
                <a:gridCol w="1654676">
                  <a:extLst>
                    <a:ext uri="{9D8B030D-6E8A-4147-A177-3AD203B41FA5}">
                      <a16:colId xmlns:a16="http://schemas.microsoft.com/office/drawing/2014/main" val="20002"/>
                    </a:ext>
                  </a:extLst>
                </a:gridCol>
                <a:gridCol w="1654676">
                  <a:extLst>
                    <a:ext uri="{9D8B030D-6E8A-4147-A177-3AD203B41FA5}">
                      <a16:colId xmlns:a16="http://schemas.microsoft.com/office/drawing/2014/main" val="20003"/>
                    </a:ext>
                  </a:extLst>
                </a:gridCol>
              </a:tblGrid>
              <a:tr h="370840">
                <a:tc>
                  <a:txBody>
                    <a:bodyPr/>
                    <a:lstStyle/>
                    <a:p>
                      <a:pPr algn="ctr"/>
                      <a:r>
                        <a:rPr lang="id-ID" sz="2000" dirty="0"/>
                        <a:t>No</a:t>
                      </a:r>
                    </a:p>
                  </a:txBody>
                  <a:tcPr/>
                </a:tc>
                <a:tc>
                  <a:txBody>
                    <a:bodyPr/>
                    <a:lstStyle/>
                    <a:p>
                      <a:pPr algn="ctr"/>
                      <a:r>
                        <a:rPr lang="id-ID" sz="2000" dirty="0"/>
                        <a:t>Nama Masakapai</a:t>
                      </a:r>
                    </a:p>
                    <a:p>
                      <a:pPr algn="ctr"/>
                      <a:r>
                        <a:rPr lang="id-ID" sz="2000" dirty="0"/>
                        <a:t>Penerbangan</a:t>
                      </a:r>
                    </a:p>
                  </a:txBody>
                  <a:tcPr/>
                </a:tc>
                <a:tc>
                  <a:txBody>
                    <a:bodyPr/>
                    <a:lstStyle/>
                    <a:p>
                      <a:pPr algn="ctr"/>
                      <a:r>
                        <a:rPr lang="en-US" sz="2000" dirty="0" err="1"/>
                        <a:t>Jumlah</a:t>
                      </a:r>
                      <a:r>
                        <a:rPr lang="en-US" sz="2000" baseline="0" dirty="0"/>
                        <a:t> </a:t>
                      </a:r>
                      <a:r>
                        <a:rPr lang="en-US" sz="2000" baseline="0" dirty="0" err="1"/>
                        <a:t>Pesawat</a:t>
                      </a:r>
                      <a:endParaRPr lang="id-ID" sz="2000" dirty="0"/>
                    </a:p>
                  </a:txBody>
                  <a:tcPr/>
                </a:tc>
                <a:tc>
                  <a:txBody>
                    <a:bodyPr/>
                    <a:lstStyle/>
                    <a:p>
                      <a:pPr algn="ctr"/>
                      <a:r>
                        <a:rPr lang="en-US" sz="2000" dirty="0" err="1"/>
                        <a:t>Tujuan</a:t>
                      </a:r>
                      <a:endParaRPr lang="id-ID" sz="2000" dirty="0"/>
                    </a:p>
                  </a:txBody>
                  <a:tcPr/>
                </a:tc>
                <a:extLst>
                  <a:ext uri="{0D108BD9-81ED-4DB2-BD59-A6C34878D82A}">
                    <a16:rowId xmlns:a16="http://schemas.microsoft.com/office/drawing/2014/main" val="10000"/>
                  </a:ext>
                </a:extLst>
              </a:tr>
              <a:tr h="370840">
                <a:tc>
                  <a:txBody>
                    <a:bodyPr/>
                    <a:lstStyle/>
                    <a:p>
                      <a:pPr algn="ctr"/>
                      <a:r>
                        <a:rPr lang="id-ID" sz="2000" dirty="0"/>
                        <a:t>1</a:t>
                      </a:r>
                    </a:p>
                  </a:txBody>
                  <a:tcPr/>
                </a:tc>
                <a:tc>
                  <a:txBody>
                    <a:bodyPr/>
                    <a:lstStyle/>
                    <a:p>
                      <a:pPr algn="l"/>
                      <a:r>
                        <a:rPr lang="id-ID" sz="2000" dirty="0"/>
                        <a:t>Garuda Indonesia</a:t>
                      </a:r>
                    </a:p>
                  </a:txBody>
                  <a:tcPr/>
                </a:tc>
                <a:tc>
                  <a:txBody>
                    <a:bodyPr/>
                    <a:lstStyle/>
                    <a:p>
                      <a:pPr algn="ctr"/>
                      <a:r>
                        <a:rPr lang="en-US" sz="2000" dirty="0"/>
                        <a:t>123</a:t>
                      </a:r>
                      <a:endParaRPr lang="id-ID" sz="2000" dirty="0"/>
                    </a:p>
                  </a:txBody>
                  <a:tcPr/>
                </a:tc>
                <a:tc>
                  <a:txBody>
                    <a:bodyPr/>
                    <a:lstStyle/>
                    <a:p>
                      <a:pPr algn="ctr"/>
                      <a:r>
                        <a:rPr lang="en-US" sz="2000" dirty="0"/>
                        <a:t>90</a:t>
                      </a:r>
                      <a:endParaRPr lang="id-ID" sz="2000" dirty="0"/>
                    </a:p>
                  </a:txBody>
                  <a:tcPr/>
                </a:tc>
                <a:extLst>
                  <a:ext uri="{0D108BD9-81ED-4DB2-BD59-A6C34878D82A}">
                    <a16:rowId xmlns:a16="http://schemas.microsoft.com/office/drawing/2014/main" val="10001"/>
                  </a:ext>
                </a:extLst>
              </a:tr>
              <a:tr h="370840">
                <a:tc>
                  <a:txBody>
                    <a:bodyPr/>
                    <a:lstStyle/>
                    <a:p>
                      <a:pPr algn="ctr"/>
                      <a:r>
                        <a:rPr lang="id-ID" sz="2000" dirty="0"/>
                        <a:t>2</a:t>
                      </a:r>
                    </a:p>
                  </a:txBody>
                  <a:tcPr/>
                </a:tc>
                <a:tc>
                  <a:txBody>
                    <a:bodyPr/>
                    <a:lstStyle/>
                    <a:p>
                      <a:pPr algn="l"/>
                      <a:r>
                        <a:rPr lang="en-US" sz="2000" dirty="0" err="1"/>
                        <a:t>Citi</a:t>
                      </a:r>
                      <a:r>
                        <a:rPr lang="en-US" sz="2000" baseline="0" dirty="0" err="1"/>
                        <a:t>link</a:t>
                      </a:r>
                      <a:endParaRPr lang="id-ID" sz="2000" dirty="0"/>
                    </a:p>
                  </a:txBody>
                  <a:tcPr/>
                </a:tc>
                <a:tc>
                  <a:txBody>
                    <a:bodyPr/>
                    <a:lstStyle/>
                    <a:p>
                      <a:pPr algn="ctr"/>
                      <a:r>
                        <a:rPr lang="en-US" sz="2000" dirty="0"/>
                        <a:t>49</a:t>
                      </a:r>
                      <a:endParaRPr lang="id-ID" sz="2000" dirty="0"/>
                    </a:p>
                  </a:txBody>
                  <a:tcPr/>
                </a:tc>
                <a:tc>
                  <a:txBody>
                    <a:bodyPr/>
                    <a:lstStyle/>
                    <a:p>
                      <a:pPr algn="ctr"/>
                      <a:r>
                        <a:rPr lang="en-US" sz="2000" dirty="0"/>
                        <a:t>31</a:t>
                      </a:r>
                      <a:endParaRPr lang="id-ID" sz="2000" dirty="0"/>
                    </a:p>
                  </a:txBody>
                  <a:tcPr/>
                </a:tc>
                <a:extLst>
                  <a:ext uri="{0D108BD9-81ED-4DB2-BD59-A6C34878D82A}">
                    <a16:rowId xmlns:a16="http://schemas.microsoft.com/office/drawing/2014/main" val="10002"/>
                  </a:ext>
                </a:extLst>
              </a:tr>
              <a:tr h="370840">
                <a:tc>
                  <a:txBody>
                    <a:bodyPr/>
                    <a:lstStyle/>
                    <a:p>
                      <a:pPr algn="ctr"/>
                      <a:r>
                        <a:rPr lang="id-ID" sz="2000" dirty="0"/>
                        <a:t>3</a:t>
                      </a:r>
                    </a:p>
                  </a:txBody>
                  <a:tcPr/>
                </a:tc>
                <a:tc>
                  <a:txBody>
                    <a:bodyPr/>
                    <a:lstStyle/>
                    <a:p>
                      <a:pPr algn="l"/>
                      <a:r>
                        <a:rPr lang="id-ID" sz="2000" dirty="0"/>
                        <a:t>Lion Air</a:t>
                      </a:r>
                    </a:p>
                  </a:txBody>
                  <a:tcPr/>
                </a:tc>
                <a:tc>
                  <a:txBody>
                    <a:bodyPr/>
                    <a:lstStyle/>
                    <a:p>
                      <a:pPr algn="ctr"/>
                      <a:r>
                        <a:rPr lang="en-US" sz="2000" dirty="0"/>
                        <a:t>118</a:t>
                      </a:r>
                      <a:endParaRPr lang="id-ID" sz="2000" dirty="0"/>
                    </a:p>
                  </a:txBody>
                  <a:tcPr/>
                </a:tc>
                <a:tc>
                  <a:txBody>
                    <a:bodyPr/>
                    <a:lstStyle/>
                    <a:p>
                      <a:pPr algn="ctr"/>
                      <a:r>
                        <a:rPr lang="en-US" sz="2000" dirty="0"/>
                        <a:t>126</a:t>
                      </a:r>
                      <a:endParaRPr lang="id-ID" sz="2000" dirty="0"/>
                    </a:p>
                  </a:txBody>
                  <a:tcPr/>
                </a:tc>
                <a:extLst>
                  <a:ext uri="{0D108BD9-81ED-4DB2-BD59-A6C34878D82A}">
                    <a16:rowId xmlns:a16="http://schemas.microsoft.com/office/drawing/2014/main" val="10003"/>
                  </a:ext>
                </a:extLst>
              </a:tr>
              <a:tr h="370840">
                <a:tc>
                  <a:txBody>
                    <a:bodyPr/>
                    <a:lstStyle/>
                    <a:p>
                      <a:pPr algn="ctr"/>
                      <a:r>
                        <a:rPr lang="id-ID" sz="2000" dirty="0"/>
                        <a:t>4</a:t>
                      </a:r>
                    </a:p>
                  </a:txBody>
                  <a:tcPr/>
                </a:tc>
                <a:tc>
                  <a:txBody>
                    <a:bodyPr/>
                    <a:lstStyle/>
                    <a:p>
                      <a:pPr algn="l"/>
                      <a:r>
                        <a:rPr lang="en-US" sz="2000" dirty="0"/>
                        <a:t>Wings Air</a:t>
                      </a:r>
                      <a:endParaRPr lang="id-ID" sz="2000" dirty="0"/>
                    </a:p>
                  </a:txBody>
                  <a:tcPr/>
                </a:tc>
                <a:tc>
                  <a:txBody>
                    <a:bodyPr/>
                    <a:lstStyle/>
                    <a:p>
                      <a:pPr algn="ctr"/>
                      <a:r>
                        <a:rPr lang="en-US" sz="2000" dirty="0"/>
                        <a:t>51</a:t>
                      </a:r>
                      <a:endParaRPr lang="id-ID" sz="2000" dirty="0"/>
                    </a:p>
                  </a:txBody>
                  <a:tcPr/>
                </a:tc>
                <a:tc>
                  <a:txBody>
                    <a:bodyPr/>
                    <a:lstStyle/>
                    <a:p>
                      <a:pPr algn="ctr"/>
                      <a:r>
                        <a:rPr lang="en-US" sz="2000" dirty="0"/>
                        <a:t>75</a:t>
                      </a:r>
                      <a:endParaRPr lang="id-ID" sz="2000" dirty="0"/>
                    </a:p>
                  </a:txBody>
                  <a:tcPr/>
                </a:tc>
                <a:extLst>
                  <a:ext uri="{0D108BD9-81ED-4DB2-BD59-A6C34878D82A}">
                    <a16:rowId xmlns:a16="http://schemas.microsoft.com/office/drawing/2014/main" val="10004"/>
                  </a:ext>
                </a:extLst>
              </a:tr>
              <a:tr h="370840">
                <a:tc>
                  <a:txBody>
                    <a:bodyPr/>
                    <a:lstStyle/>
                    <a:p>
                      <a:pPr algn="ctr"/>
                      <a:r>
                        <a:rPr lang="id-ID" sz="2000" dirty="0"/>
                        <a:t>5</a:t>
                      </a:r>
                    </a:p>
                  </a:txBody>
                  <a:tcPr/>
                </a:tc>
                <a:tc>
                  <a:txBody>
                    <a:bodyPr/>
                    <a:lstStyle/>
                    <a:p>
                      <a:pPr algn="l"/>
                      <a:r>
                        <a:rPr lang="en-US" sz="2000" dirty="0"/>
                        <a:t>Batik</a:t>
                      </a:r>
                      <a:r>
                        <a:rPr lang="en-US" sz="2000" baseline="0" dirty="0"/>
                        <a:t> Air</a:t>
                      </a:r>
                      <a:endParaRPr lang="id-ID" sz="2000" dirty="0"/>
                    </a:p>
                  </a:txBody>
                  <a:tcPr/>
                </a:tc>
                <a:tc>
                  <a:txBody>
                    <a:bodyPr/>
                    <a:lstStyle/>
                    <a:p>
                      <a:pPr algn="ctr"/>
                      <a:r>
                        <a:rPr lang="en-US" sz="2000" dirty="0"/>
                        <a:t>54</a:t>
                      </a:r>
                      <a:endParaRPr lang="id-ID" sz="2000" dirty="0"/>
                    </a:p>
                  </a:txBody>
                  <a:tcPr/>
                </a:tc>
                <a:tc>
                  <a:txBody>
                    <a:bodyPr/>
                    <a:lstStyle/>
                    <a:p>
                      <a:pPr algn="ctr"/>
                      <a:r>
                        <a:rPr lang="en-US" sz="2000" dirty="0"/>
                        <a:t>26</a:t>
                      </a:r>
                      <a:endParaRPr lang="id-ID" sz="2000" dirty="0"/>
                    </a:p>
                  </a:txBody>
                  <a:tcPr/>
                </a:tc>
                <a:extLst>
                  <a:ext uri="{0D108BD9-81ED-4DB2-BD59-A6C34878D82A}">
                    <a16:rowId xmlns:a16="http://schemas.microsoft.com/office/drawing/2014/main" val="10005"/>
                  </a:ext>
                </a:extLst>
              </a:tr>
              <a:tr h="370840">
                <a:tc>
                  <a:txBody>
                    <a:bodyPr/>
                    <a:lstStyle/>
                    <a:p>
                      <a:pPr algn="ctr"/>
                      <a:r>
                        <a:rPr lang="en-US" sz="2000" dirty="0"/>
                        <a:t>6</a:t>
                      </a:r>
                      <a:endParaRPr lang="id-ID" sz="2000" dirty="0"/>
                    </a:p>
                  </a:txBody>
                  <a:tcPr/>
                </a:tc>
                <a:tc>
                  <a:txBody>
                    <a:bodyPr/>
                    <a:lstStyle/>
                    <a:p>
                      <a:pPr algn="l"/>
                      <a:r>
                        <a:rPr lang="en-US" sz="2000" dirty="0" err="1"/>
                        <a:t>Sriwijaya</a:t>
                      </a:r>
                      <a:r>
                        <a:rPr lang="en-US" sz="2000" dirty="0"/>
                        <a:t> Air</a:t>
                      </a:r>
                      <a:endParaRPr lang="id-ID" sz="2000" dirty="0"/>
                    </a:p>
                  </a:txBody>
                  <a:tcPr/>
                </a:tc>
                <a:tc>
                  <a:txBody>
                    <a:bodyPr/>
                    <a:lstStyle/>
                    <a:p>
                      <a:pPr algn="ctr"/>
                      <a:r>
                        <a:rPr lang="en-US" sz="2000" dirty="0"/>
                        <a:t>36</a:t>
                      </a:r>
                      <a:endParaRPr lang="id-ID" sz="2000" dirty="0"/>
                    </a:p>
                  </a:txBody>
                  <a:tcPr/>
                </a:tc>
                <a:tc>
                  <a:txBody>
                    <a:bodyPr/>
                    <a:lstStyle/>
                    <a:p>
                      <a:pPr algn="ctr"/>
                      <a:r>
                        <a:rPr lang="en-US" sz="2000" dirty="0"/>
                        <a:t>43</a:t>
                      </a:r>
                      <a:endParaRPr lang="id-ID" sz="2000" dirty="0"/>
                    </a:p>
                  </a:txBody>
                  <a:tcPr/>
                </a:tc>
                <a:extLst>
                  <a:ext uri="{0D108BD9-81ED-4DB2-BD59-A6C34878D82A}">
                    <a16:rowId xmlns:a16="http://schemas.microsoft.com/office/drawing/2014/main" val="10006"/>
                  </a:ext>
                </a:extLst>
              </a:tr>
              <a:tr h="370840">
                <a:tc>
                  <a:txBody>
                    <a:bodyPr/>
                    <a:lstStyle/>
                    <a:p>
                      <a:pPr algn="ctr"/>
                      <a:r>
                        <a:rPr lang="en-US" sz="2000" dirty="0"/>
                        <a:t>7</a:t>
                      </a:r>
                      <a:endParaRPr lang="id-ID" sz="2000" dirty="0"/>
                    </a:p>
                  </a:txBody>
                  <a:tcPr/>
                </a:tc>
                <a:tc>
                  <a:txBody>
                    <a:bodyPr/>
                    <a:lstStyle/>
                    <a:p>
                      <a:pPr algn="l"/>
                      <a:r>
                        <a:rPr lang="en-US" sz="2000" dirty="0"/>
                        <a:t>Nam</a:t>
                      </a:r>
                      <a:r>
                        <a:rPr lang="en-US" sz="2000" baseline="0" dirty="0"/>
                        <a:t> Air</a:t>
                      </a:r>
                      <a:endParaRPr lang="id-ID" sz="2000" dirty="0"/>
                    </a:p>
                  </a:txBody>
                  <a:tcPr/>
                </a:tc>
                <a:tc>
                  <a:txBody>
                    <a:bodyPr/>
                    <a:lstStyle/>
                    <a:p>
                      <a:pPr algn="ctr"/>
                      <a:r>
                        <a:rPr lang="en-US" sz="2000" dirty="0"/>
                        <a:t>15</a:t>
                      </a:r>
                      <a:endParaRPr lang="id-ID" sz="2000" dirty="0"/>
                    </a:p>
                  </a:txBody>
                  <a:tcPr/>
                </a:tc>
                <a:tc>
                  <a:txBody>
                    <a:bodyPr/>
                    <a:lstStyle/>
                    <a:p>
                      <a:pPr algn="ctr"/>
                      <a:r>
                        <a:rPr lang="en-US" sz="2000" dirty="0"/>
                        <a:t>21</a:t>
                      </a:r>
                      <a:endParaRPr lang="id-ID" sz="2000" dirty="0"/>
                    </a:p>
                  </a:txBody>
                  <a:tcPr/>
                </a:tc>
                <a:extLst>
                  <a:ext uri="{0D108BD9-81ED-4DB2-BD59-A6C34878D82A}">
                    <a16:rowId xmlns:a16="http://schemas.microsoft.com/office/drawing/2014/main" val="10007"/>
                  </a:ext>
                </a:extLst>
              </a:tr>
            </a:tbl>
          </a:graphicData>
        </a:graphic>
      </p:graphicFrame>
    </p:spTree>
  </p:cSld>
  <p:clrMapOvr>
    <a:masterClrMapping/>
  </p:clrMapOvr>
  <p:transition>
    <p:wheel spokes="8"/>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Lanjutan</a:t>
            </a:r>
            <a:r>
              <a:rPr lang="en-US" dirty="0"/>
              <a:t>…</a:t>
            </a:r>
            <a:endParaRPr lang="id-ID" dirty="0"/>
          </a:p>
        </p:txBody>
      </p:sp>
      <p:sp>
        <p:nvSpPr>
          <p:cNvPr id="3" name="Content Placeholder 2"/>
          <p:cNvSpPr>
            <a:spLocks noGrp="1"/>
          </p:cNvSpPr>
          <p:nvPr>
            <p:ph sz="quarter" idx="1"/>
          </p:nvPr>
        </p:nvSpPr>
        <p:spPr>
          <a:xfrm>
            <a:off x="816864" y="1576390"/>
            <a:ext cx="5636326" cy="2566990"/>
          </a:xfrm>
        </p:spPr>
        <p:txBody>
          <a:bodyPr>
            <a:noAutofit/>
          </a:bodyPr>
          <a:lstStyle/>
          <a:p>
            <a:pPr algn="just"/>
            <a:r>
              <a:rPr lang="id-ID" sz="3600" dirty="0"/>
              <a:t>Berikut adalah tinggi badan dari 20 Murid SMP di </a:t>
            </a:r>
            <a:r>
              <a:rPr lang="en-US" sz="3600" dirty="0"/>
              <a:t>Kota </a:t>
            </a:r>
            <a:r>
              <a:rPr lang="en-US" sz="3600" dirty="0" err="1"/>
              <a:t>Waingapu</a:t>
            </a:r>
            <a:r>
              <a:rPr lang="id-ID" sz="3600" dirty="0"/>
              <a:t>:</a:t>
            </a:r>
          </a:p>
          <a:p>
            <a:r>
              <a:rPr lang="id-ID" sz="3600" dirty="0"/>
              <a:t>Hitunglah nilai modusnya?</a:t>
            </a:r>
          </a:p>
        </p:txBody>
      </p:sp>
      <p:graphicFrame>
        <p:nvGraphicFramePr>
          <p:cNvPr id="4" name="Table 3"/>
          <p:cNvGraphicFramePr>
            <a:graphicFrameLocks noGrp="1"/>
          </p:cNvGraphicFramePr>
          <p:nvPr>
            <p:extLst>
              <p:ext uri="{D42A27DB-BD31-4B8C-83A1-F6EECF244321}">
                <p14:modId xmlns:p14="http://schemas.microsoft.com/office/powerpoint/2010/main" val="1911836397"/>
              </p:ext>
            </p:extLst>
          </p:nvPr>
        </p:nvGraphicFramePr>
        <p:xfrm>
          <a:off x="6738942" y="1571644"/>
          <a:ext cx="3286148" cy="5181600"/>
        </p:xfrm>
        <a:graphic>
          <a:graphicData uri="http://schemas.openxmlformats.org/drawingml/2006/table">
            <a:tbl>
              <a:tblPr firstRow="1" bandRow="1">
                <a:tableStyleId>{E8B1032C-EA38-4F05-BA0D-38AFFFC7BED3}</a:tableStyleId>
              </a:tblPr>
              <a:tblGrid>
                <a:gridCol w="1643074">
                  <a:extLst>
                    <a:ext uri="{9D8B030D-6E8A-4147-A177-3AD203B41FA5}">
                      <a16:colId xmlns:a16="http://schemas.microsoft.com/office/drawing/2014/main" val="20000"/>
                    </a:ext>
                  </a:extLst>
                </a:gridCol>
                <a:gridCol w="1643074">
                  <a:extLst>
                    <a:ext uri="{9D8B030D-6E8A-4147-A177-3AD203B41FA5}">
                      <a16:colId xmlns:a16="http://schemas.microsoft.com/office/drawing/2014/main" val="20001"/>
                    </a:ext>
                  </a:extLst>
                </a:gridCol>
              </a:tblGrid>
              <a:tr h="370840">
                <a:tc>
                  <a:txBody>
                    <a:bodyPr/>
                    <a:lstStyle/>
                    <a:p>
                      <a:pPr algn="ctr"/>
                      <a:r>
                        <a:rPr lang="id-ID" sz="2800" b="1" dirty="0"/>
                        <a:t>150</a:t>
                      </a:r>
                    </a:p>
                  </a:txBody>
                  <a:tcPr/>
                </a:tc>
                <a:tc>
                  <a:txBody>
                    <a:bodyPr/>
                    <a:lstStyle/>
                    <a:p>
                      <a:pPr algn="ctr"/>
                      <a:r>
                        <a:rPr lang="id-ID" sz="2800" b="1" dirty="0"/>
                        <a:t>151</a:t>
                      </a:r>
                    </a:p>
                  </a:txBody>
                  <a:tcPr/>
                </a:tc>
                <a:extLst>
                  <a:ext uri="{0D108BD9-81ED-4DB2-BD59-A6C34878D82A}">
                    <a16:rowId xmlns:a16="http://schemas.microsoft.com/office/drawing/2014/main" val="10000"/>
                  </a:ext>
                </a:extLst>
              </a:tr>
              <a:tr h="370840">
                <a:tc>
                  <a:txBody>
                    <a:bodyPr/>
                    <a:lstStyle/>
                    <a:p>
                      <a:pPr algn="ctr"/>
                      <a:r>
                        <a:rPr lang="id-ID" sz="2800" b="1" dirty="0"/>
                        <a:t>150</a:t>
                      </a:r>
                    </a:p>
                  </a:txBody>
                  <a:tcPr/>
                </a:tc>
                <a:tc>
                  <a:txBody>
                    <a:bodyPr/>
                    <a:lstStyle/>
                    <a:p>
                      <a:pPr algn="ctr"/>
                      <a:r>
                        <a:rPr lang="id-ID" sz="2800" b="1" dirty="0"/>
                        <a:t>159</a:t>
                      </a:r>
                    </a:p>
                  </a:txBody>
                  <a:tcPr/>
                </a:tc>
                <a:extLst>
                  <a:ext uri="{0D108BD9-81ED-4DB2-BD59-A6C34878D82A}">
                    <a16:rowId xmlns:a16="http://schemas.microsoft.com/office/drawing/2014/main" val="10001"/>
                  </a:ext>
                </a:extLst>
              </a:tr>
              <a:tr h="370840">
                <a:tc>
                  <a:txBody>
                    <a:bodyPr/>
                    <a:lstStyle/>
                    <a:p>
                      <a:pPr algn="ctr"/>
                      <a:r>
                        <a:rPr lang="id-ID" sz="2800" b="1" dirty="0"/>
                        <a:t>151</a:t>
                      </a:r>
                    </a:p>
                  </a:txBody>
                  <a:tcPr/>
                </a:tc>
                <a:tc>
                  <a:txBody>
                    <a:bodyPr/>
                    <a:lstStyle/>
                    <a:p>
                      <a:pPr algn="ctr"/>
                      <a:r>
                        <a:rPr lang="id-ID" sz="2800" b="1" dirty="0"/>
                        <a:t>152</a:t>
                      </a:r>
                    </a:p>
                  </a:txBody>
                  <a:tcPr/>
                </a:tc>
                <a:extLst>
                  <a:ext uri="{0D108BD9-81ED-4DB2-BD59-A6C34878D82A}">
                    <a16:rowId xmlns:a16="http://schemas.microsoft.com/office/drawing/2014/main" val="10002"/>
                  </a:ext>
                </a:extLst>
              </a:tr>
              <a:tr h="370840">
                <a:tc>
                  <a:txBody>
                    <a:bodyPr/>
                    <a:lstStyle/>
                    <a:p>
                      <a:pPr algn="ctr"/>
                      <a:r>
                        <a:rPr lang="id-ID" sz="2800" b="1" dirty="0"/>
                        <a:t>149</a:t>
                      </a:r>
                    </a:p>
                  </a:txBody>
                  <a:tcPr/>
                </a:tc>
                <a:tc>
                  <a:txBody>
                    <a:bodyPr/>
                    <a:lstStyle/>
                    <a:p>
                      <a:pPr algn="ctr"/>
                      <a:r>
                        <a:rPr lang="id-ID" sz="2800" b="1" dirty="0"/>
                        <a:t>155</a:t>
                      </a:r>
                    </a:p>
                  </a:txBody>
                  <a:tcPr/>
                </a:tc>
                <a:extLst>
                  <a:ext uri="{0D108BD9-81ED-4DB2-BD59-A6C34878D82A}">
                    <a16:rowId xmlns:a16="http://schemas.microsoft.com/office/drawing/2014/main" val="10003"/>
                  </a:ext>
                </a:extLst>
              </a:tr>
              <a:tr h="370840">
                <a:tc>
                  <a:txBody>
                    <a:bodyPr/>
                    <a:lstStyle/>
                    <a:p>
                      <a:pPr algn="ctr"/>
                      <a:r>
                        <a:rPr lang="id-ID" sz="2800" b="1" dirty="0"/>
                        <a:t>160</a:t>
                      </a:r>
                    </a:p>
                  </a:txBody>
                  <a:tcPr/>
                </a:tc>
                <a:tc>
                  <a:txBody>
                    <a:bodyPr/>
                    <a:lstStyle/>
                    <a:p>
                      <a:pPr algn="ctr"/>
                      <a:r>
                        <a:rPr lang="id-ID" sz="2800" b="1" dirty="0"/>
                        <a:t>150</a:t>
                      </a:r>
                    </a:p>
                  </a:txBody>
                  <a:tcPr/>
                </a:tc>
                <a:extLst>
                  <a:ext uri="{0D108BD9-81ED-4DB2-BD59-A6C34878D82A}">
                    <a16:rowId xmlns:a16="http://schemas.microsoft.com/office/drawing/2014/main" val="10004"/>
                  </a:ext>
                </a:extLst>
              </a:tr>
              <a:tr h="370840">
                <a:tc>
                  <a:txBody>
                    <a:bodyPr/>
                    <a:lstStyle/>
                    <a:p>
                      <a:pPr algn="ctr"/>
                      <a:r>
                        <a:rPr lang="id-ID" sz="2800" b="1" dirty="0"/>
                        <a:t>156</a:t>
                      </a:r>
                    </a:p>
                  </a:txBody>
                  <a:tcPr/>
                </a:tc>
                <a:tc>
                  <a:txBody>
                    <a:bodyPr/>
                    <a:lstStyle/>
                    <a:p>
                      <a:pPr algn="ctr"/>
                      <a:r>
                        <a:rPr lang="id-ID" sz="2800" b="1" dirty="0"/>
                        <a:t>154</a:t>
                      </a:r>
                    </a:p>
                  </a:txBody>
                  <a:tcPr/>
                </a:tc>
                <a:extLst>
                  <a:ext uri="{0D108BD9-81ED-4DB2-BD59-A6C34878D82A}">
                    <a16:rowId xmlns:a16="http://schemas.microsoft.com/office/drawing/2014/main" val="10005"/>
                  </a:ext>
                </a:extLst>
              </a:tr>
              <a:tr h="370840">
                <a:tc>
                  <a:txBody>
                    <a:bodyPr/>
                    <a:lstStyle/>
                    <a:p>
                      <a:pPr algn="ctr"/>
                      <a:r>
                        <a:rPr lang="id-ID" sz="2800" b="1" dirty="0"/>
                        <a:t>157</a:t>
                      </a:r>
                    </a:p>
                  </a:txBody>
                  <a:tcPr/>
                </a:tc>
                <a:tc>
                  <a:txBody>
                    <a:bodyPr/>
                    <a:lstStyle/>
                    <a:p>
                      <a:pPr algn="ctr"/>
                      <a:r>
                        <a:rPr lang="id-ID" sz="2800" b="1" dirty="0"/>
                        <a:t>159</a:t>
                      </a:r>
                    </a:p>
                  </a:txBody>
                  <a:tcPr/>
                </a:tc>
                <a:extLst>
                  <a:ext uri="{0D108BD9-81ED-4DB2-BD59-A6C34878D82A}">
                    <a16:rowId xmlns:a16="http://schemas.microsoft.com/office/drawing/2014/main" val="10006"/>
                  </a:ext>
                </a:extLst>
              </a:tr>
              <a:tr h="370840">
                <a:tc>
                  <a:txBody>
                    <a:bodyPr/>
                    <a:lstStyle/>
                    <a:p>
                      <a:pPr algn="ctr"/>
                      <a:r>
                        <a:rPr lang="id-ID" sz="2800" b="1" dirty="0"/>
                        <a:t>150</a:t>
                      </a:r>
                    </a:p>
                  </a:txBody>
                  <a:tcPr/>
                </a:tc>
                <a:tc>
                  <a:txBody>
                    <a:bodyPr/>
                    <a:lstStyle/>
                    <a:p>
                      <a:pPr algn="ctr"/>
                      <a:r>
                        <a:rPr lang="id-ID" sz="2800" b="1" dirty="0"/>
                        <a:t>154</a:t>
                      </a:r>
                    </a:p>
                  </a:txBody>
                  <a:tcPr/>
                </a:tc>
                <a:extLst>
                  <a:ext uri="{0D108BD9-81ED-4DB2-BD59-A6C34878D82A}">
                    <a16:rowId xmlns:a16="http://schemas.microsoft.com/office/drawing/2014/main" val="10007"/>
                  </a:ext>
                </a:extLst>
              </a:tr>
              <a:tr h="370840">
                <a:tc>
                  <a:txBody>
                    <a:bodyPr/>
                    <a:lstStyle/>
                    <a:p>
                      <a:pPr algn="ctr"/>
                      <a:r>
                        <a:rPr lang="id-ID" sz="2800" b="1" dirty="0"/>
                        <a:t>152</a:t>
                      </a:r>
                    </a:p>
                  </a:txBody>
                  <a:tcPr/>
                </a:tc>
                <a:tc>
                  <a:txBody>
                    <a:bodyPr/>
                    <a:lstStyle/>
                    <a:p>
                      <a:pPr algn="ctr"/>
                      <a:r>
                        <a:rPr lang="id-ID" sz="2800" b="1"/>
                        <a:t>153</a:t>
                      </a:r>
                      <a:endParaRPr lang="id-ID" sz="2800" b="1" dirty="0"/>
                    </a:p>
                  </a:txBody>
                  <a:tcPr/>
                </a:tc>
                <a:extLst>
                  <a:ext uri="{0D108BD9-81ED-4DB2-BD59-A6C34878D82A}">
                    <a16:rowId xmlns:a16="http://schemas.microsoft.com/office/drawing/2014/main" val="10008"/>
                  </a:ext>
                </a:extLst>
              </a:tr>
              <a:tr h="370840">
                <a:tc>
                  <a:txBody>
                    <a:bodyPr/>
                    <a:lstStyle/>
                    <a:p>
                      <a:pPr algn="ctr"/>
                      <a:r>
                        <a:rPr lang="id-ID" sz="2800" b="1" dirty="0"/>
                        <a:t>150</a:t>
                      </a:r>
                    </a:p>
                  </a:txBody>
                  <a:tcPr/>
                </a:tc>
                <a:tc>
                  <a:txBody>
                    <a:bodyPr/>
                    <a:lstStyle/>
                    <a:p>
                      <a:pPr algn="ctr"/>
                      <a:r>
                        <a:rPr lang="id-ID" sz="2800" b="1" dirty="0"/>
                        <a:t>150</a:t>
                      </a:r>
                    </a:p>
                  </a:txBody>
                  <a:tcPr/>
                </a:tc>
                <a:extLst>
                  <a:ext uri="{0D108BD9-81ED-4DB2-BD59-A6C34878D82A}">
                    <a16:rowId xmlns:a16="http://schemas.microsoft.com/office/drawing/2014/main" val="10009"/>
                  </a:ext>
                </a:extLst>
              </a:tr>
            </a:tbl>
          </a:graphicData>
        </a:graphic>
      </p:graphicFrame>
    </p:spTree>
  </p:cSld>
  <p:clrMapOvr>
    <a:masterClrMapping/>
  </p:clrMapOvr>
  <p:transition>
    <p:wheel spokes="8"/>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0" dirty="0" err="1"/>
              <a:t>Lanjutan</a:t>
            </a:r>
            <a:r>
              <a:rPr lang="en-US" b="0" dirty="0"/>
              <a:t>…</a:t>
            </a:r>
            <a:endParaRPr lang="id-ID" b="0" dirty="0"/>
          </a:p>
        </p:txBody>
      </p:sp>
      <p:sp>
        <p:nvSpPr>
          <p:cNvPr id="3" name="Content Placeholder 2"/>
          <p:cNvSpPr>
            <a:spLocks noGrp="1"/>
          </p:cNvSpPr>
          <p:nvPr>
            <p:ph sz="quarter" idx="1"/>
          </p:nvPr>
        </p:nvSpPr>
        <p:spPr>
          <a:xfrm>
            <a:off x="816864" y="1776402"/>
            <a:ext cx="10175680" cy="2804726"/>
          </a:xfrm>
        </p:spPr>
        <p:txBody>
          <a:bodyPr>
            <a:normAutofit/>
          </a:bodyPr>
          <a:lstStyle/>
          <a:p>
            <a:r>
              <a:rPr lang="id-ID" sz="4000" dirty="0"/>
              <a:t>Sambungan soal pada pertemuan ke 2</a:t>
            </a:r>
            <a:r>
              <a:rPr lang="en-US" sz="4000" dirty="0"/>
              <a:t> (Data Pak </a:t>
            </a:r>
            <a:r>
              <a:rPr lang="en-US" sz="4000" dirty="0" err="1"/>
              <a:t>Umbu</a:t>
            </a:r>
            <a:r>
              <a:rPr lang="en-US" sz="4000" dirty="0"/>
              <a:t>)</a:t>
            </a:r>
            <a:endParaRPr lang="id-ID" sz="4000" dirty="0"/>
          </a:p>
          <a:p>
            <a:r>
              <a:rPr lang="id-ID" sz="4000" dirty="0"/>
              <a:t>Carilah nilai </a:t>
            </a:r>
            <a:r>
              <a:rPr lang="en-US" sz="4000" dirty="0"/>
              <a:t>modus </a:t>
            </a:r>
            <a:r>
              <a:rPr lang="id-ID" sz="4000" dirty="0"/>
              <a:t>dari data yang </a:t>
            </a:r>
            <a:r>
              <a:rPr lang="en-US" sz="4000" dirty="0" err="1"/>
              <a:t>tidak</a:t>
            </a:r>
            <a:r>
              <a:rPr lang="id-ID" sz="4000" dirty="0"/>
              <a:t> dikelompokan</a:t>
            </a:r>
            <a:r>
              <a:rPr lang="en-US" sz="4000" dirty="0"/>
              <a:t> </a:t>
            </a:r>
            <a:r>
              <a:rPr lang="en-US" sz="4000" dirty="0" err="1"/>
              <a:t>tersebut</a:t>
            </a:r>
            <a:r>
              <a:rPr lang="id-ID" sz="4000" dirty="0"/>
              <a:t>!</a:t>
            </a:r>
          </a:p>
        </p:txBody>
      </p:sp>
      <p:graphicFrame>
        <p:nvGraphicFramePr>
          <p:cNvPr id="4" name="Table 3">
            <a:extLst>
              <a:ext uri="{FF2B5EF4-FFF2-40B4-BE49-F238E27FC236}">
                <a16:creationId xmlns:a16="http://schemas.microsoft.com/office/drawing/2014/main" id="{9DD266EA-905B-4097-93E9-754927F91669}"/>
              </a:ext>
            </a:extLst>
          </p:cNvPr>
          <p:cNvGraphicFramePr>
            <a:graphicFrameLocks noGrp="1"/>
          </p:cNvGraphicFramePr>
          <p:nvPr>
            <p:extLst>
              <p:ext uri="{D42A27DB-BD31-4B8C-83A1-F6EECF244321}">
                <p14:modId xmlns:p14="http://schemas.microsoft.com/office/powerpoint/2010/main" val="704893566"/>
              </p:ext>
            </p:extLst>
          </p:nvPr>
        </p:nvGraphicFramePr>
        <p:xfrm>
          <a:off x="1399420" y="4509120"/>
          <a:ext cx="9706087" cy="1194118"/>
        </p:xfrm>
        <a:graphic>
          <a:graphicData uri="http://schemas.openxmlformats.org/drawingml/2006/table">
            <a:tbl>
              <a:tblPr firstRow="1" bandRow="1">
                <a:tableStyleId>{5C22544A-7EE6-4342-B048-85BDC9FD1C3A}</a:tableStyleId>
              </a:tblPr>
              <a:tblGrid>
                <a:gridCol w="1701457">
                  <a:extLst>
                    <a:ext uri="{9D8B030D-6E8A-4147-A177-3AD203B41FA5}">
                      <a16:colId xmlns:a16="http://schemas.microsoft.com/office/drawing/2014/main" val="20000"/>
                    </a:ext>
                  </a:extLst>
                </a:gridCol>
                <a:gridCol w="533642">
                  <a:extLst>
                    <a:ext uri="{9D8B030D-6E8A-4147-A177-3AD203B41FA5}">
                      <a16:colId xmlns:a16="http://schemas.microsoft.com/office/drawing/2014/main" val="20001"/>
                    </a:ext>
                  </a:extLst>
                </a:gridCol>
                <a:gridCol w="533642">
                  <a:extLst>
                    <a:ext uri="{9D8B030D-6E8A-4147-A177-3AD203B41FA5}">
                      <a16:colId xmlns:a16="http://schemas.microsoft.com/office/drawing/2014/main" val="20002"/>
                    </a:ext>
                  </a:extLst>
                </a:gridCol>
                <a:gridCol w="533642">
                  <a:extLst>
                    <a:ext uri="{9D8B030D-6E8A-4147-A177-3AD203B41FA5}">
                      <a16:colId xmlns:a16="http://schemas.microsoft.com/office/drawing/2014/main" val="20003"/>
                    </a:ext>
                  </a:extLst>
                </a:gridCol>
                <a:gridCol w="533642">
                  <a:extLst>
                    <a:ext uri="{9D8B030D-6E8A-4147-A177-3AD203B41FA5}">
                      <a16:colId xmlns:a16="http://schemas.microsoft.com/office/drawing/2014/main" val="20004"/>
                    </a:ext>
                  </a:extLst>
                </a:gridCol>
                <a:gridCol w="533642">
                  <a:extLst>
                    <a:ext uri="{9D8B030D-6E8A-4147-A177-3AD203B41FA5}">
                      <a16:colId xmlns:a16="http://schemas.microsoft.com/office/drawing/2014/main" val="20005"/>
                    </a:ext>
                  </a:extLst>
                </a:gridCol>
                <a:gridCol w="533642">
                  <a:extLst>
                    <a:ext uri="{9D8B030D-6E8A-4147-A177-3AD203B41FA5}">
                      <a16:colId xmlns:a16="http://schemas.microsoft.com/office/drawing/2014/main" val="20006"/>
                    </a:ext>
                  </a:extLst>
                </a:gridCol>
                <a:gridCol w="533642">
                  <a:extLst>
                    <a:ext uri="{9D8B030D-6E8A-4147-A177-3AD203B41FA5}">
                      <a16:colId xmlns:a16="http://schemas.microsoft.com/office/drawing/2014/main" val="20007"/>
                    </a:ext>
                  </a:extLst>
                </a:gridCol>
                <a:gridCol w="533642">
                  <a:extLst>
                    <a:ext uri="{9D8B030D-6E8A-4147-A177-3AD203B41FA5}">
                      <a16:colId xmlns:a16="http://schemas.microsoft.com/office/drawing/2014/main" val="20008"/>
                    </a:ext>
                  </a:extLst>
                </a:gridCol>
                <a:gridCol w="533642">
                  <a:extLst>
                    <a:ext uri="{9D8B030D-6E8A-4147-A177-3AD203B41FA5}">
                      <a16:colId xmlns:a16="http://schemas.microsoft.com/office/drawing/2014/main" val="20009"/>
                    </a:ext>
                  </a:extLst>
                </a:gridCol>
                <a:gridCol w="533642">
                  <a:extLst>
                    <a:ext uri="{9D8B030D-6E8A-4147-A177-3AD203B41FA5}">
                      <a16:colId xmlns:a16="http://schemas.microsoft.com/office/drawing/2014/main" val="20010"/>
                    </a:ext>
                  </a:extLst>
                </a:gridCol>
                <a:gridCol w="533642">
                  <a:extLst>
                    <a:ext uri="{9D8B030D-6E8A-4147-A177-3AD203B41FA5}">
                      <a16:colId xmlns:a16="http://schemas.microsoft.com/office/drawing/2014/main" val="20011"/>
                    </a:ext>
                  </a:extLst>
                </a:gridCol>
                <a:gridCol w="533642">
                  <a:extLst>
                    <a:ext uri="{9D8B030D-6E8A-4147-A177-3AD203B41FA5}">
                      <a16:colId xmlns:a16="http://schemas.microsoft.com/office/drawing/2014/main" val="20012"/>
                    </a:ext>
                  </a:extLst>
                </a:gridCol>
                <a:gridCol w="533642">
                  <a:extLst>
                    <a:ext uri="{9D8B030D-6E8A-4147-A177-3AD203B41FA5}">
                      <a16:colId xmlns:a16="http://schemas.microsoft.com/office/drawing/2014/main" val="20013"/>
                    </a:ext>
                  </a:extLst>
                </a:gridCol>
                <a:gridCol w="533642">
                  <a:extLst>
                    <a:ext uri="{9D8B030D-6E8A-4147-A177-3AD203B41FA5}">
                      <a16:colId xmlns:a16="http://schemas.microsoft.com/office/drawing/2014/main" val="20014"/>
                    </a:ext>
                  </a:extLst>
                </a:gridCol>
                <a:gridCol w="533642">
                  <a:extLst>
                    <a:ext uri="{9D8B030D-6E8A-4147-A177-3AD203B41FA5}">
                      <a16:colId xmlns:a16="http://schemas.microsoft.com/office/drawing/2014/main" val="20015"/>
                    </a:ext>
                  </a:extLst>
                </a:gridCol>
              </a:tblGrid>
              <a:tr h="312035">
                <a:tc>
                  <a:txBody>
                    <a:bodyPr/>
                    <a:lstStyle/>
                    <a:p>
                      <a:pPr algn="just">
                        <a:lnSpc>
                          <a:spcPct val="115000"/>
                        </a:lnSpc>
                        <a:spcAft>
                          <a:spcPts val="0"/>
                        </a:spcAft>
                      </a:pPr>
                      <a:r>
                        <a:rPr lang="id-ID" sz="2400" b="1" dirty="0">
                          <a:latin typeface="Book Antiqua" panose="02040602050305030304" pitchFamily="18" charset="0"/>
                          <a:ea typeface="Calibri"/>
                          <a:cs typeface="Times New Roman"/>
                        </a:rPr>
                        <a:t>Hari ke-</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2</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3</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4</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5</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6</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7</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8</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9</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10</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11</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12</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13</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14</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15</a:t>
                      </a:r>
                      <a:endParaRPr lang="en-US" sz="2400" dirty="0">
                        <a:latin typeface="Book Antiqua" panose="02040602050305030304" pitchFamily="18" charset="0"/>
                        <a:ea typeface="Calibri"/>
                        <a:cs typeface="Times New Roman"/>
                      </a:endParaRPr>
                    </a:p>
                  </a:txBody>
                  <a:tcPr marL="68580" marR="68580" marT="0" marB="0"/>
                </a:tc>
                <a:extLst>
                  <a:ext uri="{0D108BD9-81ED-4DB2-BD59-A6C34878D82A}">
                    <a16:rowId xmlns:a16="http://schemas.microsoft.com/office/drawing/2014/main" val="10000"/>
                  </a:ext>
                </a:extLst>
              </a:tr>
              <a:tr h="312035">
                <a:tc>
                  <a:txBody>
                    <a:bodyPr/>
                    <a:lstStyle/>
                    <a:p>
                      <a:pPr>
                        <a:lnSpc>
                          <a:spcPct val="115000"/>
                        </a:lnSpc>
                        <a:spcAft>
                          <a:spcPts val="0"/>
                        </a:spcAft>
                      </a:pPr>
                      <a:r>
                        <a:rPr lang="id-ID" sz="2400" b="1" dirty="0">
                          <a:latin typeface="Book Antiqua" panose="02040602050305030304" pitchFamily="18" charset="0"/>
                          <a:ea typeface="Calibri"/>
                          <a:cs typeface="Times New Roman"/>
                        </a:rPr>
                        <a:t>Pak Umbu</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15</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35</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29</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a:latin typeface="Book Antiqua" panose="02040602050305030304" pitchFamily="18" charset="0"/>
                          <a:ea typeface="Calibri"/>
                          <a:cs typeface="Times New Roman"/>
                        </a:rPr>
                        <a:t>29</a:t>
                      </a:r>
                      <a:endParaRPr lang="en-US" sz="240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a:latin typeface="Book Antiqua" panose="02040602050305030304" pitchFamily="18" charset="0"/>
                          <a:ea typeface="Calibri"/>
                          <a:cs typeface="Times New Roman"/>
                        </a:rPr>
                        <a:t>55</a:t>
                      </a:r>
                      <a:endParaRPr lang="en-US" sz="240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a:latin typeface="Book Antiqua" panose="02040602050305030304" pitchFamily="18" charset="0"/>
                          <a:ea typeface="Calibri"/>
                          <a:cs typeface="Times New Roman"/>
                        </a:rPr>
                        <a:t>50</a:t>
                      </a:r>
                      <a:endParaRPr lang="en-US" sz="240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60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55</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52</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60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79</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58</a:t>
                      </a:r>
                      <a:endParaRPr lang="en-US" sz="2400" dirty="0">
                        <a:latin typeface="Book Antiqua" panose="02040602050305030304" pitchFamily="18" charset="0"/>
                        <a:ea typeface="Calibri"/>
                        <a:cs typeface="Times New Roman"/>
                      </a:endParaRPr>
                    </a:p>
                  </a:txBody>
                  <a:tcPr marL="68580" marR="68580" marT="0" marB="0" anchor="ctr"/>
                </a:tc>
                <a:extLst>
                  <a:ext uri="{0D108BD9-81ED-4DB2-BD59-A6C34878D82A}">
                    <a16:rowId xmlns:a16="http://schemas.microsoft.com/office/drawing/2014/main" val="10001"/>
                  </a:ext>
                </a:extLst>
              </a:tr>
              <a:tr h="312035">
                <a:tc>
                  <a:txBody>
                    <a:bodyPr/>
                    <a:lstStyle/>
                    <a:p>
                      <a:pPr>
                        <a:lnSpc>
                          <a:spcPct val="115000"/>
                        </a:lnSpc>
                        <a:spcAft>
                          <a:spcPts val="0"/>
                        </a:spcAft>
                      </a:pPr>
                      <a:r>
                        <a:rPr lang="en-US" sz="2400" dirty="0" err="1">
                          <a:latin typeface="Book Antiqua" panose="02040602050305030304" pitchFamily="18" charset="0"/>
                          <a:ea typeface="Calibri"/>
                          <a:cs typeface="Times New Roman"/>
                        </a:rPr>
                        <a:t>Diurutkan</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15</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29</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29</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35</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52</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55</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55</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58</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60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60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79</a:t>
                      </a:r>
                    </a:p>
                  </a:txBody>
                  <a:tcPr marL="68580" marR="68580" marT="0" marB="0" anchor="ctr"/>
                </a:tc>
                <a:extLst>
                  <a:ext uri="{0D108BD9-81ED-4DB2-BD59-A6C34878D82A}">
                    <a16:rowId xmlns:a16="http://schemas.microsoft.com/office/drawing/2014/main" val="1325131009"/>
                  </a:ext>
                </a:extLst>
              </a:tr>
            </a:tbl>
          </a:graphicData>
        </a:graphic>
      </p:graphicFrame>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t>Hubungan rata-rata hitung, median dan modus</a:t>
            </a:r>
          </a:p>
        </p:txBody>
      </p:sp>
      <p:sp>
        <p:nvSpPr>
          <p:cNvPr id="3" name="Content Placeholder 2"/>
          <p:cNvSpPr>
            <a:spLocks noGrp="1"/>
          </p:cNvSpPr>
          <p:nvPr>
            <p:ph sz="quarter" idx="1"/>
          </p:nvPr>
        </p:nvSpPr>
        <p:spPr>
          <a:xfrm>
            <a:off x="816864" y="1600200"/>
            <a:ext cx="10871200" cy="4205064"/>
          </a:xfrm>
        </p:spPr>
        <p:txBody>
          <a:bodyPr>
            <a:noAutofit/>
          </a:bodyPr>
          <a:lstStyle/>
          <a:p>
            <a:pPr algn="just"/>
            <a:r>
              <a:rPr lang="id-ID" sz="2700" dirty="0"/>
              <a:t>Kurva simetri adalah kurva dimana sisi kanan dan kiri sama, sehingga jika dilipat dari titik tengahnya maka akan ada bagian sama. Untuk kurva yang simetri, maka nilai untuk rata-rata hitung (  ), median (Md), dan modus (Mo) sama. Kurva kecondongan nol.</a:t>
            </a:r>
            <a:endParaRPr lang="en-US" sz="2700" dirty="0"/>
          </a:p>
          <a:p>
            <a:pPr algn="just">
              <a:buNone/>
            </a:pPr>
            <a:r>
              <a:rPr lang="en-US" sz="2700" dirty="0"/>
              <a:t>	</a:t>
            </a:r>
            <a:r>
              <a:rPr lang="id-ID" sz="2700" dirty="0"/>
              <a:t>(  =Md=Mo).</a:t>
            </a:r>
          </a:p>
          <a:p>
            <a:pPr algn="just"/>
            <a:r>
              <a:rPr lang="id-ID" sz="2700" dirty="0"/>
              <a:t>Kurva Condong ke kiri atau condong postif disebabkan nilai rata-rata hitung lebih besar dibandingkan median dan modus. Hal tersebut disebabkan adanya nilai ekstrim tinggi yang mempengaruhi nilai rata-rata hitung, sedangkan median dan modus tidak terpengaruh. (  &gt;Md=Mo).</a:t>
            </a:r>
          </a:p>
        </p:txBody>
      </p:sp>
      <p:sp>
        <p:nvSpPr>
          <p:cNvPr id="31746"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3174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285875" y="3429000"/>
            <a:ext cx="238126" cy="476252"/>
          </a:xfrm>
          <a:prstGeom prst="rect">
            <a:avLst/>
          </a:prstGeom>
          <a:noFill/>
        </p:spPr>
      </p:pic>
      <p:sp>
        <p:nvSpPr>
          <p:cNvPr id="31748" name="Rectangle 4"/>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31747"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752184" y="2564904"/>
            <a:ext cx="178595" cy="357190"/>
          </a:xfrm>
          <a:prstGeom prst="rect">
            <a:avLst/>
          </a:prstGeom>
          <a:noFill/>
        </p:spPr>
      </p:pic>
      <p:pic>
        <p:nvPicPr>
          <p:cNvPr id="8"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9192344" y="5157192"/>
            <a:ext cx="178595" cy="357190"/>
          </a:xfrm>
          <a:prstGeom prst="rect">
            <a:avLst/>
          </a:prstGeom>
          <a:noFill/>
        </p:spPr>
      </p:pic>
    </p:spTree>
  </p:cSld>
  <p:clrMapOvr>
    <a:masterClrMapping/>
  </p:clrMapOvr>
  <p:transition>
    <p:wheel spokes="8"/>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sz="quarter" idx="1"/>
          </p:nvPr>
        </p:nvSpPr>
        <p:spPr>
          <a:xfrm>
            <a:off x="816864" y="1600200"/>
            <a:ext cx="10871200" cy="3773016"/>
          </a:xfrm>
        </p:spPr>
        <p:txBody>
          <a:bodyPr>
            <a:normAutofit/>
          </a:bodyPr>
          <a:lstStyle/>
          <a:p>
            <a:r>
              <a:rPr lang="id-ID" sz="3600" dirty="0"/>
              <a:t>Kurva condong ke kanan atau condong negatif disebabkan nilai rata-rata hitung lebih kecil dari pada nilai median dan modus. Penyebab peristiwa ini adalah adanya nilai ekstrim rendah yang mempengaruhi nilai rata-rata hitung. (  </a:t>
            </a:r>
            <a:r>
              <a:rPr lang="en-US" sz="3600" dirty="0"/>
              <a:t>&lt;</a:t>
            </a:r>
            <a:r>
              <a:rPr lang="id-ID" sz="3600" dirty="0"/>
              <a:t>Md=Mo).</a:t>
            </a:r>
          </a:p>
          <a:p>
            <a:r>
              <a:rPr lang="id-ID" sz="3600" dirty="0"/>
              <a:t>Penjelasan lewat gambar atau grafik.</a:t>
            </a:r>
          </a:p>
        </p:txBody>
      </p:sp>
      <p:pic>
        <p:nvPicPr>
          <p:cNvPr id="4"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513534" y="3933056"/>
            <a:ext cx="214314" cy="428628"/>
          </a:xfrm>
          <a:prstGeom prst="rect">
            <a:avLst/>
          </a:prstGeom>
          <a:noFill/>
        </p:spPr>
      </p:pic>
    </p:spTree>
  </p:cSld>
  <p:clrMapOvr>
    <a:masterClrMapping/>
  </p:clrMapOvr>
  <p:transition>
    <p:wheel spokes="8"/>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t>Penjelasan lewat gambar atau grafik</a:t>
            </a:r>
            <a:endParaRPr lang="en-US" dirty="0"/>
          </a:p>
        </p:txBody>
      </p:sp>
      <p:pic>
        <p:nvPicPr>
          <p:cNvPr id="1026" name="Picture 2"/>
          <p:cNvPicPr>
            <a:picLocks noGrp="1" noChangeAspect="1" noChangeArrowheads="1"/>
          </p:cNvPicPr>
          <p:nvPr>
            <p:ph sz="quarter" idx="1"/>
          </p:nvPr>
        </p:nvPicPr>
        <p:blipFill>
          <a:blip r:embed="rId2"/>
          <a:srcRect l="9222" t="29555" r="27348" b="33898"/>
          <a:stretch>
            <a:fillRect/>
          </a:stretch>
        </p:blipFill>
        <p:spPr bwMode="auto">
          <a:xfrm>
            <a:off x="748623" y="1700808"/>
            <a:ext cx="10891993" cy="3528392"/>
          </a:xfrm>
          <a:prstGeom prst="rect">
            <a:avLst/>
          </a:prstGeom>
          <a:noFill/>
          <a:ln w="9525">
            <a:noFill/>
            <a:miter lim="800000"/>
            <a:headEnd/>
            <a:tailEnd/>
          </a:ln>
          <a:effectLst/>
        </p:spPr>
      </p:pic>
    </p:spTree>
  </p:cSld>
  <p:clrMapOvr>
    <a:masterClrMapping/>
  </p:clrMapOvr>
  <p:transition>
    <p:wheel spokes="8"/>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Punched Tape 4"/>
          <p:cNvSpPr/>
          <p:nvPr/>
        </p:nvSpPr>
        <p:spPr>
          <a:xfrm>
            <a:off x="3524232" y="2357430"/>
            <a:ext cx="4500594" cy="2428892"/>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4400" b="1" dirty="0">
                <a:latin typeface="Jokerman" pitchFamily="82" charset="0"/>
              </a:rPr>
              <a:t>TERIMA KASIH</a:t>
            </a: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Rata-rata hitung</a:t>
            </a:r>
          </a:p>
        </p:txBody>
      </p:sp>
      <p:sp>
        <p:nvSpPr>
          <p:cNvPr id="3" name="Content Placeholder 2"/>
          <p:cNvSpPr>
            <a:spLocks noGrp="1"/>
          </p:cNvSpPr>
          <p:nvPr>
            <p:ph sz="quarter" idx="1"/>
          </p:nvPr>
        </p:nvSpPr>
        <p:spPr>
          <a:xfrm>
            <a:off x="816864" y="1600200"/>
            <a:ext cx="10871200" cy="5043510"/>
          </a:xfrm>
        </p:spPr>
        <p:txBody>
          <a:bodyPr/>
          <a:lstStyle/>
          <a:p>
            <a:pPr algn="just"/>
            <a:r>
              <a:rPr lang="id-ID" dirty="0"/>
              <a:t>Rata-rata hitung merupakan nilai yang diperoleh dengan menjumlahkan semua nilai data kemudian membaginya dengan jumlah data. Rata-rata hitung merupakan nilai yang menunjukkan pusat dari nilai data dan merupakan nilai yang dapat mewakili dari keterpusatan data.</a:t>
            </a:r>
          </a:p>
          <a:p>
            <a:pPr algn="just"/>
            <a:r>
              <a:rPr lang="id-ID" dirty="0"/>
              <a:t>Rata-rata hitung populasi</a:t>
            </a:r>
          </a:p>
          <a:p>
            <a:pPr algn="just">
              <a:buNone/>
            </a:pPr>
            <a:endParaRPr lang="id-ID" dirty="0"/>
          </a:p>
          <a:p>
            <a:pPr algn="just"/>
            <a:r>
              <a:rPr lang="id-ID" dirty="0"/>
              <a:t>Rata-rata hitung sampel</a:t>
            </a:r>
          </a:p>
        </p:txBody>
      </p:sp>
      <p:sp>
        <p:nvSpPr>
          <p:cNvPr id="13314"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1331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309654" y="4396095"/>
            <a:ext cx="857256" cy="652260"/>
          </a:xfrm>
          <a:prstGeom prst="rect">
            <a:avLst/>
          </a:prstGeom>
          <a:noFill/>
        </p:spPr>
      </p:pic>
      <p:sp>
        <p:nvSpPr>
          <p:cNvPr id="13316" name="Rectangle 4"/>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1266"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11265" name="Picture 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291465" y="5536908"/>
            <a:ext cx="928694" cy="726804"/>
          </a:xfrm>
          <a:prstGeom prst="rect">
            <a:avLst/>
          </a:prstGeom>
          <a:noFill/>
        </p:spPr>
      </p:pic>
      <p:sp>
        <p:nvSpPr>
          <p:cNvPr id="4" name="TextBox 3">
            <a:extLst>
              <a:ext uri="{FF2B5EF4-FFF2-40B4-BE49-F238E27FC236}">
                <a16:creationId xmlns:a16="http://schemas.microsoft.com/office/drawing/2014/main" id="{0CB70301-C4AC-4104-B34C-217EFD68CEC0}"/>
              </a:ext>
            </a:extLst>
          </p:cNvPr>
          <p:cNvSpPr txBox="1"/>
          <p:nvPr/>
        </p:nvSpPr>
        <p:spPr>
          <a:xfrm>
            <a:off x="4943872" y="4210539"/>
            <a:ext cx="3744416" cy="1015663"/>
          </a:xfrm>
          <a:prstGeom prst="rect">
            <a:avLst/>
          </a:prstGeom>
          <a:noFill/>
        </p:spPr>
        <p:txBody>
          <a:bodyPr wrap="square" rtlCol="0">
            <a:spAutoFit/>
          </a:bodyPr>
          <a:lstStyle/>
          <a:p>
            <a:r>
              <a:rPr lang="en-ID" sz="2000" dirty="0"/>
              <a:t>µ = rata-rata </a:t>
            </a:r>
            <a:r>
              <a:rPr lang="en-ID" sz="2000" dirty="0" err="1"/>
              <a:t>hitung</a:t>
            </a:r>
            <a:r>
              <a:rPr lang="en-ID" sz="2000" dirty="0"/>
              <a:t> </a:t>
            </a:r>
            <a:r>
              <a:rPr lang="en-ID" sz="2000" dirty="0" err="1"/>
              <a:t>populasi</a:t>
            </a:r>
            <a:endParaRPr lang="en-ID" sz="2000" dirty="0"/>
          </a:p>
          <a:p>
            <a:r>
              <a:rPr lang="en-ID" sz="2000" dirty="0"/>
              <a:t>∑X = </a:t>
            </a:r>
            <a:r>
              <a:rPr lang="en-ID" sz="2000" dirty="0" err="1"/>
              <a:t>jumlah</a:t>
            </a:r>
            <a:r>
              <a:rPr lang="en-ID" sz="2000" dirty="0"/>
              <a:t> </a:t>
            </a:r>
            <a:r>
              <a:rPr lang="en-ID" sz="2000" dirty="0" err="1"/>
              <a:t>seluruh</a:t>
            </a:r>
            <a:r>
              <a:rPr lang="en-ID" sz="2000" dirty="0"/>
              <a:t> </a:t>
            </a:r>
            <a:r>
              <a:rPr lang="en-ID" sz="2000" dirty="0" err="1"/>
              <a:t>nilai</a:t>
            </a:r>
            <a:endParaRPr lang="en-ID" sz="2000" dirty="0"/>
          </a:p>
          <a:p>
            <a:r>
              <a:rPr lang="en-ID" sz="2000" dirty="0"/>
              <a:t>N = </a:t>
            </a:r>
            <a:r>
              <a:rPr lang="en-ID" sz="2000" dirty="0" err="1"/>
              <a:t>jumlah</a:t>
            </a:r>
            <a:r>
              <a:rPr lang="en-ID" sz="2000" dirty="0"/>
              <a:t> data</a:t>
            </a: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82665EE4-6B03-4CA5-9DC3-AFA8E48B4A9F}"/>
                  </a:ext>
                </a:extLst>
              </p:cNvPr>
              <p:cNvSpPr txBox="1"/>
              <p:nvPr/>
            </p:nvSpPr>
            <p:spPr>
              <a:xfrm>
                <a:off x="4799856" y="5536908"/>
                <a:ext cx="3240360" cy="1042914"/>
              </a:xfrm>
              <a:prstGeom prst="rect">
                <a:avLst/>
              </a:prstGeom>
              <a:noFill/>
            </p:spPr>
            <p:txBody>
              <a:bodyPr wrap="square" rtlCol="0">
                <a:spAutoFit/>
              </a:bodyPr>
              <a:lstStyle/>
              <a:p>
                <a14:m>
                  <m:oMath xmlns:m="http://schemas.openxmlformats.org/officeDocument/2006/math">
                    <m:acc>
                      <m:accPr>
                        <m:chr m:val="̅"/>
                        <m:ctrlPr>
                          <a:rPr lang="en-ID" sz="2000" i="1" smtClean="0">
                            <a:latin typeface="Cambria Math" panose="02040503050406030204" pitchFamily="18" charset="0"/>
                          </a:rPr>
                        </m:ctrlPr>
                      </m:accPr>
                      <m:e>
                        <m:r>
                          <a:rPr lang="en-US" sz="2000" b="0" i="1" smtClean="0">
                            <a:latin typeface="Cambria Math" panose="02040503050406030204" pitchFamily="18" charset="0"/>
                          </a:rPr>
                          <m:t>𝑋</m:t>
                        </m:r>
                      </m:e>
                    </m:acc>
                  </m:oMath>
                </a14:m>
                <a:r>
                  <a:rPr lang="en-ID" sz="2000" dirty="0"/>
                  <a:t>= rata-rata </a:t>
                </a:r>
                <a:r>
                  <a:rPr lang="en-ID" sz="2000" dirty="0" err="1"/>
                  <a:t>hitung</a:t>
                </a:r>
                <a:r>
                  <a:rPr lang="en-ID" sz="2000" dirty="0"/>
                  <a:t> </a:t>
                </a:r>
                <a:r>
                  <a:rPr lang="en-ID" sz="2000" dirty="0" err="1"/>
                  <a:t>sampel</a:t>
                </a:r>
                <a:endParaRPr lang="en-ID" sz="2000" dirty="0"/>
              </a:p>
              <a:p>
                <a:r>
                  <a:rPr lang="en-ID" sz="2000" dirty="0"/>
                  <a:t>∑x = </a:t>
                </a:r>
                <a:r>
                  <a:rPr lang="en-ID" sz="2000" dirty="0" err="1"/>
                  <a:t>jumlah</a:t>
                </a:r>
                <a:r>
                  <a:rPr lang="en-ID" sz="2000" dirty="0"/>
                  <a:t> </a:t>
                </a:r>
                <a:r>
                  <a:rPr lang="en-ID" sz="2000" dirty="0" err="1"/>
                  <a:t>seluruh</a:t>
                </a:r>
                <a:r>
                  <a:rPr lang="en-ID" sz="2000" dirty="0"/>
                  <a:t> </a:t>
                </a:r>
                <a:r>
                  <a:rPr lang="en-ID" sz="2000" dirty="0" err="1"/>
                  <a:t>nilai</a:t>
                </a:r>
                <a:endParaRPr lang="en-ID" sz="2000" dirty="0"/>
              </a:p>
              <a:p>
                <a:r>
                  <a:rPr lang="en-ID" sz="2000" dirty="0"/>
                  <a:t>n = </a:t>
                </a:r>
                <a:r>
                  <a:rPr lang="en-ID" sz="2000" dirty="0" err="1"/>
                  <a:t>jumlah</a:t>
                </a:r>
                <a:r>
                  <a:rPr lang="en-ID" sz="2000" dirty="0"/>
                  <a:t> data</a:t>
                </a:r>
              </a:p>
            </p:txBody>
          </p:sp>
        </mc:Choice>
        <mc:Fallback xmlns="">
          <p:sp>
            <p:nvSpPr>
              <p:cNvPr id="10" name="TextBox 9">
                <a:extLst>
                  <a:ext uri="{FF2B5EF4-FFF2-40B4-BE49-F238E27FC236}">
                    <a16:creationId xmlns:a16="http://schemas.microsoft.com/office/drawing/2014/main" id="{82665EE4-6B03-4CA5-9DC3-AFA8E48B4A9F}"/>
                  </a:ext>
                </a:extLst>
              </p:cNvPr>
              <p:cNvSpPr txBox="1">
                <a:spLocks noRot="1" noChangeAspect="1" noMove="1" noResize="1" noEditPoints="1" noAdjustHandles="1" noChangeArrowheads="1" noChangeShapeType="1" noTextEdit="1"/>
              </p:cNvSpPr>
              <p:nvPr/>
            </p:nvSpPr>
            <p:spPr>
              <a:xfrm>
                <a:off x="4799856" y="5536908"/>
                <a:ext cx="3240360" cy="1042914"/>
              </a:xfrm>
              <a:prstGeom prst="rect">
                <a:avLst/>
              </a:prstGeom>
              <a:blipFill>
                <a:blip r:embed="rId4"/>
                <a:stretch>
                  <a:fillRect l="-1880" t="-2339" b="-7018"/>
                </a:stretch>
              </a:blipFill>
            </p:spPr>
            <p:txBody>
              <a:bodyPr/>
              <a:lstStyle/>
              <a:p>
                <a:r>
                  <a:rPr lang="en-ID">
                    <a:noFill/>
                  </a:rPr>
                  <a:t> </a:t>
                </a:r>
              </a:p>
            </p:txBody>
          </p:sp>
        </mc:Fallback>
      </mc:AlternateContent>
    </p:spTree>
  </p:cSld>
  <p:clrMapOvr>
    <a:masterClrMapping/>
  </p:clrMapOvr>
  <p:transition>
    <p:wheel spokes="8"/>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Simulasikan</a:t>
            </a:r>
            <a:r>
              <a:rPr lang="en-US" dirty="0"/>
              <a:t> </a:t>
            </a:r>
            <a:r>
              <a:rPr lang="en-US" dirty="0" err="1"/>
              <a:t>Mancari</a:t>
            </a:r>
            <a:r>
              <a:rPr lang="en-US" dirty="0"/>
              <a:t> </a:t>
            </a:r>
            <a:r>
              <a:rPr lang="en-US" dirty="0" err="1"/>
              <a:t>Nilai</a:t>
            </a:r>
            <a:r>
              <a:rPr lang="id-ID" dirty="0"/>
              <a:t> </a:t>
            </a:r>
            <a:r>
              <a:rPr lang="en-US" dirty="0"/>
              <a:t>rata-rata</a:t>
            </a:r>
            <a:r>
              <a:rPr lang="id-ID" dirty="0"/>
              <a:t> untuk data yang tidak dikelompokan</a:t>
            </a:r>
          </a:p>
        </p:txBody>
      </p:sp>
      <p:sp>
        <p:nvSpPr>
          <p:cNvPr id="3" name="Content Placeholder 2"/>
          <p:cNvSpPr>
            <a:spLocks noGrp="1"/>
          </p:cNvSpPr>
          <p:nvPr>
            <p:ph sz="quarter" idx="1"/>
          </p:nvPr>
        </p:nvSpPr>
        <p:spPr>
          <a:xfrm>
            <a:off x="816864" y="1504952"/>
            <a:ext cx="10871200" cy="1352544"/>
          </a:xfrm>
        </p:spPr>
        <p:txBody>
          <a:bodyPr>
            <a:normAutofit fontScale="92500" lnSpcReduction="10000"/>
          </a:bodyPr>
          <a:lstStyle/>
          <a:p>
            <a:pPr algn="just"/>
            <a:r>
              <a:rPr lang="id-ID" sz="3200" dirty="0"/>
              <a:t>Berikut pesawat </a:t>
            </a:r>
            <a:r>
              <a:rPr lang="en-US" sz="3200" dirty="0"/>
              <a:t>yang </a:t>
            </a:r>
            <a:r>
              <a:rPr lang="en-US" sz="3200" dirty="0" err="1"/>
              <a:t>beroperasi</a:t>
            </a:r>
            <a:r>
              <a:rPr lang="en-US" sz="3200" dirty="0"/>
              <a:t> </a:t>
            </a:r>
            <a:r>
              <a:rPr lang="id-ID" sz="3200" dirty="0"/>
              <a:t>dari </a:t>
            </a:r>
            <a:r>
              <a:rPr lang="en-US" sz="3200" dirty="0"/>
              <a:t>7</a:t>
            </a:r>
            <a:r>
              <a:rPr lang="id-ID" sz="3200" dirty="0"/>
              <a:t> perusahaan maskapai penerbangan nasional pada tahun 20</a:t>
            </a:r>
            <a:r>
              <a:rPr lang="en-US" sz="3200" dirty="0"/>
              <a:t>18</a:t>
            </a:r>
            <a:r>
              <a:rPr lang="id-ID" sz="3200" dirty="0"/>
              <a:t>. carilah </a:t>
            </a:r>
            <a:r>
              <a:rPr lang="en-US" sz="3200" dirty="0"/>
              <a:t>rata-rata </a:t>
            </a:r>
            <a:r>
              <a:rPr lang="en-US" sz="3200" dirty="0" err="1"/>
              <a:t>jumlah</a:t>
            </a:r>
            <a:r>
              <a:rPr lang="en-US" sz="3200" dirty="0"/>
              <a:t> </a:t>
            </a:r>
            <a:r>
              <a:rPr lang="en-US" sz="3200" dirty="0" err="1"/>
              <a:t>pesawat</a:t>
            </a:r>
            <a:r>
              <a:rPr lang="id-ID" sz="3200" dirty="0"/>
              <a:t>!</a:t>
            </a:r>
          </a:p>
        </p:txBody>
      </p:sp>
      <p:graphicFrame>
        <p:nvGraphicFramePr>
          <p:cNvPr id="4" name="Table 3"/>
          <p:cNvGraphicFramePr>
            <a:graphicFrameLocks noGrp="1"/>
          </p:cNvGraphicFramePr>
          <p:nvPr>
            <p:extLst>
              <p:ext uri="{D42A27DB-BD31-4B8C-83A1-F6EECF244321}">
                <p14:modId xmlns:p14="http://schemas.microsoft.com/office/powerpoint/2010/main" val="172709100"/>
              </p:ext>
            </p:extLst>
          </p:nvPr>
        </p:nvGraphicFramePr>
        <p:xfrm>
          <a:off x="3309918" y="3033856"/>
          <a:ext cx="5891282" cy="3779520"/>
        </p:xfrm>
        <a:graphic>
          <a:graphicData uri="http://schemas.openxmlformats.org/drawingml/2006/table">
            <a:tbl>
              <a:tblPr firstRow="1" bandRow="1">
                <a:tableStyleId>{073A0DAA-6AF3-43AB-8588-CEC1D06C72B9}</a:tableStyleId>
              </a:tblPr>
              <a:tblGrid>
                <a:gridCol w="551276">
                  <a:extLst>
                    <a:ext uri="{9D8B030D-6E8A-4147-A177-3AD203B41FA5}">
                      <a16:colId xmlns:a16="http://schemas.microsoft.com/office/drawing/2014/main" val="20000"/>
                    </a:ext>
                  </a:extLst>
                </a:gridCol>
                <a:gridCol w="2030654">
                  <a:extLst>
                    <a:ext uri="{9D8B030D-6E8A-4147-A177-3AD203B41FA5}">
                      <a16:colId xmlns:a16="http://schemas.microsoft.com/office/drawing/2014/main" val="20001"/>
                    </a:ext>
                  </a:extLst>
                </a:gridCol>
                <a:gridCol w="1654676">
                  <a:extLst>
                    <a:ext uri="{9D8B030D-6E8A-4147-A177-3AD203B41FA5}">
                      <a16:colId xmlns:a16="http://schemas.microsoft.com/office/drawing/2014/main" val="20002"/>
                    </a:ext>
                  </a:extLst>
                </a:gridCol>
                <a:gridCol w="1654676">
                  <a:extLst>
                    <a:ext uri="{9D8B030D-6E8A-4147-A177-3AD203B41FA5}">
                      <a16:colId xmlns:a16="http://schemas.microsoft.com/office/drawing/2014/main" val="20003"/>
                    </a:ext>
                  </a:extLst>
                </a:gridCol>
              </a:tblGrid>
              <a:tr h="370840">
                <a:tc>
                  <a:txBody>
                    <a:bodyPr/>
                    <a:lstStyle/>
                    <a:p>
                      <a:pPr algn="ctr"/>
                      <a:r>
                        <a:rPr lang="id-ID" sz="2000" dirty="0"/>
                        <a:t>No</a:t>
                      </a:r>
                    </a:p>
                  </a:txBody>
                  <a:tcPr/>
                </a:tc>
                <a:tc>
                  <a:txBody>
                    <a:bodyPr/>
                    <a:lstStyle/>
                    <a:p>
                      <a:pPr algn="ctr"/>
                      <a:r>
                        <a:rPr lang="id-ID" sz="2000" dirty="0"/>
                        <a:t>Nama Masakapai</a:t>
                      </a:r>
                    </a:p>
                    <a:p>
                      <a:pPr algn="ctr"/>
                      <a:r>
                        <a:rPr lang="id-ID" sz="2000" dirty="0"/>
                        <a:t>Penerbangan</a:t>
                      </a:r>
                    </a:p>
                  </a:txBody>
                  <a:tcPr/>
                </a:tc>
                <a:tc>
                  <a:txBody>
                    <a:bodyPr/>
                    <a:lstStyle/>
                    <a:p>
                      <a:pPr algn="ctr"/>
                      <a:r>
                        <a:rPr lang="en-US" sz="2000" dirty="0" err="1"/>
                        <a:t>Jumlah</a:t>
                      </a:r>
                      <a:r>
                        <a:rPr lang="en-US" sz="2000" baseline="0" dirty="0"/>
                        <a:t> </a:t>
                      </a:r>
                      <a:r>
                        <a:rPr lang="en-US" sz="2000" baseline="0" dirty="0" err="1"/>
                        <a:t>Pesawat</a:t>
                      </a:r>
                      <a:endParaRPr lang="id-ID" sz="2000" dirty="0"/>
                    </a:p>
                  </a:txBody>
                  <a:tcPr/>
                </a:tc>
                <a:tc>
                  <a:txBody>
                    <a:bodyPr/>
                    <a:lstStyle/>
                    <a:p>
                      <a:pPr algn="ctr"/>
                      <a:r>
                        <a:rPr lang="en-US" sz="2000" dirty="0" err="1"/>
                        <a:t>Tujuan</a:t>
                      </a:r>
                      <a:endParaRPr lang="id-ID" sz="2000" dirty="0"/>
                    </a:p>
                  </a:txBody>
                  <a:tcPr/>
                </a:tc>
                <a:extLst>
                  <a:ext uri="{0D108BD9-81ED-4DB2-BD59-A6C34878D82A}">
                    <a16:rowId xmlns:a16="http://schemas.microsoft.com/office/drawing/2014/main" val="10000"/>
                  </a:ext>
                </a:extLst>
              </a:tr>
              <a:tr h="370840">
                <a:tc>
                  <a:txBody>
                    <a:bodyPr/>
                    <a:lstStyle/>
                    <a:p>
                      <a:pPr algn="ctr"/>
                      <a:r>
                        <a:rPr lang="id-ID" sz="2000" dirty="0"/>
                        <a:t>1</a:t>
                      </a:r>
                    </a:p>
                  </a:txBody>
                  <a:tcPr/>
                </a:tc>
                <a:tc>
                  <a:txBody>
                    <a:bodyPr/>
                    <a:lstStyle/>
                    <a:p>
                      <a:pPr algn="l"/>
                      <a:r>
                        <a:rPr lang="id-ID" sz="2000" dirty="0"/>
                        <a:t>Garuda Indonesia</a:t>
                      </a:r>
                    </a:p>
                  </a:txBody>
                  <a:tcPr/>
                </a:tc>
                <a:tc>
                  <a:txBody>
                    <a:bodyPr/>
                    <a:lstStyle/>
                    <a:p>
                      <a:pPr algn="ctr"/>
                      <a:r>
                        <a:rPr lang="en-US" sz="2000" dirty="0"/>
                        <a:t>123</a:t>
                      </a:r>
                      <a:endParaRPr lang="id-ID" sz="2000" dirty="0"/>
                    </a:p>
                  </a:txBody>
                  <a:tcPr/>
                </a:tc>
                <a:tc>
                  <a:txBody>
                    <a:bodyPr/>
                    <a:lstStyle/>
                    <a:p>
                      <a:pPr algn="ctr"/>
                      <a:r>
                        <a:rPr lang="en-US" sz="2000" dirty="0"/>
                        <a:t>90</a:t>
                      </a:r>
                      <a:endParaRPr lang="id-ID" sz="2000" dirty="0"/>
                    </a:p>
                  </a:txBody>
                  <a:tcPr/>
                </a:tc>
                <a:extLst>
                  <a:ext uri="{0D108BD9-81ED-4DB2-BD59-A6C34878D82A}">
                    <a16:rowId xmlns:a16="http://schemas.microsoft.com/office/drawing/2014/main" val="10001"/>
                  </a:ext>
                </a:extLst>
              </a:tr>
              <a:tr h="370840">
                <a:tc>
                  <a:txBody>
                    <a:bodyPr/>
                    <a:lstStyle/>
                    <a:p>
                      <a:pPr algn="ctr"/>
                      <a:r>
                        <a:rPr lang="id-ID" sz="2000" dirty="0"/>
                        <a:t>2</a:t>
                      </a:r>
                    </a:p>
                  </a:txBody>
                  <a:tcPr/>
                </a:tc>
                <a:tc>
                  <a:txBody>
                    <a:bodyPr/>
                    <a:lstStyle/>
                    <a:p>
                      <a:pPr algn="l"/>
                      <a:r>
                        <a:rPr lang="en-US" sz="2000" dirty="0" err="1"/>
                        <a:t>Citi</a:t>
                      </a:r>
                      <a:r>
                        <a:rPr lang="en-US" sz="2000" baseline="0" dirty="0" err="1"/>
                        <a:t>link</a:t>
                      </a:r>
                      <a:endParaRPr lang="id-ID" sz="2000" dirty="0"/>
                    </a:p>
                  </a:txBody>
                  <a:tcPr/>
                </a:tc>
                <a:tc>
                  <a:txBody>
                    <a:bodyPr/>
                    <a:lstStyle/>
                    <a:p>
                      <a:pPr algn="ctr"/>
                      <a:r>
                        <a:rPr lang="en-US" sz="2000" dirty="0"/>
                        <a:t>49</a:t>
                      </a:r>
                      <a:endParaRPr lang="id-ID" sz="2000" dirty="0"/>
                    </a:p>
                  </a:txBody>
                  <a:tcPr/>
                </a:tc>
                <a:tc>
                  <a:txBody>
                    <a:bodyPr/>
                    <a:lstStyle/>
                    <a:p>
                      <a:pPr algn="ctr"/>
                      <a:r>
                        <a:rPr lang="en-US" sz="2000" dirty="0"/>
                        <a:t>31</a:t>
                      </a:r>
                      <a:endParaRPr lang="id-ID" sz="2000" dirty="0"/>
                    </a:p>
                  </a:txBody>
                  <a:tcPr/>
                </a:tc>
                <a:extLst>
                  <a:ext uri="{0D108BD9-81ED-4DB2-BD59-A6C34878D82A}">
                    <a16:rowId xmlns:a16="http://schemas.microsoft.com/office/drawing/2014/main" val="10002"/>
                  </a:ext>
                </a:extLst>
              </a:tr>
              <a:tr h="370840">
                <a:tc>
                  <a:txBody>
                    <a:bodyPr/>
                    <a:lstStyle/>
                    <a:p>
                      <a:pPr algn="ctr"/>
                      <a:r>
                        <a:rPr lang="id-ID" sz="2000" dirty="0"/>
                        <a:t>3</a:t>
                      </a:r>
                    </a:p>
                  </a:txBody>
                  <a:tcPr/>
                </a:tc>
                <a:tc>
                  <a:txBody>
                    <a:bodyPr/>
                    <a:lstStyle/>
                    <a:p>
                      <a:pPr algn="l"/>
                      <a:r>
                        <a:rPr lang="id-ID" sz="2000" dirty="0"/>
                        <a:t>Lion Air</a:t>
                      </a:r>
                    </a:p>
                  </a:txBody>
                  <a:tcPr/>
                </a:tc>
                <a:tc>
                  <a:txBody>
                    <a:bodyPr/>
                    <a:lstStyle/>
                    <a:p>
                      <a:pPr algn="ctr"/>
                      <a:r>
                        <a:rPr lang="en-US" sz="2000" dirty="0"/>
                        <a:t>118</a:t>
                      </a:r>
                      <a:endParaRPr lang="id-ID" sz="2000" dirty="0"/>
                    </a:p>
                  </a:txBody>
                  <a:tcPr/>
                </a:tc>
                <a:tc>
                  <a:txBody>
                    <a:bodyPr/>
                    <a:lstStyle/>
                    <a:p>
                      <a:pPr algn="ctr"/>
                      <a:r>
                        <a:rPr lang="en-US" sz="2000" dirty="0"/>
                        <a:t>126</a:t>
                      </a:r>
                      <a:endParaRPr lang="id-ID" sz="2000" dirty="0"/>
                    </a:p>
                  </a:txBody>
                  <a:tcPr/>
                </a:tc>
                <a:extLst>
                  <a:ext uri="{0D108BD9-81ED-4DB2-BD59-A6C34878D82A}">
                    <a16:rowId xmlns:a16="http://schemas.microsoft.com/office/drawing/2014/main" val="10003"/>
                  </a:ext>
                </a:extLst>
              </a:tr>
              <a:tr h="370840">
                <a:tc>
                  <a:txBody>
                    <a:bodyPr/>
                    <a:lstStyle/>
                    <a:p>
                      <a:pPr algn="ctr"/>
                      <a:r>
                        <a:rPr lang="id-ID" sz="2000" dirty="0"/>
                        <a:t>4</a:t>
                      </a:r>
                    </a:p>
                  </a:txBody>
                  <a:tcPr/>
                </a:tc>
                <a:tc>
                  <a:txBody>
                    <a:bodyPr/>
                    <a:lstStyle/>
                    <a:p>
                      <a:pPr algn="l"/>
                      <a:r>
                        <a:rPr lang="en-US" sz="2000" dirty="0"/>
                        <a:t>Wings Air</a:t>
                      </a:r>
                      <a:endParaRPr lang="id-ID" sz="2000" dirty="0"/>
                    </a:p>
                  </a:txBody>
                  <a:tcPr/>
                </a:tc>
                <a:tc>
                  <a:txBody>
                    <a:bodyPr/>
                    <a:lstStyle/>
                    <a:p>
                      <a:pPr algn="ctr"/>
                      <a:r>
                        <a:rPr lang="en-US" sz="2000" dirty="0"/>
                        <a:t>51</a:t>
                      </a:r>
                      <a:endParaRPr lang="id-ID" sz="2000" dirty="0"/>
                    </a:p>
                  </a:txBody>
                  <a:tcPr/>
                </a:tc>
                <a:tc>
                  <a:txBody>
                    <a:bodyPr/>
                    <a:lstStyle/>
                    <a:p>
                      <a:pPr algn="ctr"/>
                      <a:r>
                        <a:rPr lang="en-US" sz="2000" dirty="0"/>
                        <a:t>75</a:t>
                      </a:r>
                      <a:endParaRPr lang="id-ID" sz="2000" dirty="0"/>
                    </a:p>
                  </a:txBody>
                  <a:tcPr/>
                </a:tc>
                <a:extLst>
                  <a:ext uri="{0D108BD9-81ED-4DB2-BD59-A6C34878D82A}">
                    <a16:rowId xmlns:a16="http://schemas.microsoft.com/office/drawing/2014/main" val="10004"/>
                  </a:ext>
                </a:extLst>
              </a:tr>
              <a:tr h="370840">
                <a:tc>
                  <a:txBody>
                    <a:bodyPr/>
                    <a:lstStyle/>
                    <a:p>
                      <a:pPr algn="ctr"/>
                      <a:r>
                        <a:rPr lang="id-ID" sz="2000" dirty="0"/>
                        <a:t>5</a:t>
                      </a:r>
                    </a:p>
                  </a:txBody>
                  <a:tcPr/>
                </a:tc>
                <a:tc>
                  <a:txBody>
                    <a:bodyPr/>
                    <a:lstStyle/>
                    <a:p>
                      <a:pPr algn="l"/>
                      <a:r>
                        <a:rPr lang="en-US" sz="2000" dirty="0"/>
                        <a:t>Batik</a:t>
                      </a:r>
                      <a:r>
                        <a:rPr lang="en-US" sz="2000" baseline="0" dirty="0"/>
                        <a:t> Air</a:t>
                      </a:r>
                      <a:endParaRPr lang="id-ID" sz="2000" dirty="0"/>
                    </a:p>
                  </a:txBody>
                  <a:tcPr/>
                </a:tc>
                <a:tc>
                  <a:txBody>
                    <a:bodyPr/>
                    <a:lstStyle/>
                    <a:p>
                      <a:pPr algn="ctr"/>
                      <a:r>
                        <a:rPr lang="en-US" sz="2000" dirty="0"/>
                        <a:t>54</a:t>
                      </a:r>
                      <a:endParaRPr lang="id-ID" sz="2000" dirty="0"/>
                    </a:p>
                  </a:txBody>
                  <a:tcPr/>
                </a:tc>
                <a:tc>
                  <a:txBody>
                    <a:bodyPr/>
                    <a:lstStyle/>
                    <a:p>
                      <a:pPr algn="ctr"/>
                      <a:r>
                        <a:rPr lang="en-US" sz="2000" dirty="0"/>
                        <a:t>26</a:t>
                      </a:r>
                      <a:endParaRPr lang="id-ID" sz="2000" dirty="0"/>
                    </a:p>
                  </a:txBody>
                  <a:tcPr/>
                </a:tc>
                <a:extLst>
                  <a:ext uri="{0D108BD9-81ED-4DB2-BD59-A6C34878D82A}">
                    <a16:rowId xmlns:a16="http://schemas.microsoft.com/office/drawing/2014/main" val="10005"/>
                  </a:ext>
                </a:extLst>
              </a:tr>
              <a:tr h="370840">
                <a:tc>
                  <a:txBody>
                    <a:bodyPr/>
                    <a:lstStyle/>
                    <a:p>
                      <a:pPr algn="ctr"/>
                      <a:r>
                        <a:rPr lang="en-US" sz="2000" dirty="0"/>
                        <a:t>6</a:t>
                      </a:r>
                      <a:endParaRPr lang="id-ID" sz="2000" dirty="0"/>
                    </a:p>
                  </a:txBody>
                  <a:tcPr/>
                </a:tc>
                <a:tc>
                  <a:txBody>
                    <a:bodyPr/>
                    <a:lstStyle/>
                    <a:p>
                      <a:pPr algn="l"/>
                      <a:r>
                        <a:rPr lang="en-US" sz="2000" dirty="0" err="1"/>
                        <a:t>Sriwijaya</a:t>
                      </a:r>
                      <a:r>
                        <a:rPr lang="en-US" sz="2000" dirty="0"/>
                        <a:t> Air</a:t>
                      </a:r>
                      <a:endParaRPr lang="id-ID" sz="2000" dirty="0"/>
                    </a:p>
                  </a:txBody>
                  <a:tcPr/>
                </a:tc>
                <a:tc>
                  <a:txBody>
                    <a:bodyPr/>
                    <a:lstStyle/>
                    <a:p>
                      <a:pPr algn="ctr"/>
                      <a:r>
                        <a:rPr lang="en-US" sz="2000" dirty="0"/>
                        <a:t>36</a:t>
                      </a:r>
                      <a:endParaRPr lang="id-ID" sz="2000" dirty="0"/>
                    </a:p>
                  </a:txBody>
                  <a:tcPr/>
                </a:tc>
                <a:tc>
                  <a:txBody>
                    <a:bodyPr/>
                    <a:lstStyle/>
                    <a:p>
                      <a:pPr algn="ctr"/>
                      <a:r>
                        <a:rPr lang="en-US" sz="2000" dirty="0"/>
                        <a:t>43</a:t>
                      </a:r>
                      <a:endParaRPr lang="id-ID" sz="2000" dirty="0"/>
                    </a:p>
                  </a:txBody>
                  <a:tcPr/>
                </a:tc>
                <a:extLst>
                  <a:ext uri="{0D108BD9-81ED-4DB2-BD59-A6C34878D82A}">
                    <a16:rowId xmlns:a16="http://schemas.microsoft.com/office/drawing/2014/main" val="10006"/>
                  </a:ext>
                </a:extLst>
              </a:tr>
              <a:tr h="370840">
                <a:tc>
                  <a:txBody>
                    <a:bodyPr/>
                    <a:lstStyle/>
                    <a:p>
                      <a:pPr algn="ctr"/>
                      <a:r>
                        <a:rPr lang="en-US" sz="2000" dirty="0"/>
                        <a:t>7</a:t>
                      </a:r>
                      <a:endParaRPr lang="id-ID" sz="2000" dirty="0"/>
                    </a:p>
                  </a:txBody>
                  <a:tcPr/>
                </a:tc>
                <a:tc>
                  <a:txBody>
                    <a:bodyPr/>
                    <a:lstStyle/>
                    <a:p>
                      <a:pPr algn="l"/>
                      <a:r>
                        <a:rPr lang="en-US" sz="2000" dirty="0"/>
                        <a:t>Nam</a:t>
                      </a:r>
                      <a:r>
                        <a:rPr lang="en-US" sz="2000" baseline="0" dirty="0"/>
                        <a:t> Air</a:t>
                      </a:r>
                      <a:endParaRPr lang="id-ID" sz="2000" dirty="0"/>
                    </a:p>
                  </a:txBody>
                  <a:tcPr/>
                </a:tc>
                <a:tc>
                  <a:txBody>
                    <a:bodyPr/>
                    <a:lstStyle/>
                    <a:p>
                      <a:pPr algn="ctr"/>
                      <a:r>
                        <a:rPr lang="en-US" sz="2000" dirty="0"/>
                        <a:t>15</a:t>
                      </a:r>
                      <a:endParaRPr lang="id-ID" sz="2000" dirty="0"/>
                    </a:p>
                  </a:txBody>
                  <a:tcPr/>
                </a:tc>
                <a:tc>
                  <a:txBody>
                    <a:bodyPr/>
                    <a:lstStyle/>
                    <a:p>
                      <a:pPr algn="ctr"/>
                      <a:r>
                        <a:rPr lang="en-US" sz="2000" dirty="0"/>
                        <a:t>21</a:t>
                      </a:r>
                      <a:endParaRPr lang="id-ID" sz="2000" dirty="0"/>
                    </a:p>
                  </a:txBody>
                  <a:tcPr/>
                </a:tc>
                <a:extLst>
                  <a:ext uri="{0D108BD9-81ED-4DB2-BD59-A6C34878D82A}">
                    <a16:rowId xmlns:a16="http://schemas.microsoft.com/office/drawing/2014/main" val="10007"/>
                  </a:ext>
                </a:extLst>
              </a:tr>
            </a:tbl>
          </a:graphicData>
        </a:graphic>
      </p:graphicFrame>
    </p:spTree>
  </p:cSld>
  <p:clrMapOvr>
    <a:masterClrMapping/>
  </p:clrMapOvr>
  <p:transition>
    <p:wheel spokes="8"/>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0" dirty="0" err="1"/>
              <a:t>Lanjutan</a:t>
            </a:r>
            <a:r>
              <a:rPr lang="en-US" b="0" dirty="0"/>
              <a:t>…</a:t>
            </a:r>
            <a:endParaRPr lang="id-ID" b="0" dirty="0"/>
          </a:p>
        </p:txBody>
      </p:sp>
      <p:sp>
        <p:nvSpPr>
          <p:cNvPr id="3" name="Content Placeholder 2"/>
          <p:cNvSpPr>
            <a:spLocks noGrp="1"/>
          </p:cNvSpPr>
          <p:nvPr>
            <p:ph sz="quarter" idx="1"/>
          </p:nvPr>
        </p:nvSpPr>
        <p:spPr>
          <a:xfrm>
            <a:off x="816864" y="1776402"/>
            <a:ext cx="10319696" cy="3709998"/>
          </a:xfrm>
        </p:spPr>
        <p:txBody>
          <a:bodyPr>
            <a:normAutofit/>
          </a:bodyPr>
          <a:lstStyle/>
          <a:p>
            <a:r>
              <a:rPr lang="id-ID" sz="4000" dirty="0"/>
              <a:t>Sambungan soal pada pertemuan ke 2</a:t>
            </a:r>
            <a:r>
              <a:rPr lang="en-US" sz="4000" dirty="0"/>
              <a:t> (Data Pak </a:t>
            </a:r>
            <a:r>
              <a:rPr lang="en-US" sz="4000" dirty="0" err="1"/>
              <a:t>Umbu</a:t>
            </a:r>
            <a:r>
              <a:rPr lang="en-US" sz="4000" dirty="0"/>
              <a:t>)</a:t>
            </a:r>
            <a:endParaRPr lang="id-ID" sz="4000" dirty="0"/>
          </a:p>
          <a:p>
            <a:r>
              <a:rPr lang="id-ID" sz="4000" dirty="0"/>
              <a:t>Carilah nilai </a:t>
            </a:r>
            <a:r>
              <a:rPr lang="en-US" sz="4000" dirty="0"/>
              <a:t>rata-rata </a:t>
            </a:r>
            <a:r>
              <a:rPr lang="en-US" sz="4000" dirty="0" err="1"/>
              <a:t>hitung</a:t>
            </a:r>
            <a:r>
              <a:rPr lang="en-US" sz="4000" dirty="0"/>
              <a:t> </a:t>
            </a:r>
            <a:r>
              <a:rPr lang="id-ID" sz="4000" dirty="0"/>
              <a:t>dari data yang </a:t>
            </a:r>
            <a:r>
              <a:rPr lang="en-US" sz="4000" dirty="0" err="1"/>
              <a:t>tidak</a:t>
            </a:r>
            <a:r>
              <a:rPr lang="id-ID" sz="4000" dirty="0"/>
              <a:t> dikelompokan</a:t>
            </a:r>
            <a:r>
              <a:rPr lang="en-US" sz="4000" dirty="0"/>
              <a:t> </a:t>
            </a:r>
            <a:r>
              <a:rPr lang="en-US" sz="4000" dirty="0" err="1"/>
              <a:t>tersebut</a:t>
            </a:r>
            <a:r>
              <a:rPr lang="id-ID" sz="4000" dirty="0"/>
              <a:t>!</a:t>
            </a:r>
          </a:p>
        </p:txBody>
      </p:sp>
      <p:graphicFrame>
        <p:nvGraphicFramePr>
          <p:cNvPr id="4" name="Table 3">
            <a:extLst>
              <a:ext uri="{FF2B5EF4-FFF2-40B4-BE49-F238E27FC236}">
                <a16:creationId xmlns:a16="http://schemas.microsoft.com/office/drawing/2014/main" id="{47839AEB-272C-419E-82F1-12DBAA78593D}"/>
              </a:ext>
            </a:extLst>
          </p:cNvPr>
          <p:cNvGraphicFramePr>
            <a:graphicFrameLocks noGrp="1"/>
          </p:cNvGraphicFramePr>
          <p:nvPr>
            <p:extLst>
              <p:ext uri="{D42A27DB-BD31-4B8C-83A1-F6EECF244321}">
                <p14:modId xmlns:p14="http://schemas.microsoft.com/office/powerpoint/2010/main" val="1724350836"/>
              </p:ext>
            </p:extLst>
          </p:nvPr>
        </p:nvGraphicFramePr>
        <p:xfrm>
          <a:off x="524818" y="4581128"/>
          <a:ext cx="11163250" cy="927164"/>
        </p:xfrm>
        <a:graphic>
          <a:graphicData uri="http://schemas.openxmlformats.org/drawingml/2006/table">
            <a:tbl>
              <a:tblPr firstRow="1" bandRow="1">
                <a:tableStyleId>{5C22544A-7EE6-4342-B048-85BDC9FD1C3A}</a:tableStyleId>
              </a:tblPr>
              <a:tblGrid>
                <a:gridCol w="1956895">
                  <a:extLst>
                    <a:ext uri="{9D8B030D-6E8A-4147-A177-3AD203B41FA5}">
                      <a16:colId xmlns:a16="http://schemas.microsoft.com/office/drawing/2014/main" val="20000"/>
                    </a:ext>
                  </a:extLst>
                </a:gridCol>
                <a:gridCol w="613757">
                  <a:extLst>
                    <a:ext uri="{9D8B030D-6E8A-4147-A177-3AD203B41FA5}">
                      <a16:colId xmlns:a16="http://schemas.microsoft.com/office/drawing/2014/main" val="20001"/>
                    </a:ext>
                  </a:extLst>
                </a:gridCol>
                <a:gridCol w="613757">
                  <a:extLst>
                    <a:ext uri="{9D8B030D-6E8A-4147-A177-3AD203B41FA5}">
                      <a16:colId xmlns:a16="http://schemas.microsoft.com/office/drawing/2014/main" val="20002"/>
                    </a:ext>
                  </a:extLst>
                </a:gridCol>
                <a:gridCol w="613757">
                  <a:extLst>
                    <a:ext uri="{9D8B030D-6E8A-4147-A177-3AD203B41FA5}">
                      <a16:colId xmlns:a16="http://schemas.microsoft.com/office/drawing/2014/main" val="20003"/>
                    </a:ext>
                  </a:extLst>
                </a:gridCol>
                <a:gridCol w="613757">
                  <a:extLst>
                    <a:ext uri="{9D8B030D-6E8A-4147-A177-3AD203B41FA5}">
                      <a16:colId xmlns:a16="http://schemas.microsoft.com/office/drawing/2014/main" val="20004"/>
                    </a:ext>
                  </a:extLst>
                </a:gridCol>
                <a:gridCol w="613757">
                  <a:extLst>
                    <a:ext uri="{9D8B030D-6E8A-4147-A177-3AD203B41FA5}">
                      <a16:colId xmlns:a16="http://schemas.microsoft.com/office/drawing/2014/main" val="20005"/>
                    </a:ext>
                  </a:extLst>
                </a:gridCol>
                <a:gridCol w="613757">
                  <a:extLst>
                    <a:ext uri="{9D8B030D-6E8A-4147-A177-3AD203B41FA5}">
                      <a16:colId xmlns:a16="http://schemas.microsoft.com/office/drawing/2014/main" val="20006"/>
                    </a:ext>
                  </a:extLst>
                </a:gridCol>
                <a:gridCol w="613757">
                  <a:extLst>
                    <a:ext uri="{9D8B030D-6E8A-4147-A177-3AD203B41FA5}">
                      <a16:colId xmlns:a16="http://schemas.microsoft.com/office/drawing/2014/main" val="20007"/>
                    </a:ext>
                  </a:extLst>
                </a:gridCol>
                <a:gridCol w="613757">
                  <a:extLst>
                    <a:ext uri="{9D8B030D-6E8A-4147-A177-3AD203B41FA5}">
                      <a16:colId xmlns:a16="http://schemas.microsoft.com/office/drawing/2014/main" val="20008"/>
                    </a:ext>
                  </a:extLst>
                </a:gridCol>
                <a:gridCol w="613757">
                  <a:extLst>
                    <a:ext uri="{9D8B030D-6E8A-4147-A177-3AD203B41FA5}">
                      <a16:colId xmlns:a16="http://schemas.microsoft.com/office/drawing/2014/main" val="20009"/>
                    </a:ext>
                  </a:extLst>
                </a:gridCol>
                <a:gridCol w="613757">
                  <a:extLst>
                    <a:ext uri="{9D8B030D-6E8A-4147-A177-3AD203B41FA5}">
                      <a16:colId xmlns:a16="http://schemas.microsoft.com/office/drawing/2014/main" val="20010"/>
                    </a:ext>
                  </a:extLst>
                </a:gridCol>
                <a:gridCol w="613757">
                  <a:extLst>
                    <a:ext uri="{9D8B030D-6E8A-4147-A177-3AD203B41FA5}">
                      <a16:colId xmlns:a16="http://schemas.microsoft.com/office/drawing/2014/main" val="20011"/>
                    </a:ext>
                  </a:extLst>
                </a:gridCol>
                <a:gridCol w="613757">
                  <a:extLst>
                    <a:ext uri="{9D8B030D-6E8A-4147-A177-3AD203B41FA5}">
                      <a16:colId xmlns:a16="http://schemas.microsoft.com/office/drawing/2014/main" val="20012"/>
                    </a:ext>
                  </a:extLst>
                </a:gridCol>
                <a:gridCol w="613757">
                  <a:extLst>
                    <a:ext uri="{9D8B030D-6E8A-4147-A177-3AD203B41FA5}">
                      <a16:colId xmlns:a16="http://schemas.microsoft.com/office/drawing/2014/main" val="20013"/>
                    </a:ext>
                  </a:extLst>
                </a:gridCol>
                <a:gridCol w="613757">
                  <a:extLst>
                    <a:ext uri="{9D8B030D-6E8A-4147-A177-3AD203B41FA5}">
                      <a16:colId xmlns:a16="http://schemas.microsoft.com/office/drawing/2014/main" val="20014"/>
                    </a:ext>
                  </a:extLst>
                </a:gridCol>
                <a:gridCol w="613757">
                  <a:extLst>
                    <a:ext uri="{9D8B030D-6E8A-4147-A177-3AD203B41FA5}">
                      <a16:colId xmlns:a16="http://schemas.microsoft.com/office/drawing/2014/main" val="20015"/>
                    </a:ext>
                  </a:extLst>
                </a:gridCol>
              </a:tblGrid>
              <a:tr h="370840">
                <a:tc>
                  <a:txBody>
                    <a:bodyPr/>
                    <a:lstStyle/>
                    <a:p>
                      <a:pPr algn="just">
                        <a:lnSpc>
                          <a:spcPct val="115000"/>
                        </a:lnSpc>
                        <a:spcAft>
                          <a:spcPts val="0"/>
                        </a:spcAft>
                      </a:pPr>
                      <a:r>
                        <a:rPr lang="id-ID" sz="2800" b="1" dirty="0">
                          <a:latin typeface="Book Antiqua"/>
                          <a:ea typeface="Calibri"/>
                          <a:cs typeface="Times New Roman"/>
                        </a:rPr>
                        <a:t>Hari ke-</a:t>
                      </a:r>
                      <a:endParaRPr lang="en-US" sz="2800" dirty="0">
                        <a:latin typeface="Calibri"/>
                        <a:ea typeface="Calibri"/>
                        <a:cs typeface="Times New Roman"/>
                      </a:endParaRPr>
                    </a:p>
                  </a:txBody>
                  <a:tcPr marL="68580" marR="68580" marT="0" marB="0"/>
                </a:tc>
                <a:tc>
                  <a:txBody>
                    <a:bodyPr/>
                    <a:lstStyle/>
                    <a:p>
                      <a:pPr algn="ctr">
                        <a:lnSpc>
                          <a:spcPct val="115000"/>
                        </a:lnSpc>
                        <a:spcAft>
                          <a:spcPts val="0"/>
                        </a:spcAft>
                      </a:pPr>
                      <a:r>
                        <a:rPr lang="id-ID" sz="2800" b="1">
                          <a:latin typeface="Book Antiqua"/>
                          <a:ea typeface="Calibri"/>
                          <a:cs typeface="Times New Roman"/>
                        </a:rPr>
                        <a:t>1</a:t>
                      </a:r>
                      <a:endParaRPr lang="en-US" sz="2800">
                        <a:latin typeface="Calibri"/>
                        <a:ea typeface="Calibri"/>
                        <a:cs typeface="Times New Roman"/>
                      </a:endParaRPr>
                    </a:p>
                  </a:txBody>
                  <a:tcPr marL="68580" marR="68580" marT="0" marB="0"/>
                </a:tc>
                <a:tc>
                  <a:txBody>
                    <a:bodyPr/>
                    <a:lstStyle/>
                    <a:p>
                      <a:pPr algn="ctr">
                        <a:lnSpc>
                          <a:spcPct val="115000"/>
                        </a:lnSpc>
                        <a:spcAft>
                          <a:spcPts val="0"/>
                        </a:spcAft>
                      </a:pPr>
                      <a:r>
                        <a:rPr lang="id-ID" sz="2800" b="1">
                          <a:latin typeface="Book Antiqua"/>
                          <a:ea typeface="Calibri"/>
                          <a:cs typeface="Times New Roman"/>
                        </a:rPr>
                        <a:t>2</a:t>
                      </a:r>
                      <a:endParaRPr lang="en-US" sz="2800">
                        <a:latin typeface="Calibri"/>
                        <a:ea typeface="Calibri"/>
                        <a:cs typeface="Times New Roman"/>
                      </a:endParaRPr>
                    </a:p>
                  </a:txBody>
                  <a:tcPr marL="68580" marR="68580" marT="0" marB="0"/>
                </a:tc>
                <a:tc>
                  <a:txBody>
                    <a:bodyPr/>
                    <a:lstStyle/>
                    <a:p>
                      <a:pPr algn="ctr">
                        <a:lnSpc>
                          <a:spcPct val="115000"/>
                        </a:lnSpc>
                        <a:spcAft>
                          <a:spcPts val="0"/>
                        </a:spcAft>
                      </a:pPr>
                      <a:r>
                        <a:rPr lang="id-ID" sz="2800" b="1" dirty="0">
                          <a:latin typeface="Book Antiqua"/>
                          <a:ea typeface="Calibri"/>
                          <a:cs typeface="Times New Roman"/>
                        </a:rPr>
                        <a:t>3</a:t>
                      </a:r>
                      <a:endParaRPr lang="en-US" sz="2800" dirty="0">
                        <a:latin typeface="Calibri"/>
                        <a:ea typeface="Calibri"/>
                        <a:cs typeface="Times New Roman"/>
                      </a:endParaRPr>
                    </a:p>
                  </a:txBody>
                  <a:tcPr marL="68580" marR="68580" marT="0" marB="0"/>
                </a:tc>
                <a:tc>
                  <a:txBody>
                    <a:bodyPr/>
                    <a:lstStyle/>
                    <a:p>
                      <a:pPr algn="ctr">
                        <a:lnSpc>
                          <a:spcPct val="115000"/>
                        </a:lnSpc>
                        <a:spcAft>
                          <a:spcPts val="0"/>
                        </a:spcAft>
                      </a:pPr>
                      <a:r>
                        <a:rPr lang="id-ID" sz="2800" b="1" dirty="0">
                          <a:latin typeface="Book Antiqua"/>
                          <a:ea typeface="Calibri"/>
                          <a:cs typeface="Times New Roman"/>
                        </a:rPr>
                        <a:t>4</a:t>
                      </a:r>
                      <a:endParaRPr lang="en-US" sz="2800" dirty="0">
                        <a:latin typeface="Calibri"/>
                        <a:ea typeface="Calibri"/>
                        <a:cs typeface="Times New Roman"/>
                      </a:endParaRPr>
                    </a:p>
                  </a:txBody>
                  <a:tcPr marL="68580" marR="68580" marT="0" marB="0"/>
                </a:tc>
                <a:tc>
                  <a:txBody>
                    <a:bodyPr/>
                    <a:lstStyle/>
                    <a:p>
                      <a:pPr algn="ctr">
                        <a:lnSpc>
                          <a:spcPct val="115000"/>
                        </a:lnSpc>
                        <a:spcAft>
                          <a:spcPts val="0"/>
                        </a:spcAft>
                      </a:pPr>
                      <a:r>
                        <a:rPr lang="id-ID" sz="2800" b="1">
                          <a:latin typeface="Book Antiqua"/>
                          <a:ea typeface="Calibri"/>
                          <a:cs typeface="Times New Roman"/>
                        </a:rPr>
                        <a:t>5</a:t>
                      </a:r>
                      <a:endParaRPr lang="en-US" sz="2800">
                        <a:latin typeface="Calibri"/>
                        <a:ea typeface="Calibri"/>
                        <a:cs typeface="Times New Roman"/>
                      </a:endParaRPr>
                    </a:p>
                  </a:txBody>
                  <a:tcPr marL="68580" marR="68580" marT="0" marB="0"/>
                </a:tc>
                <a:tc>
                  <a:txBody>
                    <a:bodyPr/>
                    <a:lstStyle/>
                    <a:p>
                      <a:pPr algn="ctr">
                        <a:lnSpc>
                          <a:spcPct val="115000"/>
                        </a:lnSpc>
                        <a:spcAft>
                          <a:spcPts val="0"/>
                        </a:spcAft>
                      </a:pPr>
                      <a:r>
                        <a:rPr lang="id-ID" sz="2800" b="1" dirty="0">
                          <a:latin typeface="Book Antiqua"/>
                          <a:ea typeface="Calibri"/>
                          <a:cs typeface="Times New Roman"/>
                        </a:rPr>
                        <a:t>6</a:t>
                      </a:r>
                      <a:endParaRPr lang="en-US" sz="2800" dirty="0">
                        <a:latin typeface="Calibri"/>
                        <a:ea typeface="Calibri"/>
                        <a:cs typeface="Times New Roman"/>
                      </a:endParaRPr>
                    </a:p>
                  </a:txBody>
                  <a:tcPr marL="68580" marR="68580" marT="0" marB="0"/>
                </a:tc>
                <a:tc>
                  <a:txBody>
                    <a:bodyPr/>
                    <a:lstStyle/>
                    <a:p>
                      <a:pPr algn="ctr">
                        <a:lnSpc>
                          <a:spcPct val="115000"/>
                        </a:lnSpc>
                        <a:spcAft>
                          <a:spcPts val="0"/>
                        </a:spcAft>
                      </a:pPr>
                      <a:r>
                        <a:rPr lang="id-ID" sz="2800" b="1" dirty="0">
                          <a:latin typeface="Book Antiqua"/>
                          <a:ea typeface="Calibri"/>
                          <a:cs typeface="Times New Roman"/>
                        </a:rPr>
                        <a:t>7</a:t>
                      </a:r>
                      <a:endParaRPr lang="en-US" sz="2800" dirty="0">
                        <a:latin typeface="Calibri"/>
                        <a:ea typeface="Calibri"/>
                        <a:cs typeface="Times New Roman"/>
                      </a:endParaRPr>
                    </a:p>
                  </a:txBody>
                  <a:tcPr marL="68580" marR="68580" marT="0" marB="0"/>
                </a:tc>
                <a:tc>
                  <a:txBody>
                    <a:bodyPr/>
                    <a:lstStyle/>
                    <a:p>
                      <a:pPr algn="ctr">
                        <a:lnSpc>
                          <a:spcPct val="115000"/>
                        </a:lnSpc>
                        <a:spcAft>
                          <a:spcPts val="0"/>
                        </a:spcAft>
                      </a:pPr>
                      <a:r>
                        <a:rPr lang="id-ID" sz="2800" b="1">
                          <a:latin typeface="Book Antiqua"/>
                          <a:ea typeface="Calibri"/>
                          <a:cs typeface="Times New Roman"/>
                        </a:rPr>
                        <a:t>8</a:t>
                      </a:r>
                      <a:endParaRPr lang="en-US" sz="2800">
                        <a:latin typeface="Calibri"/>
                        <a:ea typeface="Calibri"/>
                        <a:cs typeface="Times New Roman"/>
                      </a:endParaRPr>
                    </a:p>
                  </a:txBody>
                  <a:tcPr marL="68580" marR="68580" marT="0" marB="0"/>
                </a:tc>
                <a:tc>
                  <a:txBody>
                    <a:bodyPr/>
                    <a:lstStyle/>
                    <a:p>
                      <a:pPr algn="ctr">
                        <a:lnSpc>
                          <a:spcPct val="115000"/>
                        </a:lnSpc>
                        <a:spcAft>
                          <a:spcPts val="0"/>
                        </a:spcAft>
                      </a:pPr>
                      <a:r>
                        <a:rPr lang="id-ID" sz="2800" b="1">
                          <a:latin typeface="Book Antiqua"/>
                          <a:ea typeface="Calibri"/>
                          <a:cs typeface="Times New Roman"/>
                        </a:rPr>
                        <a:t>9</a:t>
                      </a:r>
                      <a:endParaRPr lang="en-US" sz="2800">
                        <a:latin typeface="Calibri"/>
                        <a:ea typeface="Calibri"/>
                        <a:cs typeface="Times New Roman"/>
                      </a:endParaRPr>
                    </a:p>
                  </a:txBody>
                  <a:tcPr marL="68580" marR="68580" marT="0" marB="0"/>
                </a:tc>
                <a:tc>
                  <a:txBody>
                    <a:bodyPr/>
                    <a:lstStyle/>
                    <a:p>
                      <a:pPr algn="ctr">
                        <a:lnSpc>
                          <a:spcPct val="115000"/>
                        </a:lnSpc>
                        <a:spcAft>
                          <a:spcPts val="0"/>
                        </a:spcAft>
                      </a:pPr>
                      <a:r>
                        <a:rPr lang="id-ID" sz="2800" b="1">
                          <a:latin typeface="Book Antiqua"/>
                          <a:ea typeface="Calibri"/>
                          <a:cs typeface="Times New Roman"/>
                        </a:rPr>
                        <a:t>10</a:t>
                      </a:r>
                      <a:endParaRPr lang="en-US" sz="2800">
                        <a:latin typeface="Calibri"/>
                        <a:ea typeface="Calibri"/>
                        <a:cs typeface="Times New Roman"/>
                      </a:endParaRPr>
                    </a:p>
                  </a:txBody>
                  <a:tcPr marL="68580" marR="68580" marT="0" marB="0"/>
                </a:tc>
                <a:tc>
                  <a:txBody>
                    <a:bodyPr/>
                    <a:lstStyle/>
                    <a:p>
                      <a:pPr algn="ctr">
                        <a:lnSpc>
                          <a:spcPct val="115000"/>
                        </a:lnSpc>
                        <a:spcAft>
                          <a:spcPts val="0"/>
                        </a:spcAft>
                      </a:pPr>
                      <a:r>
                        <a:rPr lang="id-ID" sz="2800" b="1">
                          <a:latin typeface="Book Antiqua"/>
                          <a:ea typeface="Calibri"/>
                          <a:cs typeface="Times New Roman"/>
                        </a:rPr>
                        <a:t>11</a:t>
                      </a:r>
                      <a:endParaRPr lang="en-US" sz="2800">
                        <a:latin typeface="Calibri"/>
                        <a:ea typeface="Calibri"/>
                        <a:cs typeface="Times New Roman"/>
                      </a:endParaRPr>
                    </a:p>
                  </a:txBody>
                  <a:tcPr marL="68580" marR="68580" marT="0" marB="0"/>
                </a:tc>
                <a:tc>
                  <a:txBody>
                    <a:bodyPr/>
                    <a:lstStyle/>
                    <a:p>
                      <a:pPr algn="ctr">
                        <a:lnSpc>
                          <a:spcPct val="115000"/>
                        </a:lnSpc>
                        <a:spcAft>
                          <a:spcPts val="0"/>
                        </a:spcAft>
                      </a:pPr>
                      <a:r>
                        <a:rPr lang="id-ID" sz="2800" b="1" dirty="0">
                          <a:latin typeface="Book Antiqua"/>
                          <a:ea typeface="Calibri"/>
                          <a:cs typeface="Times New Roman"/>
                        </a:rPr>
                        <a:t>12</a:t>
                      </a:r>
                      <a:endParaRPr lang="en-US" sz="2800" dirty="0">
                        <a:latin typeface="Calibri"/>
                        <a:ea typeface="Calibri"/>
                        <a:cs typeface="Times New Roman"/>
                      </a:endParaRPr>
                    </a:p>
                  </a:txBody>
                  <a:tcPr marL="68580" marR="68580" marT="0" marB="0"/>
                </a:tc>
                <a:tc>
                  <a:txBody>
                    <a:bodyPr/>
                    <a:lstStyle/>
                    <a:p>
                      <a:pPr algn="ctr">
                        <a:lnSpc>
                          <a:spcPct val="115000"/>
                        </a:lnSpc>
                        <a:spcAft>
                          <a:spcPts val="0"/>
                        </a:spcAft>
                      </a:pPr>
                      <a:r>
                        <a:rPr lang="id-ID" sz="2800" b="1">
                          <a:latin typeface="Book Antiqua"/>
                          <a:ea typeface="Calibri"/>
                          <a:cs typeface="Times New Roman"/>
                        </a:rPr>
                        <a:t>13</a:t>
                      </a:r>
                      <a:endParaRPr lang="en-US" sz="2800">
                        <a:latin typeface="Calibri"/>
                        <a:ea typeface="Calibri"/>
                        <a:cs typeface="Times New Roman"/>
                      </a:endParaRPr>
                    </a:p>
                  </a:txBody>
                  <a:tcPr marL="68580" marR="68580" marT="0" marB="0"/>
                </a:tc>
                <a:tc>
                  <a:txBody>
                    <a:bodyPr/>
                    <a:lstStyle/>
                    <a:p>
                      <a:pPr algn="ctr">
                        <a:lnSpc>
                          <a:spcPct val="115000"/>
                        </a:lnSpc>
                        <a:spcAft>
                          <a:spcPts val="0"/>
                        </a:spcAft>
                      </a:pPr>
                      <a:r>
                        <a:rPr lang="id-ID" sz="2800" b="1">
                          <a:latin typeface="Book Antiqua"/>
                          <a:ea typeface="Calibri"/>
                          <a:cs typeface="Times New Roman"/>
                        </a:rPr>
                        <a:t>14</a:t>
                      </a:r>
                      <a:endParaRPr lang="en-US" sz="2800">
                        <a:latin typeface="Calibri"/>
                        <a:ea typeface="Calibri"/>
                        <a:cs typeface="Times New Roman"/>
                      </a:endParaRPr>
                    </a:p>
                  </a:txBody>
                  <a:tcPr marL="68580" marR="68580" marT="0" marB="0"/>
                </a:tc>
                <a:tc>
                  <a:txBody>
                    <a:bodyPr/>
                    <a:lstStyle/>
                    <a:p>
                      <a:pPr algn="ctr">
                        <a:lnSpc>
                          <a:spcPct val="115000"/>
                        </a:lnSpc>
                        <a:spcAft>
                          <a:spcPts val="0"/>
                        </a:spcAft>
                      </a:pPr>
                      <a:r>
                        <a:rPr lang="id-ID" sz="2800" b="1" dirty="0">
                          <a:latin typeface="Book Antiqua"/>
                          <a:ea typeface="Calibri"/>
                          <a:cs typeface="Times New Roman"/>
                        </a:rPr>
                        <a:t>15</a:t>
                      </a:r>
                      <a:endParaRPr lang="en-US" sz="2800" dirty="0">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70840">
                <a:tc>
                  <a:txBody>
                    <a:bodyPr/>
                    <a:lstStyle/>
                    <a:p>
                      <a:pPr>
                        <a:lnSpc>
                          <a:spcPct val="115000"/>
                        </a:lnSpc>
                        <a:spcAft>
                          <a:spcPts val="0"/>
                        </a:spcAft>
                      </a:pPr>
                      <a:r>
                        <a:rPr lang="id-ID" sz="2800" b="1" dirty="0">
                          <a:latin typeface="Book Antiqua"/>
                          <a:ea typeface="Calibri"/>
                          <a:cs typeface="Times New Roman"/>
                        </a:rPr>
                        <a:t>Pak Umbu</a:t>
                      </a:r>
                      <a:endParaRPr lang="en-US" sz="28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id-ID" sz="2800" dirty="0">
                          <a:latin typeface="Book Antiqua"/>
                          <a:ea typeface="Calibri"/>
                          <a:cs typeface="Times New Roman"/>
                        </a:rPr>
                        <a:t>15</a:t>
                      </a:r>
                      <a:endParaRPr lang="en-US" sz="28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id-ID" sz="2800" dirty="0">
                          <a:latin typeface="Book Antiqua"/>
                          <a:ea typeface="Calibri"/>
                          <a:cs typeface="Times New Roman"/>
                        </a:rPr>
                        <a:t>35</a:t>
                      </a:r>
                      <a:endParaRPr lang="en-US" sz="28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id-ID" sz="2800" dirty="0">
                          <a:latin typeface="Book Antiqua"/>
                          <a:ea typeface="Calibri"/>
                          <a:cs typeface="Times New Roman"/>
                        </a:rPr>
                        <a:t>29</a:t>
                      </a:r>
                      <a:endParaRPr lang="en-US" sz="28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id-ID" sz="2800">
                          <a:latin typeface="Book Antiqua"/>
                          <a:ea typeface="Calibri"/>
                          <a:cs typeface="Times New Roman"/>
                        </a:rPr>
                        <a:t>29</a:t>
                      </a:r>
                      <a:endParaRPr lang="en-US" sz="2800">
                        <a:latin typeface="Calibri"/>
                        <a:ea typeface="Calibri"/>
                        <a:cs typeface="Times New Roman"/>
                      </a:endParaRPr>
                    </a:p>
                  </a:txBody>
                  <a:tcPr marL="68580" marR="68580" marT="0" marB="0" anchor="ctr"/>
                </a:tc>
                <a:tc>
                  <a:txBody>
                    <a:bodyPr/>
                    <a:lstStyle/>
                    <a:p>
                      <a:pPr algn="ctr">
                        <a:lnSpc>
                          <a:spcPct val="115000"/>
                        </a:lnSpc>
                        <a:spcAft>
                          <a:spcPts val="0"/>
                        </a:spcAft>
                      </a:pPr>
                      <a:r>
                        <a:rPr lang="id-ID" sz="2800" dirty="0">
                          <a:latin typeface="Book Antiqua"/>
                          <a:ea typeface="Calibri"/>
                          <a:cs typeface="Times New Roman"/>
                        </a:rPr>
                        <a:t>50</a:t>
                      </a:r>
                      <a:endParaRPr lang="en-US" sz="28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id-ID" sz="2800">
                          <a:latin typeface="Book Antiqua"/>
                          <a:ea typeface="Calibri"/>
                          <a:cs typeface="Times New Roman"/>
                        </a:rPr>
                        <a:t>55</a:t>
                      </a:r>
                      <a:endParaRPr lang="en-US" sz="2800">
                        <a:latin typeface="Calibri"/>
                        <a:ea typeface="Calibri"/>
                        <a:cs typeface="Times New Roman"/>
                      </a:endParaRPr>
                    </a:p>
                  </a:txBody>
                  <a:tcPr marL="68580" marR="68580" marT="0" marB="0" anchor="ctr"/>
                </a:tc>
                <a:tc>
                  <a:txBody>
                    <a:bodyPr/>
                    <a:lstStyle/>
                    <a:p>
                      <a:pPr algn="ctr">
                        <a:lnSpc>
                          <a:spcPct val="115000"/>
                        </a:lnSpc>
                        <a:spcAft>
                          <a:spcPts val="0"/>
                        </a:spcAft>
                      </a:pPr>
                      <a:r>
                        <a:rPr lang="id-ID" sz="2800" dirty="0">
                          <a:latin typeface="Book Antiqua"/>
                          <a:ea typeface="Calibri"/>
                          <a:cs typeface="Times New Roman"/>
                        </a:rPr>
                        <a:t>50</a:t>
                      </a:r>
                      <a:endParaRPr lang="en-US" sz="28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id-ID" sz="2800">
                          <a:latin typeface="Book Antiqua"/>
                          <a:ea typeface="Calibri"/>
                          <a:cs typeface="Times New Roman"/>
                        </a:rPr>
                        <a:t>50</a:t>
                      </a:r>
                      <a:endParaRPr lang="en-US" sz="2800">
                        <a:latin typeface="Calibri"/>
                        <a:ea typeface="Calibri"/>
                        <a:cs typeface="Times New Roman"/>
                      </a:endParaRPr>
                    </a:p>
                  </a:txBody>
                  <a:tcPr marL="68580" marR="68580" marT="0" marB="0" anchor="ctr"/>
                </a:tc>
                <a:tc>
                  <a:txBody>
                    <a:bodyPr/>
                    <a:lstStyle/>
                    <a:p>
                      <a:pPr algn="ctr">
                        <a:lnSpc>
                          <a:spcPct val="115000"/>
                        </a:lnSpc>
                        <a:spcAft>
                          <a:spcPts val="0"/>
                        </a:spcAft>
                      </a:pPr>
                      <a:r>
                        <a:rPr lang="id-ID" sz="2800" dirty="0">
                          <a:latin typeface="Book Antiqua"/>
                          <a:ea typeface="Calibri"/>
                          <a:cs typeface="Times New Roman"/>
                        </a:rPr>
                        <a:t>50</a:t>
                      </a:r>
                      <a:endParaRPr lang="en-US" sz="28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id-ID" sz="2800" dirty="0">
                          <a:latin typeface="Book Antiqua"/>
                          <a:ea typeface="Calibri"/>
                          <a:cs typeface="Times New Roman"/>
                        </a:rPr>
                        <a:t>60</a:t>
                      </a:r>
                      <a:endParaRPr lang="en-US" sz="28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id-ID" sz="2800" dirty="0">
                          <a:latin typeface="Book Antiqua"/>
                          <a:ea typeface="Calibri"/>
                          <a:cs typeface="Times New Roman"/>
                        </a:rPr>
                        <a:t>55</a:t>
                      </a:r>
                      <a:endParaRPr lang="en-US" sz="28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id-ID" sz="2800" dirty="0">
                          <a:latin typeface="Book Antiqua"/>
                          <a:ea typeface="Calibri"/>
                          <a:cs typeface="Times New Roman"/>
                        </a:rPr>
                        <a:t>52</a:t>
                      </a:r>
                      <a:endParaRPr lang="en-US" sz="28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id-ID" sz="2800" dirty="0">
                          <a:latin typeface="Book Antiqua"/>
                          <a:ea typeface="Calibri"/>
                          <a:cs typeface="Times New Roman"/>
                        </a:rPr>
                        <a:t>60</a:t>
                      </a:r>
                      <a:endParaRPr lang="en-US" sz="28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id-ID" sz="2800" dirty="0">
                          <a:latin typeface="Book Antiqua"/>
                          <a:ea typeface="Calibri"/>
                          <a:cs typeface="Times New Roman"/>
                        </a:rPr>
                        <a:t>79</a:t>
                      </a:r>
                      <a:endParaRPr lang="en-US" sz="2800" dirty="0">
                        <a:latin typeface="Calibri"/>
                        <a:ea typeface="Calibri"/>
                        <a:cs typeface="Times New Roman"/>
                      </a:endParaRPr>
                    </a:p>
                  </a:txBody>
                  <a:tcPr marL="68580" marR="68580" marT="0" marB="0" anchor="ctr"/>
                </a:tc>
                <a:tc>
                  <a:txBody>
                    <a:bodyPr/>
                    <a:lstStyle/>
                    <a:p>
                      <a:pPr algn="ctr">
                        <a:lnSpc>
                          <a:spcPct val="115000"/>
                        </a:lnSpc>
                        <a:spcAft>
                          <a:spcPts val="0"/>
                        </a:spcAft>
                      </a:pPr>
                      <a:r>
                        <a:rPr lang="id-ID" sz="2800" dirty="0">
                          <a:latin typeface="Book Antiqua"/>
                          <a:ea typeface="Calibri"/>
                          <a:cs typeface="Times New Roman"/>
                        </a:rPr>
                        <a:t>58</a:t>
                      </a:r>
                      <a:endParaRPr lang="en-US" sz="2800" dirty="0">
                        <a:latin typeface="Calibri"/>
                        <a:ea typeface="Calibri"/>
                        <a:cs typeface="Times New Roman"/>
                      </a:endParaRPr>
                    </a:p>
                  </a:txBody>
                  <a:tcPr marL="68580" marR="68580" marT="0" marB="0" anchor="ctr"/>
                </a:tc>
                <a:extLst>
                  <a:ext uri="{0D108BD9-81ED-4DB2-BD59-A6C34878D82A}">
                    <a16:rowId xmlns:a16="http://schemas.microsoft.com/office/drawing/2014/main" val="10001"/>
                  </a:ext>
                </a:extLst>
              </a:tr>
            </a:tbl>
          </a:graphicData>
        </a:graphic>
      </p:graphicFrame>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id-ID" b="1" dirty="0"/>
              <a:t>Median</a:t>
            </a:r>
          </a:p>
        </p:txBody>
      </p:sp>
      <p:sp>
        <p:nvSpPr>
          <p:cNvPr id="5" name="Content Placeholder 4"/>
          <p:cNvSpPr>
            <a:spLocks noGrp="1"/>
          </p:cNvSpPr>
          <p:nvPr>
            <p:ph sz="quarter" idx="1"/>
          </p:nvPr>
        </p:nvSpPr>
        <p:spPr>
          <a:xfrm>
            <a:off x="816864" y="1500174"/>
            <a:ext cx="10391704" cy="4786346"/>
          </a:xfrm>
        </p:spPr>
        <p:txBody>
          <a:bodyPr>
            <a:noAutofit/>
          </a:bodyPr>
          <a:lstStyle/>
          <a:p>
            <a:pPr algn="just"/>
            <a:r>
              <a:rPr lang="id-ID" sz="3200" dirty="0"/>
              <a:t>Median merupakan salah satu ukuran pemusatan. Median merupakan suatu nilai yang berada di tengah data, setelah data tersebut diurutkan.</a:t>
            </a:r>
          </a:p>
          <a:p>
            <a:pPr algn="just"/>
            <a:r>
              <a:rPr lang="id-ID" sz="3200" dirty="0"/>
              <a:t>Median terdiri dari dua bagian yaitu median untuk data yang tidak dikelompokan dan median untuk data yang dikelompokan.</a:t>
            </a:r>
          </a:p>
          <a:p>
            <a:pPr algn="just"/>
            <a:r>
              <a:rPr lang="id-ID" sz="3200" dirty="0"/>
              <a:t>Konsep median adalah mengurutkan dan membagi data menjadi dua bagian yang sama besar, dan kemudian menghitung nilai data yang membagi data menjadi dua.</a:t>
            </a:r>
          </a:p>
        </p:txBody>
      </p:sp>
    </p:spTree>
  </p:cSld>
  <p:clrMapOvr>
    <a:masterClrMapping/>
  </p:clrMapOvr>
  <p:transition>
    <p:wheel spokes="8"/>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t>Median untuk data yang tidak dikelompokan</a:t>
            </a:r>
          </a:p>
        </p:txBody>
      </p:sp>
      <p:sp>
        <p:nvSpPr>
          <p:cNvPr id="3" name="Content Placeholder 2"/>
          <p:cNvSpPr>
            <a:spLocks noGrp="1"/>
          </p:cNvSpPr>
          <p:nvPr>
            <p:ph sz="quarter" idx="1"/>
          </p:nvPr>
        </p:nvSpPr>
        <p:spPr/>
        <p:txBody>
          <a:bodyPr>
            <a:normAutofit/>
          </a:bodyPr>
          <a:lstStyle/>
          <a:p>
            <a:pPr algn="just"/>
            <a:r>
              <a:rPr lang="id-ID" sz="3600" dirty="0"/>
              <a:t>Bagaimana mencari letak letak dan nilai median untuk data yang tidak dikelompokan?</a:t>
            </a:r>
          </a:p>
          <a:p>
            <a:pPr lvl="1" algn="just"/>
            <a:r>
              <a:rPr lang="id-ID" sz="3200" dirty="0"/>
              <a:t>Letak dari median dapat dicari dengan rumus (n + 1) /2</a:t>
            </a:r>
          </a:p>
          <a:p>
            <a:pPr lvl="1" algn="just"/>
            <a:r>
              <a:rPr lang="id-ID" sz="3200" dirty="0"/>
              <a:t>Jika jumlah datanya ganjil, maka nilai median merupakan nilai yang letaknya di tengah data tersebut.</a:t>
            </a:r>
          </a:p>
          <a:p>
            <a:pPr lvl="1" algn="just"/>
            <a:r>
              <a:rPr lang="id-ID" sz="3200" dirty="0"/>
              <a:t>Jika jumlah datanya genap, maka nilai median merupakan nilai rata-rata dari dua data yang letaknya berada di tengah.</a:t>
            </a:r>
          </a:p>
        </p:txBody>
      </p:sp>
    </p:spTree>
  </p:cSld>
  <p:clrMapOvr>
    <a:masterClrMapping/>
  </p:clrMapOvr>
  <p:transition>
    <p:wheel spokes="8"/>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Simulasikan</a:t>
            </a:r>
            <a:r>
              <a:rPr lang="en-US" dirty="0"/>
              <a:t> </a:t>
            </a:r>
            <a:r>
              <a:rPr lang="en-US" dirty="0" err="1"/>
              <a:t>Mancari</a:t>
            </a:r>
            <a:r>
              <a:rPr lang="en-US" dirty="0"/>
              <a:t> </a:t>
            </a:r>
            <a:r>
              <a:rPr lang="en-US" dirty="0" err="1"/>
              <a:t>Nilai</a:t>
            </a:r>
            <a:r>
              <a:rPr lang="id-ID" dirty="0"/>
              <a:t> Median untuk data yang tidak dikelompokan</a:t>
            </a:r>
          </a:p>
        </p:txBody>
      </p:sp>
      <p:sp>
        <p:nvSpPr>
          <p:cNvPr id="3" name="Content Placeholder 2"/>
          <p:cNvSpPr>
            <a:spLocks noGrp="1"/>
          </p:cNvSpPr>
          <p:nvPr>
            <p:ph sz="quarter" idx="1"/>
          </p:nvPr>
        </p:nvSpPr>
        <p:spPr>
          <a:xfrm>
            <a:off x="816864" y="1504952"/>
            <a:ext cx="10535720" cy="1352544"/>
          </a:xfrm>
        </p:spPr>
        <p:txBody>
          <a:bodyPr>
            <a:normAutofit lnSpcReduction="10000"/>
          </a:bodyPr>
          <a:lstStyle/>
          <a:p>
            <a:pPr algn="just"/>
            <a:r>
              <a:rPr lang="id-ID" sz="2800" dirty="0"/>
              <a:t>Berikut pesawat </a:t>
            </a:r>
            <a:r>
              <a:rPr lang="en-US" sz="2800" dirty="0"/>
              <a:t>yang </a:t>
            </a:r>
            <a:r>
              <a:rPr lang="en-US" sz="2800" dirty="0" err="1"/>
              <a:t>beroperasi</a:t>
            </a:r>
            <a:r>
              <a:rPr lang="en-US" sz="2800" dirty="0"/>
              <a:t> </a:t>
            </a:r>
            <a:r>
              <a:rPr lang="id-ID" sz="2800" dirty="0"/>
              <a:t>dari </a:t>
            </a:r>
            <a:r>
              <a:rPr lang="en-US" sz="2800" dirty="0"/>
              <a:t>7</a:t>
            </a:r>
            <a:r>
              <a:rPr lang="id-ID" sz="2800" dirty="0"/>
              <a:t> perusahaan maskapai penerbangan nasional pada tahun 20</a:t>
            </a:r>
            <a:r>
              <a:rPr lang="en-US" sz="2800" dirty="0"/>
              <a:t>18</a:t>
            </a:r>
            <a:r>
              <a:rPr lang="id-ID" sz="2800" dirty="0"/>
              <a:t>. carilah letak dan nilai median</a:t>
            </a:r>
            <a:r>
              <a:rPr lang="en-US" sz="2800" dirty="0"/>
              <a:t> </a:t>
            </a:r>
            <a:r>
              <a:rPr lang="en-US" sz="2800" dirty="0" err="1"/>
              <a:t>jumlah</a:t>
            </a:r>
            <a:r>
              <a:rPr lang="en-US" sz="2800" dirty="0"/>
              <a:t> </a:t>
            </a:r>
            <a:r>
              <a:rPr lang="en-US" sz="2800" dirty="0" err="1"/>
              <a:t>pesawat</a:t>
            </a:r>
            <a:r>
              <a:rPr lang="id-ID" sz="2800" dirty="0"/>
              <a:t>!</a:t>
            </a:r>
          </a:p>
        </p:txBody>
      </p:sp>
      <p:graphicFrame>
        <p:nvGraphicFramePr>
          <p:cNvPr id="4" name="Table 3"/>
          <p:cNvGraphicFramePr>
            <a:graphicFrameLocks noGrp="1"/>
          </p:cNvGraphicFramePr>
          <p:nvPr>
            <p:extLst>
              <p:ext uri="{D42A27DB-BD31-4B8C-83A1-F6EECF244321}">
                <p14:modId xmlns:p14="http://schemas.microsoft.com/office/powerpoint/2010/main" val="1082886650"/>
              </p:ext>
            </p:extLst>
          </p:nvPr>
        </p:nvGraphicFramePr>
        <p:xfrm>
          <a:off x="3309918" y="2996952"/>
          <a:ext cx="5891282" cy="3779520"/>
        </p:xfrm>
        <a:graphic>
          <a:graphicData uri="http://schemas.openxmlformats.org/drawingml/2006/table">
            <a:tbl>
              <a:tblPr firstRow="1" bandRow="1">
                <a:tableStyleId>{073A0DAA-6AF3-43AB-8588-CEC1D06C72B9}</a:tableStyleId>
              </a:tblPr>
              <a:tblGrid>
                <a:gridCol w="551276">
                  <a:extLst>
                    <a:ext uri="{9D8B030D-6E8A-4147-A177-3AD203B41FA5}">
                      <a16:colId xmlns:a16="http://schemas.microsoft.com/office/drawing/2014/main" val="20000"/>
                    </a:ext>
                  </a:extLst>
                </a:gridCol>
                <a:gridCol w="2030654">
                  <a:extLst>
                    <a:ext uri="{9D8B030D-6E8A-4147-A177-3AD203B41FA5}">
                      <a16:colId xmlns:a16="http://schemas.microsoft.com/office/drawing/2014/main" val="20001"/>
                    </a:ext>
                  </a:extLst>
                </a:gridCol>
                <a:gridCol w="1654676">
                  <a:extLst>
                    <a:ext uri="{9D8B030D-6E8A-4147-A177-3AD203B41FA5}">
                      <a16:colId xmlns:a16="http://schemas.microsoft.com/office/drawing/2014/main" val="20002"/>
                    </a:ext>
                  </a:extLst>
                </a:gridCol>
                <a:gridCol w="1654676">
                  <a:extLst>
                    <a:ext uri="{9D8B030D-6E8A-4147-A177-3AD203B41FA5}">
                      <a16:colId xmlns:a16="http://schemas.microsoft.com/office/drawing/2014/main" val="20003"/>
                    </a:ext>
                  </a:extLst>
                </a:gridCol>
              </a:tblGrid>
              <a:tr h="370840">
                <a:tc>
                  <a:txBody>
                    <a:bodyPr/>
                    <a:lstStyle/>
                    <a:p>
                      <a:pPr algn="ctr"/>
                      <a:r>
                        <a:rPr lang="id-ID" sz="2000" dirty="0"/>
                        <a:t>No</a:t>
                      </a:r>
                    </a:p>
                  </a:txBody>
                  <a:tcPr/>
                </a:tc>
                <a:tc>
                  <a:txBody>
                    <a:bodyPr/>
                    <a:lstStyle/>
                    <a:p>
                      <a:pPr algn="ctr"/>
                      <a:r>
                        <a:rPr lang="id-ID" sz="2000" dirty="0"/>
                        <a:t>Nama Masakapai</a:t>
                      </a:r>
                    </a:p>
                    <a:p>
                      <a:pPr algn="ctr"/>
                      <a:r>
                        <a:rPr lang="id-ID" sz="2000" dirty="0"/>
                        <a:t>Penerbangan</a:t>
                      </a:r>
                    </a:p>
                  </a:txBody>
                  <a:tcPr/>
                </a:tc>
                <a:tc>
                  <a:txBody>
                    <a:bodyPr/>
                    <a:lstStyle/>
                    <a:p>
                      <a:pPr algn="ctr"/>
                      <a:r>
                        <a:rPr lang="en-US" sz="2000" dirty="0" err="1"/>
                        <a:t>Jumlah</a:t>
                      </a:r>
                      <a:r>
                        <a:rPr lang="en-US" sz="2000" baseline="0" dirty="0"/>
                        <a:t> </a:t>
                      </a:r>
                      <a:r>
                        <a:rPr lang="en-US" sz="2000" baseline="0" dirty="0" err="1"/>
                        <a:t>Pesawat</a:t>
                      </a:r>
                      <a:endParaRPr lang="id-ID" sz="2000" dirty="0"/>
                    </a:p>
                  </a:txBody>
                  <a:tcPr/>
                </a:tc>
                <a:tc>
                  <a:txBody>
                    <a:bodyPr/>
                    <a:lstStyle/>
                    <a:p>
                      <a:pPr algn="ctr"/>
                      <a:r>
                        <a:rPr lang="en-US" sz="2000" dirty="0" err="1"/>
                        <a:t>Tujuan</a:t>
                      </a:r>
                      <a:endParaRPr lang="id-ID" sz="2000" dirty="0"/>
                    </a:p>
                  </a:txBody>
                  <a:tcPr/>
                </a:tc>
                <a:extLst>
                  <a:ext uri="{0D108BD9-81ED-4DB2-BD59-A6C34878D82A}">
                    <a16:rowId xmlns:a16="http://schemas.microsoft.com/office/drawing/2014/main" val="10000"/>
                  </a:ext>
                </a:extLst>
              </a:tr>
              <a:tr h="370840">
                <a:tc>
                  <a:txBody>
                    <a:bodyPr/>
                    <a:lstStyle/>
                    <a:p>
                      <a:pPr algn="ctr"/>
                      <a:r>
                        <a:rPr lang="id-ID" sz="2000" dirty="0"/>
                        <a:t>1</a:t>
                      </a:r>
                    </a:p>
                  </a:txBody>
                  <a:tcPr/>
                </a:tc>
                <a:tc>
                  <a:txBody>
                    <a:bodyPr/>
                    <a:lstStyle/>
                    <a:p>
                      <a:pPr algn="l"/>
                      <a:r>
                        <a:rPr lang="id-ID" sz="2000" dirty="0"/>
                        <a:t>Garuda Indonesia</a:t>
                      </a:r>
                    </a:p>
                  </a:txBody>
                  <a:tcPr/>
                </a:tc>
                <a:tc>
                  <a:txBody>
                    <a:bodyPr/>
                    <a:lstStyle/>
                    <a:p>
                      <a:pPr algn="ctr"/>
                      <a:r>
                        <a:rPr lang="en-US" sz="2000" dirty="0"/>
                        <a:t>123</a:t>
                      </a:r>
                      <a:endParaRPr lang="id-ID" sz="2000" dirty="0"/>
                    </a:p>
                  </a:txBody>
                  <a:tcPr/>
                </a:tc>
                <a:tc>
                  <a:txBody>
                    <a:bodyPr/>
                    <a:lstStyle/>
                    <a:p>
                      <a:pPr algn="ctr"/>
                      <a:r>
                        <a:rPr lang="en-US" sz="2000" dirty="0"/>
                        <a:t>90</a:t>
                      </a:r>
                      <a:endParaRPr lang="id-ID" sz="2000" dirty="0"/>
                    </a:p>
                  </a:txBody>
                  <a:tcPr/>
                </a:tc>
                <a:extLst>
                  <a:ext uri="{0D108BD9-81ED-4DB2-BD59-A6C34878D82A}">
                    <a16:rowId xmlns:a16="http://schemas.microsoft.com/office/drawing/2014/main" val="10001"/>
                  </a:ext>
                </a:extLst>
              </a:tr>
              <a:tr h="370840">
                <a:tc>
                  <a:txBody>
                    <a:bodyPr/>
                    <a:lstStyle/>
                    <a:p>
                      <a:pPr algn="ctr"/>
                      <a:r>
                        <a:rPr lang="id-ID" sz="2000" dirty="0"/>
                        <a:t>2</a:t>
                      </a:r>
                    </a:p>
                  </a:txBody>
                  <a:tcPr/>
                </a:tc>
                <a:tc>
                  <a:txBody>
                    <a:bodyPr/>
                    <a:lstStyle/>
                    <a:p>
                      <a:pPr algn="l"/>
                      <a:r>
                        <a:rPr lang="en-US" sz="2000" dirty="0" err="1"/>
                        <a:t>Citi</a:t>
                      </a:r>
                      <a:r>
                        <a:rPr lang="en-US" sz="2000" baseline="0" dirty="0" err="1"/>
                        <a:t>link</a:t>
                      </a:r>
                      <a:endParaRPr lang="id-ID" sz="2000" dirty="0"/>
                    </a:p>
                  </a:txBody>
                  <a:tcPr/>
                </a:tc>
                <a:tc>
                  <a:txBody>
                    <a:bodyPr/>
                    <a:lstStyle/>
                    <a:p>
                      <a:pPr algn="ctr"/>
                      <a:r>
                        <a:rPr lang="en-US" sz="2000" dirty="0"/>
                        <a:t>49</a:t>
                      </a:r>
                      <a:endParaRPr lang="id-ID" sz="2000" dirty="0"/>
                    </a:p>
                  </a:txBody>
                  <a:tcPr/>
                </a:tc>
                <a:tc>
                  <a:txBody>
                    <a:bodyPr/>
                    <a:lstStyle/>
                    <a:p>
                      <a:pPr algn="ctr"/>
                      <a:r>
                        <a:rPr lang="en-US" sz="2000" dirty="0"/>
                        <a:t>31</a:t>
                      </a:r>
                      <a:endParaRPr lang="id-ID" sz="2000" dirty="0"/>
                    </a:p>
                  </a:txBody>
                  <a:tcPr/>
                </a:tc>
                <a:extLst>
                  <a:ext uri="{0D108BD9-81ED-4DB2-BD59-A6C34878D82A}">
                    <a16:rowId xmlns:a16="http://schemas.microsoft.com/office/drawing/2014/main" val="10002"/>
                  </a:ext>
                </a:extLst>
              </a:tr>
              <a:tr h="370840">
                <a:tc>
                  <a:txBody>
                    <a:bodyPr/>
                    <a:lstStyle/>
                    <a:p>
                      <a:pPr algn="ctr"/>
                      <a:r>
                        <a:rPr lang="id-ID" sz="2000" dirty="0"/>
                        <a:t>3</a:t>
                      </a:r>
                    </a:p>
                  </a:txBody>
                  <a:tcPr/>
                </a:tc>
                <a:tc>
                  <a:txBody>
                    <a:bodyPr/>
                    <a:lstStyle/>
                    <a:p>
                      <a:pPr algn="l"/>
                      <a:r>
                        <a:rPr lang="id-ID" sz="2000" dirty="0"/>
                        <a:t>Lion Air</a:t>
                      </a:r>
                    </a:p>
                  </a:txBody>
                  <a:tcPr/>
                </a:tc>
                <a:tc>
                  <a:txBody>
                    <a:bodyPr/>
                    <a:lstStyle/>
                    <a:p>
                      <a:pPr algn="ctr"/>
                      <a:r>
                        <a:rPr lang="en-US" sz="2000" dirty="0"/>
                        <a:t>118</a:t>
                      </a:r>
                      <a:endParaRPr lang="id-ID" sz="2000" dirty="0"/>
                    </a:p>
                  </a:txBody>
                  <a:tcPr/>
                </a:tc>
                <a:tc>
                  <a:txBody>
                    <a:bodyPr/>
                    <a:lstStyle/>
                    <a:p>
                      <a:pPr algn="ctr"/>
                      <a:r>
                        <a:rPr lang="en-US" sz="2000" dirty="0"/>
                        <a:t>126</a:t>
                      </a:r>
                      <a:endParaRPr lang="id-ID" sz="2000" dirty="0"/>
                    </a:p>
                  </a:txBody>
                  <a:tcPr/>
                </a:tc>
                <a:extLst>
                  <a:ext uri="{0D108BD9-81ED-4DB2-BD59-A6C34878D82A}">
                    <a16:rowId xmlns:a16="http://schemas.microsoft.com/office/drawing/2014/main" val="10003"/>
                  </a:ext>
                </a:extLst>
              </a:tr>
              <a:tr h="370840">
                <a:tc>
                  <a:txBody>
                    <a:bodyPr/>
                    <a:lstStyle/>
                    <a:p>
                      <a:pPr algn="ctr"/>
                      <a:r>
                        <a:rPr lang="id-ID" sz="2000" dirty="0"/>
                        <a:t>4</a:t>
                      </a:r>
                    </a:p>
                  </a:txBody>
                  <a:tcPr/>
                </a:tc>
                <a:tc>
                  <a:txBody>
                    <a:bodyPr/>
                    <a:lstStyle/>
                    <a:p>
                      <a:pPr algn="l"/>
                      <a:r>
                        <a:rPr lang="en-US" sz="2000" dirty="0"/>
                        <a:t>Wings Air</a:t>
                      </a:r>
                      <a:endParaRPr lang="id-ID" sz="2000" dirty="0"/>
                    </a:p>
                  </a:txBody>
                  <a:tcPr/>
                </a:tc>
                <a:tc>
                  <a:txBody>
                    <a:bodyPr/>
                    <a:lstStyle/>
                    <a:p>
                      <a:pPr algn="ctr"/>
                      <a:r>
                        <a:rPr lang="en-US" sz="2000" dirty="0"/>
                        <a:t>51</a:t>
                      </a:r>
                      <a:endParaRPr lang="id-ID" sz="2000" dirty="0"/>
                    </a:p>
                  </a:txBody>
                  <a:tcPr/>
                </a:tc>
                <a:tc>
                  <a:txBody>
                    <a:bodyPr/>
                    <a:lstStyle/>
                    <a:p>
                      <a:pPr algn="ctr"/>
                      <a:r>
                        <a:rPr lang="en-US" sz="2000" dirty="0"/>
                        <a:t>75</a:t>
                      </a:r>
                      <a:endParaRPr lang="id-ID" sz="2000" dirty="0"/>
                    </a:p>
                  </a:txBody>
                  <a:tcPr/>
                </a:tc>
                <a:extLst>
                  <a:ext uri="{0D108BD9-81ED-4DB2-BD59-A6C34878D82A}">
                    <a16:rowId xmlns:a16="http://schemas.microsoft.com/office/drawing/2014/main" val="10004"/>
                  </a:ext>
                </a:extLst>
              </a:tr>
              <a:tr h="370840">
                <a:tc>
                  <a:txBody>
                    <a:bodyPr/>
                    <a:lstStyle/>
                    <a:p>
                      <a:pPr algn="ctr"/>
                      <a:r>
                        <a:rPr lang="id-ID" sz="2000" dirty="0"/>
                        <a:t>5</a:t>
                      </a:r>
                    </a:p>
                  </a:txBody>
                  <a:tcPr/>
                </a:tc>
                <a:tc>
                  <a:txBody>
                    <a:bodyPr/>
                    <a:lstStyle/>
                    <a:p>
                      <a:pPr algn="l"/>
                      <a:r>
                        <a:rPr lang="en-US" sz="2000" dirty="0"/>
                        <a:t>Batik</a:t>
                      </a:r>
                      <a:r>
                        <a:rPr lang="en-US" sz="2000" baseline="0" dirty="0"/>
                        <a:t> Air</a:t>
                      </a:r>
                      <a:endParaRPr lang="id-ID" sz="2000" dirty="0"/>
                    </a:p>
                  </a:txBody>
                  <a:tcPr/>
                </a:tc>
                <a:tc>
                  <a:txBody>
                    <a:bodyPr/>
                    <a:lstStyle/>
                    <a:p>
                      <a:pPr algn="ctr"/>
                      <a:r>
                        <a:rPr lang="en-US" sz="2000" dirty="0"/>
                        <a:t>54</a:t>
                      </a:r>
                      <a:endParaRPr lang="id-ID" sz="2000" dirty="0"/>
                    </a:p>
                  </a:txBody>
                  <a:tcPr/>
                </a:tc>
                <a:tc>
                  <a:txBody>
                    <a:bodyPr/>
                    <a:lstStyle/>
                    <a:p>
                      <a:pPr algn="ctr"/>
                      <a:r>
                        <a:rPr lang="en-US" sz="2000" dirty="0"/>
                        <a:t>26</a:t>
                      </a:r>
                      <a:endParaRPr lang="id-ID" sz="2000" dirty="0"/>
                    </a:p>
                  </a:txBody>
                  <a:tcPr/>
                </a:tc>
                <a:extLst>
                  <a:ext uri="{0D108BD9-81ED-4DB2-BD59-A6C34878D82A}">
                    <a16:rowId xmlns:a16="http://schemas.microsoft.com/office/drawing/2014/main" val="10005"/>
                  </a:ext>
                </a:extLst>
              </a:tr>
              <a:tr h="370840">
                <a:tc>
                  <a:txBody>
                    <a:bodyPr/>
                    <a:lstStyle/>
                    <a:p>
                      <a:pPr algn="ctr"/>
                      <a:r>
                        <a:rPr lang="en-US" sz="2000" dirty="0"/>
                        <a:t>6</a:t>
                      </a:r>
                      <a:endParaRPr lang="id-ID" sz="2000" dirty="0"/>
                    </a:p>
                  </a:txBody>
                  <a:tcPr/>
                </a:tc>
                <a:tc>
                  <a:txBody>
                    <a:bodyPr/>
                    <a:lstStyle/>
                    <a:p>
                      <a:pPr algn="l"/>
                      <a:r>
                        <a:rPr lang="en-US" sz="2000" dirty="0" err="1"/>
                        <a:t>Sriwijaya</a:t>
                      </a:r>
                      <a:r>
                        <a:rPr lang="en-US" sz="2000" dirty="0"/>
                        <a:t> Air</a:t>
                      </a:r>
                      <a:endParaRPr lang="id-ID" sz="2000" dirty="0"/>
                    </a:p>
                  </a:txBody>
                  <a:tcPr/>
                </a:tc>
                <a:tc>
                  <a:txBody>
                    <a:bodyPr/>
                    <a:lstStyle/>
                    <a:p>
                      <a:pPr algn="ctr"/>
                      <a:r>
                        <a:rPr lang="en-US" sz="2000" dirty="0"/>
                        <a:t>36</a:t>
                      </a:r>
                      <a:endParaRPr lang="id-ID" sz="2000" dirty="0"/>
                    </a:p>
                  </a:txBody>
                  <a:tcPr/>
                </a:tc>
                <a:tc>
                  <a:txBody>
                    <a:bodyPr/>
                    <a:lstStyle/>
                    <a:p>
                      <a:pPr algn="ctr"/>
                      <a:r>
                        <a:rPr lang="en-US" sz="2000" dirty="0"/>
                        <a:t>43</a:t>
                      </a:r>
                      <a:endParaRPr lang="id-ID" sz="2000" dirty="0"/>
                    </a:p>
                  </a:txBody>
                  <a:tcPr/>
                </a:tc>
                <a:extLst>
                  <a:ext uri="{0D108BD9-81ED-4DB2-BD59-A6C34878D82A}">
                    <a16:rowId xmlns:a16="http://schemas.microsoft.com/office/drawing/2014/main" val="10006"/>
                  </a:ext>
                </a:extLst>
              </a:tr>
              <a:tr h="370840">
                <a:tc>
                  <a:txBody>
                    <a:bodyPr/>
                    <a:lstStyle/>
                    <a:p>
                      <a:pPr algn="ctr"/>
                      <a:r>
                        <a:rPr lang="en-US" sz="2000" dirty="0"/>
                        <a:t>7</a:t>
                      </a:r>
                      <a:endParaRPr lang="id-ID" sz="2000" dirty="0"/>
                    </a:p>
                  </a:txBody>
                  <a:tcPr/>
                </a:tc>
                <a:tc>
                  <a:txBody>
                    <a:bodyPr/>
                    <a:lstStyle/>
                    <a:p>
                      <a:pPr algn="l"/>
                      <a:r>
                        <a:rPr lang="en-US" sz="2000" dirty="0"/>
                        <a:t>Nam</a:t>
                      </a:r>
                      <a:r>
                        <a:rPr lang="en-US" sz="2000" baseline="0" dirty="0"/>
                        <a:t> Air</a:t>
                      </a:r>
                      <a:endParaRPr lang="id-ID" sz="2000" dirty="0"/>
                    </a:p>
                  </a:txBody>
                  <a:tcPr/>
                </a:tc>
                <a:tc>
                  <a:txBody>
                    <a:bodyPr/>
                    <a:lstStyle/>
                    <a:p>
                      <a:pPr algn="ctr"/>
                      <a:r>
                        <a:rPr lang="en-US" sz="2000" dirty="0"/>
                        <a:t>15</a:t>
                      </a:r>
                      <a:endParaRPr lang="id-ID" sz="2000" dirty="0"/>
                    </a:p>
                  </a:txBody>
                  <a:tcPr/>
                </a:tc>
                <a:tc>
                  <a:txBody>
                    <a:bodyPr/>
                    <a:lstStyle/>
                    <a:p>
                      <a:pPr algn="ctr"/>
                      <a:r>
                        <a:rPr lang="en-US" sz="2000" dirty="0"/>
                        <a:t>21</a:t>
                      </a:r>
                      <a:endParaRPr lang="id-ID" sz="2000" dirty="0"/>
                    </a:p>
                  </a:txBody>
                  <a:tcPr/>
                </a:tc>
                <a:extLst>
                  <a:ext uri="{0D108BD9-81ED-4DB2-BD59-A6C34878D82A}">
                    <a16:rowId xmlns:a16="http://schemas.microsoft.com/office/drawing/2014/main" val="10007"/>
                  </a:ext>
                </a:extLst>
              </a:tr>
            </a:tbl>
          </a:graphicData>
        </a:graphic>
      </p:graphicFrame>
    </p:spTree>
  </p:cSld>
  <p:clrMapOvr>
    <a:masterClrMapping/>
  </p:clrMapOvr>
  <p:transition>
    <p:wheel spokes="8"/>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Lanjutan...</a:t>
            </a:r>
          </a:p>
        </p:txBody>
      </p:sp>
      <p:sp>
        <p:nvSpPr>
          <p:cNvPr id="3" name="Content Placeholder 2"/>
          <p:cNvSpPr>
            <a:spLocks noGrp="1"/>
          </p:cNvSpPr>
          <p:nvPr>
            <p:ph sz="quarter" idx="1"/>
          </p:nvPr>
        </p:nvSpPr>
        <p:spPr>
          <a:xfrm>
            <a:off x="816864" y="1433514"/>
            <a:ext cx="10391704" cy="2066924"/>
          </a:xfrm>
        </p:spPr>
        <p:txBody>
          <a:bodyPr>
            <a:noAutofit/>
          </a:bodyPr>
          <a:lstStyle/>
          <a:p>
            <a:pPr algn="just"/>
            <a:r>
              <a:rPr lang="id-ID" sz="3200" dirty="0"/>
              <a:t>Berikut tersedia data penjualan Roti </a:t>
            </a:r>
            <a:r>
              <a:rPr lang="en-US" sz="3200" dirty="0"/>
              <a:t>di salah </a:t>
            </a:r>
            <a:r>
              <a:rPr lang="en-US" sz="3200" dirty="0" err="1"/>
              <a:t>satu</a:t>
            </a:r>
            <a:r>
              <a:rPr lang="en-US" sz="3200" dirty="0"/>
              <a:t> </a:t>
            </a:r>
            <a:r>
              <a:rPr lang="en-US" sz="3200" dirty="0" err="1"/>
              <a:t>kedai</a:t>
            </a:r>
            <a:r>
              <a:rPr lang="id-ID" sz="3200" dirty="0"/>
              <a:t> selama </a:t>
            </a:r>
            <a:r>
              <a:rPr lang="en-US" sz="3200" dirty="0" err="1"/>
              <a:t>empat</a:t>
            </a:r>
            <a:r>
              <a:rPr lang="id-ID" sz="3200" dirty="0"/>
              <a:t> bulan terakhir selama tahun 20</a:t>
            </a:r>
            <a:r>
              <a:rPr lang="en-US" sz="3200" dirty="0"/>
              <a:t>20</a:t>
            </a:r>
            <a:r>
              <a:rPr lang="id-ID" sz="3200" dirty="0"/>
              <a:t>. Anda diminta untuk menentukan letak dan nilai median dari data tersebut!</a:t>
            </a:r>
          </a:p>
        </p:txBody>
      </p:sp>
      <p:graphicFrame>
        <p:nvGraphicFramePr>
          <p:cNvPr id="4" name="Table 3"/>
          <p:cNvGraphicFramePr>
            <a:graphicFrameLocks noGrp="1"/>
          </p:cNvGraphicFramePr>
          <p:nvPr>
            <p:extLst>
              <p:ext uri="{D42A27DB-BD31-4B8C-83A1-F6EECF244321}">
                <p14:modId xmlns:p14="http://schemas.microsoft.com/office/powerpoint/2010/main" val="652518550"/>
              </p:ext>
            </p:extLst>
          </p:nvPr>
        </p:nvGraphicFramePr>
        <p:xfrm>
          <a:off x="4013509" y="3516891"/>
          <a:ext cx="4164982" cy="2895600"/>
        </p:xfrm>
        <a:graphic>
          <a:graphicData uri="http://schemas.openxmlformats.org/drawingml/2006/table">
            <a:tbl>
              <a:tblPr firstRow="1" bandRow="1">
                <a:tableStyleId>{7DF18680-E054-41AD-8BC1-D1AEF772440D}</a:tableStyleId>
              </a:tblPr>
              <a:tblGrid>
                <a:gridCol w="1656777">
                  <a:extLst>
                    <a:ext uri="{9D8B030D-6E8A-4147-A177-3AD203B41FA5}">
                      <a16:colId xmlns:a16="http://schemas.microsoft.com/office/drawing/2014/main" val="20000"/>
                    </a:ext>
                  </a:extLst>
                </a:gridCol>
                <a:gridCol w="2508205">
                  <a:extLst>
                    <a:ext uri="{9D8B030D-6E8A-4147-A177-3AD203B41FA5}">
                      <a16:colId xmlns:a16="http://schemas.microsoft.com/office/drawing/2014/main" val="20001"/>
                    </a:ext>
                  </a:extLst>
                </a:gridCol>
              </a:tblGrid>
              <a:tr h="370840">
                <a:tc>
                  <a:txBody>
                    <a:bodyPr/>
                    <a:lstStyle/>
                    <a:p>
                      <a:pPr algn="ctr"/>
                      <a:r>
                        <a:rPr lang="id-ID" sz="3200" dirty="0"/>
                        <a:t>Bulan</a:t>
                      </a:r>
                    </a:p>
                  </a:txBody>
                  <a:tcPr/>
                </a:tc>
                <a:tc>
                  <a:txBody>
                    <a:bodyPr/>
                    <a:lstStyle/>
                    <a:p>
                      <a:pPr algn="ctr"/>
                      <a:r>
                        <a:rPr lang="id-ID" sz="3200" dirty="0"/>
                        <a:t>Penjualan</a:t>
                      </a:r>
                    </a:p>
                  </a:txBody>
                  <a:tcPr/>
                </a:tc>
                <a:extLst>
                  <a:ext uri="{0D108BD9-81ED-4DB2-BD59-A6C34878D82A}">
                    <a16:rowId xmlns:a16="http://schemas.microsoft.com/office/drawing/2014/main" val="10000"/>
                  </a:ext>
                </a:extLst>
              </a:tr>
              <a:tr h="370840">
                <a:tc>
                  <a:txBody>
                    <a:bodyPr/>
                    <a:lstStyle/>
                    <a:p>
                      <a:pPr algn="ctr"/>
                      <a:r>
                        <a:rPr lang="en-US" sz="3200" dirty="0"/>
                        <a:t>Jan</a:t>
                      </a:r>
                      <a:endParaRPr lang="id-ID" sz="3200" dirty="0"/>
                    </a:p>
                  </a:txBody>
                  <a:tcPr/>
                </a:tc>
                <a:tc>
                  <a:txBody>
                    <a:bodyPr/>
                    <a:lstStyle/>
                    <a:p>
                      <a:pPr algn="ctr"/>
                      <a:r>
                        <a:rPr lang="id-ID" sz="3200" dirty="0"/>
                        <a:t>1</a:t>
                      </a:r>
                      <a:r>
                        <a:rPr lang="en-US" sz="3200" dirty="0"/>
                        <a:t>2</a:t>
                      </a:r>
                      <a:r>
                        <a:rPr lang="id-ID" sz="3200" dirty="0"/>
                        <a:t>.000</a:t>
                      </a:r>
                    </a:p>
                  </a:txBody>
                  <a:tcPr/>
                </a:tc>
                <a:extLst>
                  <a:ext uri="{0D108BD9-81ED-4DB2-BD59-A6C34878D82A}">
                    <a16:rowId xmlns:a16="http://schemas.microsoft.com/office/drawing/2014/main" val="10001"/>
                  </a:ext>
                </a:extLst>
              </a:tr>
              <a:tr h="370840">
                <a:tc>
                  <a:txBody>
                    <a:bodyPr/>
                    <a:lstStyle/>
                    <a:p>
                      <a:pPr algn="ctr"/>
                      <a:r>
                        <a:rPr lang="en-US" sz="3200" dirty="0"/>
                        <a:t>Feb</a:t>
                      </a:r>
                      <a:endParaRPr lang="id-ID" sz="3200" dirty="0"/>
                    </a:p>
                  </a:txBody>
                  <a:tcPr/>
                </a:tc>
                <a:tc>
                  <a:txBody>
                    <a:bodyPr/>
                    <a:lstStyle/>
                    <a:p>
                      <a:pPr algn="ctr"/>
                      <a:r>
                        <a:rPr lang="id-ID" sz="3200" dirty="0"/>
                        <a:t>1</a:t>
                      </a:r>
                      <a:r>
                        <a:rPr lang="en-US" sz="3200" dirty="0"/>
                        <a:t>1</a:t>
                      </a:r>
                      <a:r>
                        <a:rPr lang="id-ID" sz="3200" dirty="0"/>
                        <a:t>.500</a:t>
                      </a:r>
                    </a:p>
                  </a:txBody>
                  <a:tcPr/>
                </a:tc>
                <a:extLst>
                  <a:ext uri="{0D108BD9-81ED-4DB2-BD59-A6C34878D82A}">
                    <a16:rowId xmlns:a16="http://schemas.microsoft.com/office/drawing/2014/main" val="10002"/>
                  </a:ext>
                </a:extLst>
              </a:tr>
              <a:tr h="370840">
                <a:tc>
                  <a:txBody>
                    <a:bodyPr/>
                    <a:lstStyle/>
                    <a:p>
                      <a:pPr algn="ctr"/>
                      <a:r>
                        <a:rPr lang="en-US" sz="3200" dirty="0"/>
                        <a:t>Mar</a:t>
                      </a:r>
                      <a:endParaRPr lang="id-ID" sz="3200" dirty="0"/>
                    </a:p>
                  </a:txBody>
                  <a:tcPr/>
                </a:tc>
                <a:tc>
                  <a:txBody>
                    <a:bodyPr/>
                    <a:lstStyle/>
                    <a:p>
                      <a:pPr algn="ctr"/>
                      <a:r>
                        <a:rPr lang="en-US" sz="3200" dirty="0"/>
                        <a:t>9</a:t>
                      </a:r>
                      <a:r>
                        <a:rPr lang="id-ID" sz="3200" dirty="0"/>
                        <a:t>.000</a:t>
                      </a:r>
                    </a:p>
                  </a:txBody>
                  <a:tcPr/>
                </a:tc>
                <a:extLst>
                  <a:ext uri="{0D108BD9-81ED-4DB2-BD59-A6C34878D82A}">
                    <a16:rowId xmlns:a16="http://schemas.microsoft.com/office/drawing/2014/main" val="10003"/>
                  </a:ext>
                </a:extLst>
              </a:tr>
              <a:tr h="370840">
                <a:tc>
                  <a:txBody>
                    <a:bodyPr/>
                    <a:lstStyle/>
                    <a:p>
                      <a:pPr algn="ctr"/>
                      <a:r>
                        <a:rPr lang="en-US" sz="3200" dirty="0"/>
                        <a:t>Apr</a:t>
                      </a:r>
                      <a:endParaRPr lang="id-ID" sz="3200" dirty="0"/>
                    </a:p>
                  </a:txBody>
                  <a:tcPr/>
                </a:tc>
                <a:tc>
                  <a:txBody>
                    <a:bodyPr/>
                    <a:lstStyle/>
                    <a:p>
                      <a:pPr algn="ctr"/>
                      <a:r>
                        <a:rPr lang="id-ID" sz="3200" dirty="0"/>
                        <a:t>1</a:t>
                      </a:r>
                      <a:r>
                        <a:rPr lang="en-US" sz="3200" dirty="0"/>
                        <a:t>8</a:t>
                      </a:r>
                      <a:r>
                        <a:rPr lang="id-ID" sz="3200" dirty="0"/>
                        <a:t>.500</a:t>
                      </a:r>
                    </a:p>
                  </a:txBody>
                  <a:tcPr/>
                </a:tc>
                <a:extLst>
                  <a:ext uri="{0D108BD9-81ED-4DB2-BD59-A6C34878D82A}">
                    <a16:rowId xmlns:a16="http://schemas.microsoft.com/office/drawing/2014/main" val="10004"/>
                  </a:ext>
                </a:extLst>
              </a:tr>
            </a:tbl>
          </a:graphicData>
        </a:graphic>
      </p:graphicFrame>
    </p:spTree>
  </p:cSld>
  <p:clrMapOvr>
    <a:masterClrMapping/>
  </p:clrMapOvr>
  <p:transition>
    <p:wheel spokes="8"/>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0" dirty="0" err="1"/>
              <a:t>Lanjutan</a:t>
            </a:r>
            <a:r>
              <a:rPr lang="en-US" b="0" dirty="0"/>
              <a:t>…</a:t>
            </a:r>
            <a:endParaRPr lang="id-ID" b="0" dirty="0"/>
          </a:p>
        </p:txBody>
      </p:sp>
      <p:sp>
        <p:nvSpPr>
          <p:cNvPr id="3" name="Content Placeholder 2"/>
          <p:cNvSpPr>
            <a:spLocks noGrp="1"/>
          </p:cNvSpPr>
          <p:nvPr>
            <p:ph sz="quarter" idx="1"/>
          </p:nvPr>
        </p:nvSpPr>
        <p:spPr>
          <a:xfrm>
            <a:off x="816864" y="1776402"/>
            <a:ext cx="10247688" cy="3709998"/>
          </a:xfrm>
        </p:spPr>
        <p:txBody>
          <a:bodyPr>
            <a:normAutofit/>
          </a:bodyPr>
          <a:lstStyle/>
          <a:p>
            <a:r>
              <a:rPr lang="id-ID" sz="4000" dirty="0"/>
              <a:t>Sambungan soal pada pertemuan ke 2</a:t>
            </a:r>
            <a:r>
              <a:rPr lang="en-US" sz="4000" dirty="0"/>
              <a:t> (Data Pak </a:t>
            </a:r>
            <a:r>
              <a:rPr lang="en-US" sz="4000" dirty="0" err="1"/>
              <a:t>Umbu</a:t>
            </a:r>
            <a:r>
              <a:rPr lang="en-US" sz="4000" dirty="0"/>
              <a:t>)</a:t>
            </a:r>
            <a:endParaRPr lang="id-ID" sz="4000" dirty="0"/>
          </a:p>
          <a:p>
            <a:r>
              <a:rPr lang="id-ID" sz="4000" dirty="0"/>
              <a:t>Carilah nilai </a:t>
            </a:r>
            <a:r>
              <a:rPr lang="en-US" sz="4000" dirty="0"/>
              <a:t>median </a:t>
            </a:r>
            <a:r>
              <a:rPr lang="id-ID" sz="4000" dirty="0"/>
              <a:t>dari data yang </a:t>
            </a:r>
            <a:r>
              <a:rPr lang="en-US" sz="4000" dirty="0" err="1"/>
              <a:t>tidak</a:t>
            </a:r>
            <a:r>
              <a:rPr lang="id-ID" sz="4000" dirty="0"/>
              <a:t> dikelompokan</a:t>
            </a:r>
            <a:r>
              <a:rPr lang="en-US" sz="4000" dirty="0"/>
              <a:t> </a:t>
            </a:r>
            <a:r>
              <a:rPr lang="en-US" sz="4000" dirty="0" err="1"/>
              <a:t>tersebut</a:t>
            </a:r>
            <a:r>
              <a:rPr lang="id-ID" sz="4000" dirty="0"/>
              <a:t>!</a:t>
            </a:r>
          </a:p>
        </p:txBody>
      </p:sp>
      <p:graphicFrame>
        <p:nvGraphicFramePr>
          <p:cNvPr id="4" name="Table 3">
            <a:extLst>
              <a:ext uri="{FF2B5EF4-FFF2-40B4-BE49-F238E27FC236}">
                <a16:creationId xmlns:a16="http://schemas.microsoft.com/office/drawing/2014/main" id="{89B096F8-4EA0-4544-BF33-378736914EF7}"/>
              </a:ext>
            </a:extLst>
          </p:cNvPr>
          <p:cNvGraphicFramePr>
            <a:graphicFrameLocks noGrp="1"/>
          </p:cNvGraphicFramePr>
          <p:nvPr>
            <p:extLst>
              <p:ext uri="{D42A27DB-BD31-4B8C-83A1-F6EECF244321}">
                <p14:modId xmlns:p14="http://schemas.microsoft.com/office/powerpoint/2010/main" val="92900250"/>
              </p:ext>
            </p:extLst>
          </p:nvPr>
        </p:nvGraphicFramePr>
        <p:xfrm>
          <a:off x="1399420" y="4509120"/>
          <a:ext cx="9706087" cy="1194118"/>
        </p:xfrm>
        <a:graphic>
          <a:graphicData uri="http://schemas.openxmlformats.org/drawingml/2006/table">
            <a:tbl>
              <a:tblPr firstRow="1" bandRow="1">
                <a:tableStyleId>{5C22544A-7EE6-4342-B048-85BDC9FD1C3A}</a:tableStyleId>
              </a:tblPr>
              <a:tblGrid>
                <a:gridCol w="1701457">
                  <a:extLst>
                    <a:ext uri="{9D8B030D-6E8A-4147-A177-3AD203B41FA5}">
                      <a16:colId xmlns:a16="http://schemas.microsoft.com/office/drawing/2014/main" val="20000"/>
                    </a:ext>
                  </a:extLst>
                </a:gridCol>
                <a:gridCol w="533642">
                  <a:extLst>
                    <a:ext uri="{9D8B030D-6E8A-4147-A177-3AD203B41FA5}">
                      <a16:colId xmlns:a16="http://schemas.microsoft.com/office/drawing/2014/main" val="20001"/>
                    </a:ext>
                  </a:extLst>
                </a:gridCol>
                <a:gridCol w="533642">
                  <a:extLst>
                    <a:ext uri="{9D8B030D-6E8A-4147-A177-3AD203B41FA5}">
                      <a16:colId xmlns:a16="http://schemas.microsoft.com/office/drawing/2014/main" val="20002"/>
                    </a:ext>
                  </a:extLst>
                </a:gridCol>
                <a:gridCol w="533642">
                  <a:extLst>
                    <a:ext uri="{9D8B030D-6E8A-4147-A177-3AD203B41FA5}">
                      <a16:colId xmlns:a16="http://schemas.microsoft.com/office/drawing/2014/main" val="20003"/>
                    </a:ext>
                  </a:extLst>
                </a:gridCol>
                <a:gridCol w="533642">
                  <a:extLst>
                    <a:ext uri="{9D8B030D-6E8A-4147-A177-3AD203B41FA5}">
                      <a16:colId xmlns:a16="http://schemas.microsoft.com/office/drawing/2014/main" val="20004"/>
                    </a:ext>
                  </a:extLst>
                </a:gridCol>
                <a:gridCol w="533642">
                  <a:extLst>
                    <a:ext uri="{9D8B030D-6E8A-4147-A177-3AD203B41FA5}">
                      <a16:colId xmlns:a16="http://schemas.microsoft.com/office/drawing/2014/main" val="20005"/>
                    </a:ext>
                  </a:extLst>
                </a:gridCol>
                <a:gridCol w="533642">
                  <a:extLst>
                    <a:ext uri="{9D8B030D-6E8A-4147-A177-3AD203B41FA5}">
                      <a16:colId xmlns:a16="http://schemas.microsoft.com/office/drawing/2014/main" val="20006"/>
                    </a:ext>
                  </a:extLst>
                </a:gridCol>
                <a:gridCol w="533642">
                  <a:extLst>
                    <a:ext uri="{9D8B030D-6E8A-4147-A177-3AD203B41FA5}">
                      <a16:colId xmlns:a16="http://schemas.microsoft.com/office/drawing/2014/main" val="20007"/>
                    </a:ext>
                  </a:extLst>
                </a:gridCol>
                <a:gridCol w="533642">
                  <a:extLst>
                    <a:ext uri="{9D8B030D-6E8A-4147-A177-3AD203B41FA5}">
                      <a16:colId xmlns:a16="http://schemas.microsoft.com/office/drawing/2014/main" val="20008"/>
                    </a:ext>
                  </a:extLst>
                </a:gridCol>
                <a:gridCol w="533642">
                  <a:extLst>
                    <a:ext uri="{9D8B030D-6E8A-4147-A177-3AD203B41FA5}">
                      <a16:colId xmlns:a16="http://schemas.microsoft.com/office/drawing/2014/main" val="20009"/>
                    </a:ext>
                  </a:extLst>
                </a:gridCol>
                <a:gridCol w="533642">
                  <a:extLst>
                    <a:ext uri="{9D8B030D-6E8A-4147-A177-3AD203B41FA5}">
                      <a16:colId xmlns:a16="http://schemas.microsoft.com/office/drawing/2014/main" val="20010"/>
                    </a:ext>
                  </a:extLst>
                </a:gridCol>
                <a:gridCol w="533642">
                  <a:extLst>
                    <a:ext uri="{9D8B030D-6E8A-4147-A177-3AD203B41FA5}">
                      <a16:colId xmlns:a16="http://schemas.microsoft.com/office/drawing/2014/main" val="20011"/>
                    </a:ext>
                  </a:extLst>
                </a:gridCol>
                <a:gridCol w="533642">
                  <a:extLst>
                    <a:ext uri="{9D8B030D-6E8A-4147-A177-3AD203B41FA5}">
                      <a16:colId xmlns:a16="http://schemas.microsoft.com/office/drawing/2014/main" val="20012"/>
                    </a:ext>
                  </a:extLst>
                </a:gridCol>
                <a:gridCol w="533642">
                  <a:extLst>
                    <a:ext uri="{9D8B030D-6E8A-4147-A177-3AD203B41FA5}">
                      <a16:colId xmlns:a16="http://schemas.microsoft.com/office/drawing/2014/main" val="20013"/>
                    </a:ext>
                  </a:extLst>
                </a:gridCol>
                <a:gridCol w="533642">
                  <a:extLst>
                    <a:ext uri="{9D8B030D-6E8A-4147-A177-3AD203B41FA5}">
                      <a16:colId xmlns:a16="http://schemas.microsoft.com/office/drawing/2014/main" val="20014"/>
                    </a:ext>
                  </a:extLst>
                </a:gridCol>
                <a:gridCol w="533642">
                  <a:extLst>
                    <a:ext uri="{9D8B030D-6E8A-4147-A177-3AD203B41FA5}">
                      <a16:colId xmlns:a16="http://schemas.microsoft.com/office/drawing/2014/main" val="20015"/>
                    </a:ext>
                  </a:extLst>
                </a:gridCol>
              </a:tblGrid>
              <a:tr h="312035">
                <a:tc>
                  <a:txBody>
                    <a:bodyPr/>
                    <a:lstStyle/>
                    <a:p>
                      <a:pPr algn="just">
                        <a:lnSpc>
                          <a:spcPct val="115000"/>
                        </a:lnSpc>
                        <a:spcAft>
                          <a:spcPts val="0"/>
                        </a:spcAft>
                      </a:pPr>
                      <a:r>
                        <a:rPr lang="id-ID" sz="2400" b="1" dirty="0">
                          <a:latin typeface="Book Antiqua" panose="02040602050305030304" pitchFamily="18" charset="0"/>
                          <a:ea typeface="Calibri"/>
                          <a:cs typeface="Times New Roman"/>
                        </a:rPr>
                        <a:t>Hari ke-</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2</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3</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4</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5</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6</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7</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8</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9</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10</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11</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12</a:t>
                      </a:r>
                      <a:endParaRPr lang="en-US" sz="2400" dirty="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13</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a:latin typeface="Book Antiqua" panose="02040602050305030304" pitchFamily="18" charset="0"/>
                          <a:ea typeface="Calibri"/>
                          <a:cs typeface="Times New Roman"/>
                        </a:rPr>
                        <a:t>14</a:t>
                      </a:r>
                      <a:endParaRPr lang="en-US" sz="2400">
                        <a:latin typeface="Book Antiqua" panose="02040602050305030304" pitchFamily="18" charset="0"/>
                        <a:ea typeface="Calibri"/>
                        <a:cs typeface="Times New Roman"/>
                      </a:endParaRPr>
                    </a:p>
                  </a:txBody>
                  <a:tcPr marL="68580" marR="68580" marT="0" marB="0"/>
                </a:tc>
                <a:tc>
                  <a:txBody>
                    <a:bodyPr/>
                    <a:lstStyle/>
                    <a:p>
                      <a:pPr algn="ctr">
                        <a:lnSpc>
                          <a:spcPct val="115000"/>
                        </a:lnSpc>
                        <a:spcAft>
                          <a:spcPts val="0"/>
                        </a:spcAft>
                      </a:pPr>
                      <a:r>
                        <a:rPr lang="id-ID" sz="2400" b="1" dirty="0">
                          <a:latin typeface="Book Antiqua" panose="02040602050305030304" pitchFamily="18" charset="0"/>
                          <a:ea typeface="Calibri"/>
                          <a:cs typeface="Times New Roman"/>
                        </a:rPr>
                        <a:t>15</a:t>
                      </a:r>
                      <a:endParaRPr lang="en-US" sz="2400" dirty="0">
                        <a:latin typeface="Book Antiqua" panose="02040602050305030304" pitchFamily="18" charset="0"/>
                        <a:ea typeface="Calibri"/>
                        <a:cs typeface="Times New Roman"/>
                      </a:endParaRPr>
                    </a:p>
                  </a:txBody>
                  <a:tcPr marL="68580" marR="68580" marT="0" marB="0"/>
                </a:tc>
                <a:extLst>
                  <a:ext uri="{0D108BD9-81ED-4DB2-BD59-A6C34878D82A}">
                    <a16:rowId xmlns:a16="http://schemas.microsoft.com/office/drawing/2014/main" val="10000"/>
                  </a:ext>
                </a:extLst>
              </a:tr>
              <a:tr h="312035">
                <a:tc>
                  <a:txBody>
                    <a:bodyPr/>
                    <a:lstStyle/>
                    <a:p>
                      <a:pPr>
                        <a:lnSpc>
                          <a:spcPct val="115000"/>
                        </a:lnSpc>
                        <a:spcAft>
                          <a:spcPts val="0"/>
                        </a:spcAft>
                      </a:pPr>
                      <a:r>
                        <a:rPr lang="id-ID" sz="2400" b="1" dirty="0">
                          <a:latin typeface="Book Antiqua" panose="02040602050305030304" pitchFamily="18" charset="0"/>
                          <a:ea typeface="Calibri"/>
                          <a:cs typeface="Times New Roman"/>
                        </a:rPr>
                        <a:t>Pak Umbu</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15</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35</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29</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a:latin typeface="Book Antiqua" panose="02040602050305030304" pitchFamily="18" charset="0"/>
                          <a:ea typeface="Calibri"/>
                          <a:cs typeface="Times New Roman"/>
                        </a:rPr>
                        <a:t>29</a:t>
                      </a:r>
                      <a:endParaRPr lang="en-US" sz="240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a:latin typeface="Book Antiqua" panose="02040602050305030304" pitchFamily="18" charset="0"/>
                          <a:ea typeface="Calibri"/>
                          <a:cs typeface="Times New Roman"/>
                        </a:rPr>
                        <a:t>55</a:t>
                      </a:r>
                      <a:endParaRPr lang="en-US" sz="240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a:latin typeface="Book Antiqua" panose="02040602050305030304" pitchFamily="18" charset="0"/>
                          <a:ea typeface="Calibri"/>
                          <a:cs typeface="Times New Roman"/>
                        </a:rPr>
                        <a:t>50</a:t>
                      </a:r>
                      <a:endParaRPr lang="en-US" sz="240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60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55</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52</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60</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79</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id-ID" sz="2400" dirty="0">
                          <a:latin typeface="Book Antiqua" panose="02040602050305030304" pitchFamily="18" charset="0"/>
                          <a:ea typeface="Calibri"/>
                          <a:cs typeface="Times New Roman"/>
                        </a:rPr>
                        <a:t>58</a:t>
                      </a:r>
                      <a:endParaRPr lang="en-US" sz="2400" dirty="0">
                        <a:latin typeface="Book Antiqua" panose="02040602050305030304" pitchFamily="18" charset="0"/>
                        <a:ea typeface="Calibri"/>
                        <a:cs typeface="Times New Roman"/>
                      </a:endParaRPr>
                    </a:p>
                  </a:txBody>
                  <a:tcPr marL="68580" marR="68580" marT="0" marB="0" anchor="ctr"/>
                </a:tc>
                <a:extLst>
                  <a:ext uri="{0D108BD9-81ED-4DB2-BD59-A6C34878D82A}">
                    <a16:rowId xmlns:a16="http://schemas.microsoft.com/office/drawing/2014/main" val="10001"/>
                  </a:ext>
                </a:extLst>
              </a:tr>
              <a:tr h="312035">
                <a:tc>
                  <a:txBody>
                    <a:bodyPr/>
                    <a:lstStyle/>
                    <a:p>
                      <a:pPr>
                        <a:lnSpc>
                          <a:spcPct val="115000"/>
                        </a:lnSpc>
                        <a:spcAft>
                          <a:spcPts val="0"/>
                        </a:spcAft>
                      </a:pPr>
                      <a:r>
                        <a:rPr lang="en-US" sz="2400" dirty="0" err="1">
                          <a:latin typeface="Book Antiqua" panose="02040602050305030304" pitchFamily="18" charset="0"/>
                          <a:ea typeface="Calibri"/>
                          <a:cs typeface="Times New Roman"/>
                        </a:rPr>
                        <a:t>Diurutkan</a:t>
                      </a:r>
                      <a:endParaRPr lang="en-US" sz="2400" dirty="0">
                        <a:latin typeface="Book Antiqua" panose="02040602050305030304" pitchFamily="18" charset="0"/>
                        <a:ea typeface="Calibri"/>
                        <a:cs typeface="Times New Roman"/>
                      </a:endParaRP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15</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29</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29</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35</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52</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55</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55</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58</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60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60</a:t>
                      </a:r>
                    </a:p>
                  </a:txBody>
                  <a:tcPr marL="68580" marR="68580" marT="0" marB="0" anchor="ctr"/>
                </a:tc>
                <a:tc>
                  <a:txBody>
                    <a:bodyPr/>
                    <a:lstStyle/>
                    <a:p>
                      <a:pPr algn="ctr">
                        <a:lnSpc>
                          <a:spcPct val="115000"/>
                        </a:lnSpc>
                        <a:spcAft>
                          <a:spcPts val="0"/>
                        </a:spcAft>
                      </a:pPr>
                      <a:r>
                        <a:rPr lang="en-US" sz="2400" dirty="0">
                          <a:latin typeface="Book Antiqua" panose="02040602050305030304" pitchFamily="18" charset="0"/>
                          <a:ea typeface="Calibri"/>
                          <a:cs typeface="Times New Roman"/>
                        </a:rPr>
                        <a:t>79</a:t>
                      </a:r>
                    </a:p>
                  </a:txBody>
                  <a:tcPr marL="68580" marR="68580" marT="0" marB="0" anchor="ctr"/>
                </a:tc>
                <a:extLst>
                  <a:ext uri="{0D108BD9-81ED-4DB2-BD59-A6C34878D82A}">
                    <a16:rowId xmlns:a16="http://schemas.microsoft.com/office/drawing/2014/main" val="1325131009"/>
                  </a:ext>
                </a:extLst>
              </a:tr>
            </a:tbl>
          </a:graphicData>
        </a:graphic>
      </p:graphicFrame>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800</TotalTime>
  <Words>983</Words>
  <Application>Microsoft Office PowerPoint</Application>
  <PresentationFormat>Widescreen</PresentationFormat>
  <Paragraphs>314</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Book Antiqua</vt:lpstr>
      <vt:lpstr>Calibri</vt:lpstr>
      <vt:lpstr>Cambria Math</vt:lpstr>
      <vt:lpstr>Jokerman</vt:lpstr>
      <vt:lpstr>Tw Cen MT</vt:lpstr>
      <vt:lpstr>Wingdings</vt:lpstr>
      <vt:lpstr>Wingdings 2</vt:lpstr>
      <vt:lpstr>Median</vt:lpstr>
      <vt:lpstr>Ukuran pemusatan: Rata-rata, median &amp; modus [data tak berkelompok]</vt:lpstr>
      <vt:lpstr>Rata-rata hitung</vt:lpstr>
      <vt:lpstr>Simulasikan Mancari Nilai rata-rata untuk data yang tidak dikelompokan</vt:lpstr>
      <vt:lpstr>Lanjutan…</vt:lpstr>
      <vt:lpstr>Median</vt:lpstr>
      <vt:lpstr>Median untuk data yang tidak dikelompokan</vt:lpstr>
      <vt:lpstr>Simulasikan Mancari Nilai Median untuk data yang tidak dikelompokan</vt:lpstr>
      <vt:lpstr>Lanjutan...</vt:lpstr>
      <vt:lpstr>Lanjutan…</vt:lpstr>
      <vt:lpstr>Modus</vt:lpstr>
      <vt:lpstr>Lanjutan...</vt:lpstr>
      <vt:lpstr>Simulasikan Mancari Nilai Modus untuk data yang tidak dikelompokan</vt:lpstr>
      <vt:lpstr>Lanjutan…</vt:lpstr>
      <vt:lpstr>Lanjutan…</vt:lpstr>
      <vt:lpstr>Hubungan rata-rata hitung, median dan modus</vt:lpstr>
      <vt:lpstr>Lanjutan...</vt:lpstr>
      <vt:lpstr>Penjelasan lewat gambar atau grafik</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kaka</dc:creator>
  <cp:lastModifiedBy>Sinyo</cp:lastModifiedBy>
  <cp:revision>105</cp:revision>
  <dcterms:created xsi:type="dcterms:W3CDTF">2010-08-04T04:57:06Z</dcterms:created>
  <dcterms:modified xsi:type="dcterms:W3CDTF">2021-10-03T01:26:51Z</dcterms:modified>
</cp:coreProperties>
</file>