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1"/>
  </p:handoutMasterIdLst>
  <p:sldIdLst>
    <p:sldId id="256" r:id="rId2"/>
    <p:sldId id="266" r:id="rId3"/>
    <p:sldId id="267" r:id="rId4"/>
    <p:sldId id="279" r:id="rId5"/>
    <p:sldId id="265" r:id="rId6"/>
    <p:sldId id="280" r:id="rId7"/>
    <p:sldId id="281" r:id="rId8"/>
    <p:sldId id="268" r:id="rId9"/>
    <p:sldId id="269" r:id="rId10"/>
    <p:sldId id="270" r:id="rId11"/>
    <p:sldId id="282" r:id="rId12"/>
    <p:sldId id="271" r:id="rId13"/>
    <p:sldId id="272" r:id="rId14"/>
    <p:sldId id="273" r:id="rId15"/>
    <p:sldId id="283" r:id="rId16"/>
    <p:sldId id="274" r:id="rId17"/>
    <p:sldId id="275" r:id="rId18"/>
    <p:sldId id="277" r:id="rId19"/>
    <p:sldId id="276" r:id="rId20"/>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954" y="7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902075" y="0"/>
            <a:ext cx="2984500" cy="501650"/>
          </a:xfrm>
          <a:prstGeom prst="rect">
            <a:avLst/>
          </a:prstGeom>
        </p:spPr>
        <p:txBody>
          <a:bodyPr vert="horz" lIns="91440" tIns="45720" rIns="91440" bIns="45720" rtlCol="0"/>
          <a:lstStyle>
            <a:lvl1pPr algn="r">
              <a:defRPr sz="1200"/>
            </a:lvl1pPr>
          </a:lstStyle>
          <a:p>
            <a:fld id="{8B8B5FE7-C65F-4710-AFFD-E10BA1139AC4}" type="datetimeFigureOut">
              <a:rPr lang="id-ID" smtClean="0"/>
              <a:t>17/10/2021</a:t>
            </a:fld>
            <a:endParaRPr lang="id-ID"/>
          </a:p>
        </p:txBody>
      </p:sp>
      <p:sp>
        <p:nvSpPr>
          <p:cNvPr id="4" name="Footer Placeholder 3"/>
          <p:cNvSpPr>
            <a:spLocks noGrp="1"/>
          </p:cNvSpPr>
          <p:nvPr>
            <p:ph type="ftr" sz="quarter" idx="2"/>
          </p:nvPr>
        </p:nvSpPr>
        <p:spPr>
          <a:xfrm>
            <a:off x="0" y="9517063"/>
            <a:ext cx="2984500" cy="50165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902075" y="9517063"/>
            <a:ext cx="2984500" cy="501650"/>
          </a:xfrm>
          <a:prstGeom prst="rect">
            <a:avLst/>
          </a:prstGeom>
        </p:spPr>
        <p:txBody>
          <a:bodyPr vert="horz" lIns="91440" tIns="45720" rIns="91440" bIns="45720" rtlCol="0" anchor="b"/>
          <a:lstStyle>
            <a:lvl1pPr algn="r">
              <a:defRPr sz="1200"/>
            </a:lvl1pPr>
          </a:lstStyle>
          <a:p>
            <a:fld id="{84AE4448-5EFF-41B8-82D3-3ED401999AB8}" type="slidenum">
              <a:rPr lang="id-ID" smtClean="0"/>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3556000" y="0"/>
            <a:ext cx="8636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traight Connector 8"/>
          <p:cNvSpPr>
            <a:spLocks noChangeShapeType="1"/>
          </p:cNvSpPr>
          <p:nvPr/>
        </p:nvSpPr>
        <p:spPr bwMode="auto">
          <a:xfrm rot="16200000">
            <a:off x="127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sz="1800"/>
          </a:p>
        </p:txBody>
      </p:sp>
      <p:sp>
        <p:nvSpPr>
          <p:cNvPr id="12" name="Title 11"/>
          <p:cNvSpPr>
            <a:spLocks noGrp="1"/>
          </p:cNvSpPr>
          <p:nvPr>
            <p:ph type="ctrTitle"/>
          </p:nvPr>
        </p:nvSpPr>
        <p:spPr>
          <a:xfrm>
            <a:off x="4489157" y="533400"/>
            <a:ext cx="68072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4472589" y="3539864"/>
            <a:ext cx="6819704"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7828299" y="6557946"/>
            <a:ext cx="2669952" cy="226902"/>
          </a:xfrm>
        </p:spPr>
        <p:txBody>
          <a:bodyPr/>
          <a:lstStyle>
            <a:lvl1pPr>
              <a:defRPr lang="en-US" smtClean="0">
                <a:solidFill>
                  <a:srgbClr val="FFFFFF"/>
                </a:solidFill>
              </a:defRPr>
            </a:lvl1pPr>
            <a:extLst/>
          </a:lstStyle>
          <a:p>
            <a:fld id="{8A0A89ED-E6D0-433E-AAD5-E696C93F0A62}" type="datetimeFigureOut">
              <a:rPr lang="en-US" smtClean="0"/>
              <a:pPr/>
              <a:t>10/17/2021</a:t>
            </a:fld>
            <a:endParaRPr lang="en-US"/>
          </a:p>
        </p:txBody>
      </p:sp>
      <p:sp>
        <p:nvSpPr>
          <p:cNvPr id="18" name="Footer Placeholder 17"/>
          <p:cNvSpPr>
            <a:spLocks noGrp="1"/>
          </p:cNvSpPr>
          <p:nvPr>
            <p:ph type="ftr" sz="quarter" idx="11"/>
          </p:nvPr>
        </p:nvSpPr>
        <p:spPr>
          <a:xfrm>
            <a:off x="3759200" y="6557946"/>
            <a:ext cx="3903629"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10507845" y="6556248"/>
            <a:ext cx="784448" cy="228600"/>
          </a:xfrm>
        </p:spPr>
        <p:txBody>
          <a:bodyPr/>
          <a:lstStyle>
            <a:lvl1pPr>
              <a:defRPr lang="en-US" smtClean="0">
                <a:solidFill>
                  <a:srgbClr val="FFFFFF"/>
                </a:solidFill>
              </a:defRPr>
            </a:lvl1pPr>
            <a:extLst/>
          </a:lstStyle>
          <a:p>
            <a:fld id="{ADA9DD32-F241-4D84-ABDA-E8440BF22E8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0A89ED-E6D0-433E-AAD5-E696C93F0A62}"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9DD32-F241-4D84-ABDA-E8440BF22E8E}" type="slidenum">
              <a:rPr lang="en-US" smtClean="0"/>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274956"/>
            <a:ext cx="2032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609600" y="274643"/>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5657088" y="6557946"/>
            <a:ext cx="2669952" cy="226902"/>
          </a:xfrm>
        </p:spPr>
        <p:txBody>
          <a:bodyPr/>
          <a:lstStyle/>
          <a:p>
            <a:fld id="{8A0A89ED-E6D0-433E-AAD5-E696C93F0A62}" type="datetimeFigureOut">
              <a:rPr lang="en-US" smtClean="0"/>
              <a:pPr/>
              <a:t>10/17/2021</a:t>
            </a:fld>
            <a:endParaRPr lang="en-US"/>
          </a:p>
        </p:txBody>
      </p:sp>
      <p:sp>
        <p:nvSpPr>
          <p:cNvPr id="5" name="Footer Placeholder 4"/>
          <p:cNvSpPr>
            <a:spLocks noGrp="1"/>
          </p:cNvSpPr>
          <p:nvPr>
            <p:ph type="ftr" sz="quarter" idx="11"/>
          </p:nvPr>
        </p:nvSpPr>
        <p:spPr>
          <a:xfrm>
            <a:off x="609600" y="6556248"/>
            <a:ext cx="4876800" cy="228600"/>
          </a:xfrm>
        </p:spPr>
        <p:txBody>
          <a:bodyPr/>
          <a:lstStyle/>
          <a:p>
            <a:endParaRPr lang="en-US"/>
          </a:p>
        </p:txBody>
      </p:sp>
      <p:sp>
        <p:nvSpPr>
          <p:cNvPr id="6" name="Slide Number Placeholder 5"/>
          <p:cNvSpPr>
            <a:spLocks noGrp="1"/>
          </p:cNvSpPr>
          <p:nvPr>
            <p:ph type="sldNum" sz="quarter" idx="12"/>
          </p:nvPr>
        </p:nvSpPr>
        <p:spPr>
          <a:xfrm>
            <a:off x="8339328" y="6553200"/>
            <a:ext cx="784448" cy="228600"/>
          </a:xfrm>
        </p:spPr>
        <p:txBody>
          <a:bodyPr/>
          <a:lstStyle>
            <a:lvl1pPr>
              <a:defRPr>
                <a:solidFill>
                  <a:schemeClr val="tx2"/>
                </a:solidFill>
              </a:defRPr>
            </a:lvl1pPr>
            <a:extLst/>
          </a:lstStyle>
          <a:p>
            <a:fld id="{ADA9DD32-F241-4D84-ABDA-E8440BF22E8E}" type="slidenum">
              <a:rPr lang="en-US" smtClean="0"/>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0A89ED-E6D0-433E-AAD5-E696C93F0A62}"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9DD32-F241-4D84-ABDA-E8440BF22E8E}" type="slidenum">
              <a:rPr lang="en-US" smtClean="0"/>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22400" y="2821838"/>
            <a:ext cx="8340651"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422400" y="1905001"/>
            <a:ext cx="8340651"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298984" y="6556810"/>
            <a:ext cx="2669952" cy="226902"/>
          </a:xfrm>
        </p:spPr>
        <p:txBody>
          <a:bodyPr bIns="0" anchor="b"/>
          <a:lstStyle>
            <a:lvl1pPr>
              <a:defRPr>
                <a:solidFill>
                  <a:schemeClr val="tx2"/>
                </a:solidFill>
              </a:defRPr>
            </a:lvl1pPr>
            <a:extLst/>
          </a:lstStyle>
          <a:p>
            <a:fld id="{8A0A89ED-E6D0-433E-AAD5-E696C93F0A62}" type="datetimeFigureOut">
              <a:rPr lang="en-US" smtClean="0"/>
              <a:pPr/>
              <a:t>10/17/2021</a:t>
            </a:fld>
            <a:endParaRPr lang="en-US"/>
          </a:p>
        </p:txBody>
      </p:sp>
      <p:sp>
        <p:nvSpPr>
          <p:cNvPr id="5" name="Footer Placeholder 4"/>
          <p:cNvSpPr>
            <a:spLocks noGrp="1"/>
          </p:cNvSpPr>
          <p:nvPr>
            <p:ph type="ftr" sz="quarter" idx="11"/>
          </p:nvPr>
        </p:nvSpPr>
        <p:spPr>
          <a:xfrm>
            <a:off x="2313811" y="6556810"/>
            <a:ext cx="38608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8978603" y="6555112"/>
            <a:ext cx="784448" cy="228600"/>
          </a:xfrm>
        </p:spPr>
        <p:txBody>
          <a:bodyPr/>
          <a:lstStyle/>
          <a:p>
            <a:fld id="{ADA9DD32-F241-4D84-ABDA-E8440BF22E8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571744"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0A89ED-E6D0-433E-AAD5-E696C93F0A62}" type="datetimeFigureOut">
              <a:rPr lang="en-US" smtClean="0"/>
              <a:pPr/>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9DD32-F241-4D84-ABDA-E8440BF22E8E}" type="slidenum">
              <a:rPr lang="en-US" smtClean="0"/>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867400"/>
            <a:ext cx="469392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571744" y="5867400"/>
            <a:ext cx="469392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571744"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0A89ED-E6D0-433E-AAD5-E696C93F0A62}" type="datetimeFigureOut">
              <a:rPr lang="en-US" smtClean="0"/>
              <a:pPr/>
              <a:t>10/17/2021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A9DD32-F241-4D84-ABDA-E8440BF22E8E}" type="slidenum">
              <a:rPr lang="en-US" smtClean="0"/>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A0A89ED-E6D0-433E-AAD5-E696C93F0A62}" type="datetimeFigureOut">
              <a:rPr lang="en-US" smtClean="0"/>
              <a:pPr/>
              <a:t>10/17/2021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A9DD32-F241-4D84-ABDA-E8440BF22E8E}" type="slidenum">
              <a:rPr lang="en-US" smtClean="0"/>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8A0A89ED-E6D0-433E-AAD5-E696C93F0A62}" type="datetimeFigureOut">
              <a:rPr lang="en-US" smtClean="0"/>
              <a:pPr/>
              <a:t>10/17/2021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ADA9DD32-F241-4D84-ABDA-E8440BF22E8E}" type="slidenum">
              <a:rPr lang="en-US" smtClean="0"/>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86384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609600" y="1497416"/>
            <a:ext cx="786384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609600" y="2133600"/>
            <a:ext cx="9652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0A89ED-E6D0-433E-AAD5-E696C93F0A62}" type="datetimeFigureOut">
              <a:rPr lang="en-US" smtClean="0"/>
              <a:pPr/>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9DD32-F241-4D84-ABDA-E8440BF22E8E}" type="slidenum">
              <a:rPr lang="en-US" smtClean="0"/>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797292" y="1004669"/>
            <a:ext cx="5759369"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a:xfrm rot="21420000">
            <a:off x="795609" y="998817"/>
            <a:ext cx="5759369"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7185464" y="1143000"/>
            <a:ext cx="4572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7185464" y="3283634"/>
            <a:ext cx="4572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8A0A89ED-E6D0-433E-AAD5-E696C93F0A62}" type="datetimeFigureOut">
              <a:rPr lang="en-US" smtClean="0"/>
              <a:pPr/>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9DD32-F241-4D84-ABDA-E8440BF22E8E}" type="slidenum">
              <a:rPr lang="en-US" smtClean="0"/>
              <a:pPr/>
              <a:t>‹#›</a:t>
            </a:fld>
            <a:endParaRPr lang="en-US"/>
          </a:p>
        </p:txBody>
      </p:sp>
      <p:sp>
        <p:nvSpPr>
          <p:cNvPr id="10" name="Picture Placeholder 9"/>
          <p:cNvSpPr>
            <a:spLocks noGrp="1"/>
          </p:cNvSpPr>
          <p:nvPr>
            <p:ph type="pic" idx="1"/>
          </p:nvPr>
        </p:nvSpPr>
        <p:spPr>
          <a:xfrm>
            <a:off x="884909" y="1041002"/>
            <a:ext cx="560832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10871200" y="0"/>
            <a:ext cx="13208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 name="Title Placeholder 2"/>
          <p:cNvSpPr>
            <a:spLocks noGrp="1"/>
          </p:cNvSpPr>
          <p:nvPr>
            <p:ph type="title"/>
          </p:nvPr>
        </p:nvSpPr>
        <p:spPr>
          <a:xfrm>
            <a:off x="609600" y="320040"/>
            <a:ext cx="9652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609600" y="1609416"/>
            <a:ext cx="9652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5661248" y="6557946"/>
            <a:ext cx="2669952" cy="226902"/>
          </a:xfrm>
          <a:prstGeom prst="rect">
            <a:avLst/>
          </a:prstGeom>
        </p:spPr>
        <p:txBody>
          <a:bodyPr vert="horz" tIns="0" bIns="0" anchor="b"/>
          <a:lstStyle>
            <a:lvl1pPr algn="l" eaLnBrk="1" latinLnBrk="0" hangingPunct="1">
              <a:defRPr kumimoji="0" sz="1000">
                <a:solidFill>
                  <a:schemeClr val="tx2"/>
                </a:solidFill>
              </a:defRPr>
            </a:lvl1pPr>
            <a:extLst/>
          </a:lstStyle>
          <a:p>
            <a:fld id="{8A0A89ED-E6D0-433E-AAD5-E696C93F0A62}" type="datetimeFigureOut">
              <a:rPr lang="en-US" smtClean="0"/>
              <a:pPr/>
              <a:t>10/17/2021</a:t>
            </a:fld>
            <a:endParaRPr lang="en-US"/>
          </a:p>
        </p:txBody>
      </p:sp>
      <p:sp>
        <p:nvSpPr>
          <p:cNvPr id="4" name="Footer Placeholder 3"/>
          <p:cNvSpPr>
            <a:spLocks noGrp="1"/>
          </p:cNvSpPr>
          <p:nvPr>
            <p:ph type="ftr" sz="quarter" idx="3"/>
          </p:nvPr>
        </p:nvSpPr>
        <p:spPr>
          <a:xfrm>
            <a:off x="609600" y="6557946"/>
            <a:ext cx="48768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8335264" y="6556248"/>
            <a:ext cx="784448"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DA9DD32-F241-4D84-ABDA-E8440BF22E8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a:t>Ukuran pemusatan</a:t>
            </a:r>
            <a:r>
              <a:rPr lang="en-US" dirty="0"/>
              <a:t> Rata-Rata, median, dan modus</a:t>
            </a:r>
            <a:br>
              <a:rPr lang="en-US" dirty="0"/>
            </a:br>
            <a:r>
              <a:rPr lang="en-US" dirty="0"/>
              <a:t>[data </a:t>
            </a:r>
            <a:r>
              <a:rPr lang="en-US" dirty="0" err="1"/>
              <a:t>berkelompok</a:t>
            </a:r>
            <a:r>
              <a:rPr lang="en-US" dirty="0"/>
              <a:t>]</a:t>
            </a:r>
          </a:p>
        </p:txBody>
      </p:sp>
      <p:sp>
        <p:nvSpPr>
          <p:cNvPr id="3" name="Subtitle 2"/>
          <p:cNvSpPr>
            <a:spLocks noGrp="1"/>
          </p:cNvSpPr>
          <p:nvPr>
            <p:ph type="subTitle" idx="1"/>
          </p:nvPr>
        </p:nvSpPr>
        <p:spPr/>
        <p:txBody>
          <a:bodyPr>
            <a:normAutofit/>
          </a:bodyPr>
          <a:lstStyle/>
          <a:p>
            <a:r>
              <a:rPr lang="en-US" sz="2800" dirty="0" err="1"/>
              <a:t>Pertemuan</a:t>
            </a:r>
            <a:r>
              <a:rPr lang="en-US" sz="2800" dirty="0"/>
              <a:t> 5</a:t>
            </a:r>
          </a:p>
        </p:txBody>
      </p:sp>
      <p:pic>
        <p:nvPicPr>
          <p:cNvPr id="1026" name="Picture 2" descr="C:\Users\Sinyo\Downloads\18039407-man-sitting-and-thinking-drawing-concept-city.jpg"/>
          <p:cNvPicPr>
            <a:picLocks noChangeAspect="1" noChangeArrowheads="1"/>
          </p:cNvPicPr>
          <p:nvPr/>
        </p:nvPicPr>
        <p:blipFill>
          <a:blip r:embed="rId2"/>
          <a:srcRect/>
          <a:stretch>
            <a:fillRect/>
          </a:stretch>
        </p:blipFill>
        <p:spPr bwMode="auto">
          <a:xfrm>
            <a:off x="152400" y="3733800"/>
            <a:ext cx="3177189" cy="256999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2000" fill="hold"/>
                                        <p:tgtEl>
                                          <p:spTgt spid="1026"/>
                                        </p:tgtEl>
                                        <p:attrNameLst>
                                          <p:attrName>ppt_w</p:attrName>
                                        </p:attrNameLst>
                                      </p:cBhvr>
                                      <p:tavLst>
                                        <p:tav tm="0">
                                          <p:val>
                                            <p:strVal val="#ppt_w*0.70"/>
                                          </p:val>
                                        </p:tav>
                                        <p:tav tm="100000">
                                          <p:val>
                                            <p:strVal val="#ppt_w"/>
                                          </p:val>
                                        </p:tav>
                                      </p:tavLst>
                                    </p:anim>
                                    <p:anim calcmode="lin" valueType="num">
                                      <p:cBhvr>
                                        <p:cTn id="8" dur="2000" fill="hold"/>
                                        <p:tgtEl>
                                          <p:spTgt spid="1026"/>
                                        </p:tgtEl>
                                        <p:attrNameLst>
                                          <p:attrName>ppt_h</p:attrName>
                                        </p:attrNameLst>
                                      </p:cBhvr>
                                      <p:tavLst>
                                        <p:tav tm="0">
                                          <p:val>
                                            <p:strVal val="#ppt_h"/>
                                          </p:val>
                                        </p:tav>
                                        <p:tav tm="100000">
                                          <p:val>
                                            <p:strVal val="#ppt_h"/>
                                          </p:val>
                                        </p:tav>
                                      </p:tavLst>
                                    </p:anim>
                                    <p:animEffect transition="in" filter="fade">
                                      <p:cBhvr>
                                        <p:cTn id="9"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err="1"/>
              <a:t>Simulasi</a:t>
            </a:r>
            <a:r>
              <a:rPr lang="en-US" b="0" dirty="0"/>
              <a:t> </a:t>
            </a:r>
            <a:r>
              <a:rPr lang="en-US" b="0" dirty="0" err="1"/>
              <a:t>soal</a:t>
            </a:r>
            <a:r>
              <a:rPr lang="en-US" b="0" dirty="0"/>
              <a:t> median</a:t>
            </a:r>
            <a:endParaRPr lang="id-ID" b="0" dirty="0"/>
          </a:p>
        </p:txBody>
      </p:sp>
      <p:sp>
        <p:nvSpPr>
          <p:cNvPr id="3" name="Content Placeholder 2"/>
          <p:cNvSpPr>
            <a:spLocks noGrp="1"/>
          </p:cNvSpPr>
          <p:nvPr>
            <p:ph sz="quarter" idx="1"/>
          </p:nvPr>
        </p:nvSpPr>
        <p:spPr>
          <a:xfrm>
            <a:off x="609600" y="1776402"/>
            <a:ext cx="8991600" cy="2109798"/>
          </a:xfrm>
        </p:spPr>
        <p:txBody>
          <a:bodyPr>
            <a:normAutofit lnSpcReduction="10000"/>
          </a:bodyPr>
          <a:lstStyle/>
          <a:p>
            <a:r>
              <a:rPr lang="id-ID" sz="3200" dirty="0"/>
              <a:t>Sambungan soal pada pertemuan ke 2</a:t>
            </a:r>
            <a:r>
              <a:rPr lang="en-US" sz="3200" dirty="0"/>
              <a:t> (Data Pak </a:t>
            </a:r>
            <a:r>
              <a:rPr lang="en-US" sz="3200" dirty="0" err="1"/>
              <a:t>Umbu</a:t>
            </a:r>
            <a:r>
              <a:rPr lang="en-US" sz="3200" dirty="0"/>
              <a:t>)</a:t>
            </a:r>
            <a:endParaRPr lang="id-ID" sz="3200" dirty="0"/>
          </a:p>
          <a:p>
            <a:r>
              <a:rPr lang="id-ID" sz="3200" dirty="0"/>
              <a:t>Carilah nilai median dari data yang telah dikelompokan</a:t>
            </a:r>
            <a:r>
              <a:rPr lang="en-US" sz="3200" dirty="0"/>
              <a:t> </a:t>
            </a:r>
            <a:r>
              <a:rPr lang="en-US" sz="3200" dirty="0" err="1"/>
              <a:t>tersebut</a:t>
            </a:r>
            <a:r>
              <a:rPr lang="id-ID" sz="3200" dirty="0"/>
              <a:t>!</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47701-72E4-4DA7-B106-7CDE10C5CC7C}"/>
              </a:ext>
            </a:extLst>
          </p:cNvPr>
          <p:cNvSpPr>
            <a:spLocks noGrp="1"/>
          </p:cNvSpPr>
          <p:nvPr>
            <p:ph type="title"/>
          </p:nvPr>
        </p:nvSpPr>
        <p:spPr/>
        <p:txBody>
          <a:bodyPr/>
          <a:lstStyle/>
          <a:p>
            <a:r>
              <a:rPr lang="en-US" dirty="0" err="1"/>
              <a:t>Lanjutan</a:t>
            </a:r>
            <a:r>
              <a:rPr lang="en-US" dirty="0"/>
              <a:t>…</a:t>
            </a:r>
            <a:endParaRPr lang="en-ID" dirty="0"/>
          </a:p>
        </p:txBody>
      </p:sp>
      <p:graphicFrame>
        <p:nvGraphicFramePr>
          <p:cNvPr id="5" name="Content Placeholder 4">
            <a:extLst>
              <a:ext uri="{FF2B5EF4-FFF2-40B4-BE49-F238E27FC236}">
                <a16:creationId xmlns:a16="http://schemas.microsoft.com/office/drawing/2014/main" id="{9415BC8E-D00E-47B4-850A-A628D0C02739}"/>
              </a:ext>
            </a:extLst>
          </p:cNvPr>
          <p:cNvGraphicFramePr>
            <a:graphicFrameLocks noGrp="1"/>
          </p:cNvGraphicFramePr>
          <p:nvPr>
            <p:ph idx="1"/>
            <p:extLst>
              <p:ext uri="{D42A27DB-BD31-4B8C-83A1-F6EECF244321}">
                <p14:modId xmlns:p14="http://schemas.microsoft.com/office/powerpoint/2010/main" val="4098314642"/>
              </p:ext>
            </p:extLst>
          </p:nvPr>
        </p:nvGraphicFramePr>
        <p:xfrm>
          <a:off x="228600" y="1524000"/>
          <a:ext cx="6093659" cy="3484880"/>
        </p:xfrm>
        <a:graphic>
          <a:graphicData uri="http://schemas.openxmlformats.org/drawingml/2006/table">
            <a:tbl>
              <a:tblPr firstRow="1" bandRow="1">
                <a:tableStyleId>{5C22544A-7EE6-4342-B048-85BDC9FD1C3A}</a:tableStyleId>
              </a:tblPr>
              <a:tblGrid>
                <a:gridCol w="942770">
                  <a:extLst>
                    <a:ext uri="{9D8B030D-6E8A-4147-A177-3AD203B41FA5}">
                      <a16:colId xmlns:a16="http://schemas.microsoft.com/office/drawing/2014/main" val="2869108970"/>
                    </a:ext>
                  </a:extLst>
                </a:gridCol>
                <a:gridCol w="1303236">
                  <a:extLst>
                    <a:ext uri="{9D8B030D-6E8A-4147-A177-3AD203B41FA5}">
                      <a16:colId xmlns:a16="http://schemas.microsoft.com/office/drawing/2014/main" val="4284246608"/>
                    </a:ext>
                  </a:extLst>
                </a:gridCol>
                <a:gridCol w="868824">
                  <a:extLst>
                    <a:ext uri="{9D8B030D-6E8A-4147-A177-3AD203B41FA5}">
                      <a16:colId xmlns:a16="http://schemas.microsoft.com/office/drawing/2014/main" val="73900514"/>
                    </a:ext>
                  </a:extLst>
                </a:gridCol>
                <a:gridCol w="992943">
                  <a:extLst>
                    <a:ext uri="{9D8B030D-6E8A-4147-A177-3AD203B41FA5}">
                      <a16:colId xmlns:a16="http://schemas.microsoft.com/office/drawing/2014/main" val="3527038778"/>
                    </a:ext>
                  </a:extLst>
                </a:gridCol>
                <a:gridCol w="992943">
                  <a:extLst>
                    <a:ext uri="{9D8B030D-6E8A-4147-A177-3AD203B41FA5}">
                      <a16:colId xmlns:a16="http://schemas.microsoft.com/office/drawing/2014/main" val="3544695285"/>
                    </a:ext>
                  </a:extLst>
                </a:gridCol>
                <a:gridCol w="992943">
                  <a:extLst>
                    <a:ext uri="{9D8B030D-6E8A-4147-A177-3AD203B41FA5}">
                      <a16:colId xmlns:a16="http://schemas.microsoft.com/office/drawing/2014/main" val="572711755"/>
                    </a:ext>
                  </a:extLst>
                </a:gridCol>
              </a:tblGrid>
              <a:tr h="741680">
                <a:tc>
                  <a:txBody>
                    <a:bodyPr/>
                    <a:lstStyle/>
                    <a:p>
                      <a:pPr algn="ctr"/>
                      <a:r>
                        <a:rPr lang="en-US" sz="2400" dirty="0"/>
                        <a:t>Kelas</a:t>
                      </a:r>
                      <a:endParaRPr lang="en-ID" sz="2400" dirty="0"/>
                    </a:p>
                  </a:txBody>
                  <a:tcPr/>
                </a:tc>
                <a:tc>
                  <a:txBody>
                    <a:bodyPr/>
                    <a:lstStyle/>
                    <a:p>
                      <a:pPr algn="ctr"/>
                      <a:r>
                        <a:rPr lang="en-US" sz="2400" dirty="0"/>
                        <a:t>Interval</a:t>
                      </a:r>
                      <a:endParaRPr lang="en-ID" sz="2400" dirty="0"/>
                    </a:p>
                  </a:txBody>
                  <a:tcPr/>
                </a:tc>
                <a:tc>
                  <a:txBody>
                    <a:bodyPr/>
                    <a:lstStyle/>
                    <a:p>
                      <a:pPr algn="ctr"/>
                      <a:r>
                        <a:rPr lang="en-US" sz="2400" dirty="0"/>
                        <a:t>f</a:t>
                      </a:r>
                      <a:endParaRPr lang="en-ID" sz="2400" dirty="0"/>
                    </a:p>
                  </a:txBody>
                  <a:tcPr/>
                </a:tc>
                <a:tc>
                  <a:txBody>
                    <a:bodyPr/>
                    <a:lstStyle/>
                    <a:p>
                      <a:pPr algn="ctr"/>
                      <a:r>
                        <a:rPr lang="en-US" sz="2400" dirty="0"/>
                        <a:t>TKB</a:t>
                      </a:r>
                      <a:endParaRPr lang="en-ID" sz="2400" dirty="0"/>
                    </a:p>
                  </a:txBody>
                  <a:tcPr/>
                </a:tc>
                <a:tc>
                  <a:txBody>
                    <a:bodyPr/>
                    <a:lstStyle/>
                    <a:p>
                      <a:pPr algn="ctr"/>
                      <a:r>
                        <a:rPr lang="en-US" sz="2400" dirty="0"/>
                        <a:t>TKA</a:t>
                      </a:r>
                      <a:endParaRPr lang="en-ID" sz="2400" dirty="0"/>
                    </a:p>
                  </a:txBody>
                  <a:tcPr/>
                </a:tc>
                <a:tc>
                  <a:txBody>
                    <a:bodyPr/>
                    <a:lstStyle/>
                    <a:p>
                      <a:pPr algn="ctr"/>
                      <a:r>
                        <a:rPr lang="en-US" sz="2400" dirty="0"/>
                        <a:t>FK&gt;</a:t>
                      </a:r>
                      <a:endParaRPr lang="en-ID" sz="2400" dirty="0"/>
                    </a:p>
                  </a:txBody>
                  <a:tcPr/>
                </a:tc>
                <a:extLst>
                  <a:ext uri="{0D108BD9-81ED-4DB2-BD59-A6C34878D82A}">
                    <a16:rowId xmlns:a16="http://schemas.microsoft.com/office/drawing/2014/main" val="1027778599"/>
                  </a:ext>
                </a:extLst>
              </a:tr>
              <a:tr h="370840">
                <a:tc>
                  <a:txBody>
                    <a:bodyPr/>
                    <a:lstStyle/>
                    <a:p>
                      <a:r>
                        <a:rPr lang="en-US" sz="2400" dirty="0"/>
                        <a:t>1</a:t>
                      </a:r>
                      <a:endParaRPr lang="en-ID" sz="2400" dirty="0"/>
                    </a:p>
                  </a:txBody>
                  <a:tcPr/>
                </a:tc>
                <a:tc>
                  <a:txBody>
                    <a:bodyPr/>
                    <a:lstStyle/>
                    <a:p>
                      <a:r>
                        <a:rPr lang="en-US" sz="2400" dirty="0"/>
                        <a:t>15 – 28</a:t>
                      </a:r>
                      <a:endParaRPr lang="en-ID" sz="2400" dirty="0"/>
                    </a:p>
                  </a:txBody>
                  <a:tcPr/>
                </a:tc>
                <a:tc>
                  <a:txBody>
                    <a:bodyPr/>
                    <a:lstStyle/>
                    <a:p>
                      <a:pPr algn="ctr"/>
                      <a:r>
                        <a:rPr lang="en-US" sz="2400" dirty="0"/>
                        <a:t>1</a:t>
                      </a:r>
                      <a:endParaRPr lang="en-ID" sz="2400" dirty="0"/>
                    </a:p>
                  </a:txBody>
                  <a:tcPr/>
                </a:tc>
                <a:tc>
                  <a:txBody>
                    <a:bodyPr/>
                    <a:lstStyle/>
                    <a:p>
                      <a:pPr algn="ctr"/>
                      <a:r>
                        <a:rPr lang="en-US" sz="2400" dirty="0"/>
                        <a:t>14,5</a:t>
                      </a:r>
                      <a:endParaRPr lang="en-ID" sz="2400" dirty="0"/>
                    </a:p>
                  </a:txBody>
                  <a:tcPr/>
                </a:tc>
                <a:tc>
                  <a:txBody>
                    <a:bodyPr/>
                    <a:lstStyle/>
                    <a:p>
                      <a:pPr algn="ctr"/>
                      <a:r>
                        <a:rPr lang="en-US" sz="2400" dirty="0"/>
                        <a:t>28,5</a:t>
                      </a:r>
                      <a:endParaRPr lang="en-ID" sz="2400" dirty="0"/>
                    </a:p>
                  </a:txBody>
                  <a:tcPr/>
                </a:tc>
                <a:tc>
                  <a:txBody>
                    <a:bodyPr/>
                    <a:lstStyle/>
                    <a:p>
                      <a:r>
                        <a:rPr lang="en-US" sz="2400" dirty="0"/>
                        <a:t>15</a:t>
                      </a:r>
                      <a:endParaRPr lang="en-ID" sz="2400" dirty="0"/>
                    </a:p>
                  </a:txBody>
                  <a:tcPr/>
                </a:tc>
                <a:extLst>
                  <a:ext uri="{0D108BD9-81ED-4DB2-BD59-A6C34878D82A}">
                    <a16:rowId xmlns:a16="http://schemas.microsoft.com/office/drawing/2014/main" val="3980013917"/>
                  </a:ext>
                </a:extLst>
              </a:tr>
              <a:tr h="370840">
                <a:tc>
                  <a:txBody>
                    <a:bodyPr/>
                    <a:lstStyle/>
                    <a:p>
                      <a:r>
                        <a:rPr lang="en-US" sz="2400" dirty="0"/>
                        <a:t>2</a:t>
                      </a:r>
                      <a:endParaRPr lang="en-ID" sz="2400" dirty="0"/>
                    </a:p>
                  </a:txBody>
                  <a:tcPr/>
                </a:tc>
                <a:tc>
                  <a:txBody>
                    <a:bodyPr/>
                    <a:lstStyle/>
                    <a:p>
                      <a:r>
                        <a:rPr lang="en-US" sz="2400" dirty="0"/>
                        <a:t>29 – 42</a:t>
                      </a:r>
                      <a:endParaRPr lang="en-ID" sz="2400" dirty="0"/>
                    </a:p>
                  </a:txBody>
                  <a:tcPr/>
                </a:tc>
                <a:tc>
                  <a:txBody>
                    <a:bodyPr/>
                    <a:lstStyle/>
                    <a:p>
                      <a:pPr algn="ctr"/>
                      <a:r>
                        <a:rPr lang="en-US" sz="2400" dirty="0"/>
                        <a:t>3</a:t>
                      </a:r>
                      <a:endParaRPr lang="en-ID" sz="2400" dirty="0"/>
                    </a:p>
                  </a:txBody>
                  <a:tcPr/>
                </a:tc>
                <a:tc>
                  <a:txBody>
                    <a:bodyPr/>
                    <a:lstStyle/>
                    <a:p>
                      <a:pPr algn="ctr"/>
                      <a:r>
                        <a:rPr lang="en-US" sz="2400" dirty="0"/>
                        <a:t>28,5</a:t>
                      </a:r>
                      <a:endParaRPr lang="en-ID" sz="2400" dirty="0"/>
                    </a:p>
                  </a:txBody>
                  <a:tcPr/>
                </a:tc>
                <a:tc>
                  <a:txBody>
                    <a:bodyPr/>
                    <a:lstStyle/>
                    <a:p>
                      <a:pPr algn="ctr"/>
                      <a:r>
                        <a:rPr lang="en-US" sz="2400" dirty="0"/>
                        <a:t>42,5</a:t>
                      </a:r>
                      <a:endParaRPr lang="en-ID" sz="2400" dirty="0"/>
                    </a:p>
                  </a:txBody>
                  <a:tcPr/>
                </a:tc>
                <a:tc>
                  <a:txBody>
                    <a:bodyPr/>
                    <a:lstStyle/>
                    <a:p>
                      <a:r>
                        <a:rPr lang="en-US" sz="2400" dirty="0"/>
                        <a:t>14</a:t>
                      </a:r>
                      <a:endParaRPr lang="en-ID" sz="2400" dirty="0"/>
                    </a:p>
                  </a:txBody>
                  <a:tcPr/>
                </a:tc>
                <a:extLst>
                  <a:ext uri="{0D108BD9-81ED-4DB2-BD59-A6C34878D82A}">
                    <a16:rowId xmlns:a16="http://schemas.microsoft.com/office/drawing/2014/main" val="3479793803"/>
                  </a:ext>
                </a:extLst>
              </a:tr>
              <a:tr h="370840">
                <a:tc>
                  <a:txBody>
                    <a:bodyPr/>
                    <a:lstStyle/>
                    <a:p>
                      <a:r>
                        <a:rPr lang="en-US" sz="2400" dirty="0"/>
                        <a:t>3</a:t>
                      </a:r>
                      <a:endParaRPr lang="en-ID" sz="2400" dirty="0"/>
                    </a:p>
                  </a:txBody>
                  <a:tcPr/>
                </a:tc>
                <a:tc>
                  <a:txBody>
                    <a:bodyPr/>
                    <a:lstStyle/>
                    <a:p>
                      <a:r>
                        <a:rPr lang="en-US" sz="2400" dirty="0"/>
                        <a:t>43 – 56</a:t>
                      </a:r>
                      <a:endParaRPr lang="en-ID" sz="2400" dirty="0"/>
                    </a:p>
                  </a:txBody>
                  <a:tcPr/>
                </a:tc>
                <a:tc>
                  <a:txBody>
                    <a:bodyPr/>
                    <a:lstStyle/>
                    <a:p>
                      <a:pPr algn="ctr"/>
                      <a:r>
                        <a:rPr lang="en-US" sz="2400" dirty="0"/>
                        <a:t>7</a:t>
                      </a:r>
                      <a:endParaRPr lang="en-ID"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42,5</a:t>
                      </a:r>
                      <a:endParaRPr lang="en-ID" sz="2400" dirty="0"/>
                    </a:p>
                  </a:txBody>
                  <a:tcPr/>
                </a:tc>
                <a:tc>
                  <a:txBody>
                    <a:bodyPr/>
                    <a:lstStyle/>
                    <a:p>
                      <a:pPr algn="ctr"/>
                      <a:r>
                        <a:rPr lang="en-US" sz="2400" dirty="0"/>
                        <a:t>56,5</a:t>
                      </a:r>
                      <a:endParaRPr lang="en-ID" sz="2400" dirty="0"/>
                    </a:p>
                  </a:txBody>
                  <a:tcPr/>
                </a:tc>
                <a:tc>
                  <a:txBody>
                    <a:bodyPr/>
                    <a:lstStyle/>
                    <a:p>
                      <a:r>
                        <a:rPr lang="en-US" sz="2400" dirty="0"/>
                        <a:t>11</a:t>
                      </a:r>
                      <a:endParaRPr lang="en-ID" sz="2400" dirty="0"/>
                    </a:p>
                  </a:txBody>
                  <a:tcPr/>
                </a:tc>
                <a:extLst>
                  <a:ext uri="{0D108BD9-81ED-4DB2-BD59-A6C34878D82A}">
                    <a16:rowId xmlns:a16="http://schemas.microsoft.com/office/drawing/2014/main" val="2366665600"/>
                  </a:ext>
                </a:extLst>
              </a:tr>
              <a:tr h="370840">
                <a:tc>
                  <a:txBody>
                    <a:bodyPr/>
                    <a:lstStyle/>
                    <a:p>
                      <a:r>
                        <a:rPr lang="en-US" sz="2400" dirty="0"/>
                        <a:t>4</a:t>
                      </a:r>
                      <a:endParaRPr lang="en-ID" sz="2400" dirty="0"/>
                    </a:p>
                  </a:txBody>
                  <a:tcPr/>
                </a:tc>
                <a:tc>
                  <a:txBody>
                    <a:bodyPr/>
                    <a:lstStyle/>
                    <a:p>
                      <a:r>
                        <a:rPr lang="en-US" sz="2400" dirty="0"/>
                        <a:t>57 – 70</a:t>
                      </a:r>
                      <a:endParaRPr lang="en-ID" sz="2400" dirty="0"/>
                    </a:p>
                  </a:txBody>
                  <a:tcPr/>
                </a:tc>
                <a:tc>
                  <a:txBody>
                    <a:bodyPr/>
                    <a:lstStyle/>
                    <a:p>
                      <a:pPr algn="ctr"/>
                      <a:r>
                        <a:rPr lang="en-US" sz="2400" dirty="0"/>
                        <a:t>3</a:t>
                      </a:r>
                      <a:endParaRPr lang="en-ID" sz="2400" dirty="0"/>
                    </a:p>
                  </a:txBody>
                  <a:tcPr/>
                </a:tc>
                <a:tc>
                  <a:txBody>
                    <a:bodyPr/>
                    <a:lstStyle/>
                    <a:p>
                      <a:pPr algn="ctr"/>
                      <a:r>
                        <a:rPr lang="en-US" sz="2400" dirty="0"/>
                        <a:t>56,5</a:t>
                      </a:r>
                      <a:endParaRPr lang="en-ID" sz="2400" dirty="0"/>
                    </a:p>
                  </a:txBody>
                  <a:tcPr/>
                </a:tc>
                <a:tc>
                  <a:txBody>
                    <a:bodyPr/>
                    <a:lstStyle/>
                    <a:p>
                      <a:pPr algn="ctr"/>
                      <a:r>
                        <a:rPr lang="en-US" sz="2400" dirty="0"/>
                        <a:t>70,5</a:t>
                      </a:r>
                      <a:endParaRPr lang="en-ID" sz="2400" dirty="0"/>
                    </a:p>
                  </a:txBody>
                  <a:tcPr/>
                </a:tc>
                <a:tc>
                  <a:txBody>
                    <a:bodyPr/>
                    <a:lstStyle/>
                    <a:p>
                      <a:r>
                        <a:rPr lang="en-US" sz="2400" dirty="0"/>
                        <a:t>4</a:t>
                      </a:r>
                      <a:endParaRPr lang="en-ID" sz="2400" dirty="0"/>
                    </a:p>
                  </a:txBody>
                  <a:tcPr/>
                </a:tc>
                <a:extLst>
                  <a:ext uri="{0D108BD9-81ED-4DB2-BD59-A6C34878D82A}">
                    <a16:rowId xmlns:a16="http://schemas.microsoft.com/office/drawing/2014/main" val="1781390835"/>
                  </a:ext>
                </a:extLst>
              </a:tr>
              <a:tr h="370840">
                <a:tc>
                  <a:txBody>
                    <a:bodyPr/>
                    <a:lstStyle/>
                    <a:p>
                      <a:r>
                        <a:rPr lang="en-US" sz="2400" dirty="0"/>
                        <a:t>5</a:t>
                      </a:r>
                      <a:endParaRPr lang="en-ID" sz="2400" dirty="0"/>
                    </a:p>
                  </a:txBody>
                  <a:tcPr/>
                </a:tc>
                <a:tc>
                  <a:txBody>
                    <a:bodyPr/>
                    <a:lstStyle/>
                    <a:p>
                      <a:r>
                        <a:rPr lang="en-US" sz="2400" dirty="0"/>
                        <a:t>71 – 84</a:t>
                      </a:r>
                      <a:endParaRPr lang="en-ID" sz="2400" dirty="0"/>
                    </a:p>
                  </a:txBody>
                  <a:tcPr/>
                </a:tc>
                <a:tc>
                  <a:txBody>
                    <a:bodyPr/>
                    <a:lstStyle/>
                    <a:p>
                      <a:pPr algn="ctr"/>
                      <a:r>
                        <a:rPr lang="en-US" sz="2400" dirty="0"/>
                        <a:t>1</a:t>
                      </a:r>
                      <a:endParaRPr lang="en-ID" sz="2400" dirty="0"/>
                    </a:p>
                  </a:txBody>
                  <a:tcPr/>
                </a:tc>
                <a:tc>
                  <a:txBody>
                    <a:bodyPr/>
                    <a:lstStyle/>
                    <a:p>
                      <a:pPr algn="ctr"/>
                      <a:r>
                        <a:rPr lang="en-US" sz="2400" dirty="0"/>
                        <a:t>70,5</a:t>
                      </a:r>
                      <a:endParaRPr lang="en-ID" sz="2400" dirty="0"/>
                    </a:p>
                  </a:txBody>
                  <a:tcPr/>
                </a:tc>
                <a:tc>
                  <a:txBody>
                    <a:bodyPr/>
                    <a:lstStyle/>
                    <a:p>
                      <a:pPr algn="ctr"/>
                      <a:r>
                        <a:rPr lang="en-US" sz="2400" dirty="0"/>
                        <a:t>84,5</a:t>
                      </a:r>
                      <a:endParaRPr lang="en-ID" sz="2400" dirty="0"/>
                    </a:p>
                  </a:txBody>
                  <a:tcPr/>
                </a:tc>
                <a:tc>
                  <a:txBody>
                    <a:bodyPr/>
                    <a:lstStyle/>
                    <a:p>
                      <a:r>
                        <a:rPr lang="en-US" sz="2400" dirty="0"/>
                        <a:t>1</a:t>
                      </a:r>
                      <a:endParaRPr lang="en-ID" sz="2400" dirty="0"/>
                    </a:p>
                  </a:txBody>
                  <a:tcPr/>
                </a:tc>
                <a:extLst>
                  <a:ext uri="{0D108BD9-81ED-4DB2-BD59-A6C34878D82A}">
                    <a16:rowId xmlns:a16="http://schemas.microsoft.com/office/drawing/2014/main" val="3901863160"/>
                  </a:ext>
                </a:extLst>
              </a:tr>
              <a:tr h="370840">
                <a:tc gridSpan="2">
                  <a:txBody>
                    <a:bodyPr/>
                    <a:lstStyle/>
                    <a:p>
                      <a:pPr algn="r"/>
                      <a:r>
                        <a:rPr lang="en-US" sz="2400" dirty="0"/>
                        <a:t>Total</a:t>
                      </a:r>
                      <a:endParaRPr lang="en-ID" sz="2400" dirty="0"/>
                    </a:p>
                  </a:txBody>
                  <a:tcPr/>
                </a:tc>
                <a:tc hMerge="1">
                  <a:txBody>
                    <a:bodyPr/>
                    <a:lstStyle/>
                    <a:p>
                      <a:endParaRPr lang="en-ID" sz="2400" dirty="0"/>
                    </a:p>
                  </a:txBody>
                  <a:tcPr/>
                </a:tc>
                <a:tc>
                  <a:txBody>
                    <a:bodyPr/>
                    <a:lstStyle/>
                    <a:p>
                      <a:pPr algn="ctr"/>
                      <a:r>
                        <a:rPr lang="en-US" sz="2400" dirty="0"/>
                        <a:t>15</a:t>
                      </a:r>
                      <a:endParaRPr lang="en-ID" sz="2400" dirty="0"/>
                    </a:p>
                  </a:txBody>
                  <a:tcPr/>
                </a:tc>
                <a:tc>
                  <a:txBody>
                    <a:bodyPr/>
                    <a:lstStyle/>
                    <a:p>
                      <a:pPr algn="ctr"/>
                      <a:endParaRPr lang="en-ID" sz="2400" dirty="0"/>
                    </a:p>
                  </a:txBody>
                  <a:tcPr/>
                </a:tc>
                <a:tc>
                  <a:txBody>
                    <a:bodyPr/>
                    <a:lstStyle/>
                    <a:p>
                      <a:pPr algn="ctr"/>
                      <a:endParaRPr lang="en-ID" sz="2400" dirty="0"/>
                    </a:p>
                  </a:txBody>
                  <a:tcPr/>
                </a:tc>
                <a:tc>
                  <a:txBody>
                    <a:bodyPr/>
                    <a:lstStyle/>
                    <a:p>
                      <a:pPr algn="ctr"/>
                      <a:endParaRPr lang="en-ID" sz="2400" dirty="0"/>
                    </a:p>
                  </a:txBody>
                  <a:tcPr/>
                </a:tc>
                <a:extLst>
                  <a:ext uri="{0D108BD9-81ED-4DB2-BD59-A6C34878D82A}">
                    <a16:rowId xmlns:a16="http://schemas.microsoft.com/office/drawing/2014/main" val="900796459"/>
                  </a:ext>
                </a:extLst>
              </a:tr>
            </a:tbl>
          </a:graphicData>
        </a:graphic>
      </p:graphicFrame>
      <p:sp>
        <p:nvSpPr>
          <p:cNvPr id="6" name="TextBox 5">
            <a:extLst>
              <a:ext uri="{FF2B5EF4-FFF2-40B4-BE49-F238E27FC236}">
                <a16:creationId xmlns:a16="http://schemas.microsoft.com/office/drawing/2014/main" id="{4BC39EA3-3311-4FDB-A8DC-6994BC255141}"/>
              </a:ext>
            </a:extLst>
          </p:cNvPr>
          <p:cNvSpPr txBox="1"/>
          <p:nvPr/>
        </p:nvSpPr>
        <p:spPr>
          <a:xfrm>
            <a:off x="7467600" y="1463040"/>
            <a:ext cx="2438400" cy="400110"/>
          </a:xfrm>
          <a:prstGeom prst="rect">
            <a:avLst/>
          </a:prstGeom>
          <a:noFill/>
        </p:spPr>
        <p:txBody>
          <a:bodyPr wrap="square" rtlCol="0">
            <a:spAutoFit/>
          </a:bodyPr>
          <a:lstStyle/>
          <a:p>
            <a:r>
              <a:rPr lang="en-US" sz="2000" dirty="0" err="1"/>
              <a:t>Letak</a:t>
            </a:r>
            <a:r>
              <a:rPr lang="en-US" sz="2000" dirty="0"/>
              <a:t> Kelas Median</a:t>
            </a:r>
            <a:endParaRPr lang="en-ID" sz="2000" dirty="0"/>
          </a:p>
        </p:txBody>
      </p:sp>
      <p:sp>
        <p:nvSpPr>
          <p:cNvPr id="7" name="TextBox 6">
            <a:extLst>
              <a:ext uri="{FF2B5EF4-FFF2-40B4-BE49-F238E27FC236}">
                <a16:creationId xmlns:a16="http://schemas.microsoft.com/office/drawing/2014/main" id="{3D278128-E9E6-47F3-BB8F-DC2275AE52A7}"/>
              </a:ext>
            </a:extLst>
          </p:cNvPr>
          <p:cNvSpPr txBox="1"/>
          <p:nvPr/>
        </p:nvSpPr>
        <p:spPr>
          <a:xfrm>
            <a:off x="7467600" y="1885890"/>
            <a:ext cx="2209800" cy="400110"/>
          </a:xfrm>
          <a:prstGeom prst="rect">
            <a:avLst/>
          </a:prstGeom>
          <a:noFill/>
        </p:spPr>
        <p:txBody>
          <a:bodyPr wrap="square" rtlCol="0">
            <a:spAutoFit/>
          </a:bodyPr>
          <a:lstStyle/>
          <a:p>
            <a:r>
              <a:rPr lang="en-US" sz="2000" dirty="0"/>
              <a:t>n/2 = 15/2 = 7,5</a:t>
            </a:r>
            <a:endParaRPr lang="en-ID" sz="2000" dirty="0"/>
          </a:p>
        </p:txBody>
      </p:sp>
      <p:sp>
        <p:nvSpPr>
          <p:cNvPr id="3" name="Rectangle: Rounded Corners 2">
            <a:extLst>
              <a:ext uri="{FF2B5EF4-FFF2-40B4-BE49-F238E27FC236}">
                <a16:creationId xmlns:a16="http://schemas.microsoft.com/office/drawing/2014/main" id="{E00AA8BD-8875-44E0-9C51-095332CE69BB}"/>
              </a:ext>
            </a:extLst>
          </p:cNvPr>
          <p:cNvSpPr/>
          <p:nvPr/>
        </p:nvSpPr>
        <p:spPr>
          <a:xfrm>
            <a:off x="5435600" y="1539240"/>
            <a:ext cx="685800" cy="478390"/>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cxnSp>
        <p:nvCxnSpPr>
          <p:cNvPr id="8" name="Straight Arrow Connector 7">
            <a:extLst>
              <a:ext uri="{FF2B5EF4-FFF2-40B4-BE49-F238E27FC236}">
                <a16:creationId xmlns:a16="http://schemas.microsoft.com/office/drawing/2014/main" id="{16187245-DF09-4644-BE49-856B051F8B6A}"/>
              </a:ext>
            </a:extLst>
          </p:cNvPr>
          <p:cNvCxnSpPr>
            <a:cxnSpLocks/>
            <a:stCxn id="7" idx="1"/>
          </p:cNvCxnSpPr>
          <p:nvPr/>
        </p:nvCxnSpPr>
        <p:spPr>
          <a:xfrm flipH="1">
            <a:off x="5715000" y="2085945"/>
            <a:ext cx="1752600" cy="1257593"/>
          </a:xfrm>
          <a:prstGeom prst="straightConnector1">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C683B456-94D8-4133-9C34-AF224E0DCA49}"/>
                  </a:ext>
                </a:extLst>
              </p:cNvPr>
              <p:cNvSpPr txBox="1"/>
              <p:nvPr/>
            </p:nvSpPr>
            <p:spPr>
              <a:xfrm>
                <a:off x="7474857" y="2590800"/>
                <a:ext cx="2572114" cy="7134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sz="2000" b="0" i="0" smtClean="0">
                          <a:latin typeface="+mj-lt"/>
                        </a:rPr>
                        <m:t>Md</m:t>
                      </m:r>
                      <m:r>
                        <m:rPr>
                          <m:nor/>
                        </m:rPr>
                        <a:rPr lang="en-US" sz="2000" b="0" i="0" smtClean="0">
                          <a:latin typeface="+mj-lt"/>
                        </a:rPr>
                        <m:t>=42,5+</m:t>
                      </m:r>
                      <m:f>
                        <m:fPr>
                          <m:ctrlPr>
                            <a:rPr lang="en-US" sz="2000" b="0" i="1" smtClean="0">
                              <a:latin typeface="Cambria Math" panose="02040503050406030204" pitchFamily="18" charset="0"/>
                            </a:rPr>
                          </m:ctrlPr>
                        </m:fPr>
                        <m:num>
                          <m:f>
                            <m:fPr>
                              <m:type m:val="skw"/>
                              <m:ctrlPr>
                                <a:rPr lang="en-US" sz="2000" b="0" i="1" smtClean="0">
                                  <a:latin typeface="Cambria Math" panose="02040503050406030204" pitchFamily="18" charset="0"/>
                                </a:rPr>
                              </m:ctrlPr>
                            </m:fPr>
                            <m:num>
                              <m:r>
                                <m:rPr>
                                  <m:nor/>
                                </m:rPr>
                                <a:rPr lang="en-US" sz="2000" b="0" i="0" smtClean="0">
                                  <a:latin typeface="+mj-lt"/>
                                </a:rPr>
                                <m:t>15</m:t>
                              </m:r>
                            </m:num>
                            <m:den>
                              <m:r>
                                <m:rPr>
                                  <m:nor/>
                                </m:rPr>
                                <a:rPr lang="en-US" sz="2000" b="0" i="0" smtClean="0">
                                  <a:latin typeface="+mj-lt"/>
                                </a:rPr>
                                <m:t>2</m:t>
                              </m:r>
                            </m:den>
                          </m:f>
                          <m:r>
                            <m:rPr>
                              <m:nor/>
                            </m:rPr>
                            <a:rPr lang="en-US" sz="2000" b="0" i="0" smtClean="0">
                              <a:latin typeface="+mj-lt"/>
                            </a:rPr>
                            <m:t>−4</m:t>
                          </m:r>
                        </m:num>
                        <m:den>
                          <m:r>
                            <m:rPr>
                              <m:nor/>
                            </m:rPr>
                            <a:rPr lang="en-US" sz="2000" b="0" i="0" smtClean="0">
                              <a:latin typeface="+mj-lt"/>
                            </a:rPr>
                            <m:t>7</m:t>
                          </m:r>
                        </m:den>
                      </m:f>
                      <m:r>
                        <m:rPr>
                          <m:nor/>
                        </m:rPr>
                        <a:rPr lang="en-US" sz="2000" b="0" i="0" smtClean="0">
                          <a:latin typeface="+mj-lt"/>
                        </a:rPr>
                        <m:t>x</m:t>
                      </m:r>
                      <m:r>
                        <m:rPr>
                          <m:nor/>
                        </m:rPr>
                        <a:rPr lang="en-US" sz="2000" b="0" i="0" smtClean="0">
                          <a:latin typeface="+mj-lt"/>
                        </a:rPr>
                        <m:t> 13</m:t>
                      </m:r>
                    </m:oMath>
                  </m:oMathPara>
                </a14:m>
                <a:endParaRPr lang="en-ID" sz="2000" dirty="0">
                  <a:latin typeface="+mj-lt"/>
                </a:endParaRPr>
              </a:p>
            </p:txBody>
          </p:sp>
        </mc:Choice>
        <mc:Fallback xmlns="">
          <p:sp>
            <p:nvSpPr>
              <p:cNvPr id="10" name="TextBox 9">
                <a:extLst>
                  <a:ext uri="{FF2B5EF4-FFF2-40B4-BE49-F238E27FC236}">
                    <a16:creationId xmlns:a16="http://schemas.microsoft.com/office/drawing/2014/main" id="{C683B456-94D8-4133-9C34-AF224E0DCA49}"/>
                  </a:ext>
                </a:extLst>
              </p:cNvPr>
              <p:cNvSpPr txBox="1">
                <a:spLocks noRot="1" noChangeAspect="1" noMove="1" noResize="1" noEditPoints="1" noAdjustHandles="1" noChangeArrowheads="1" noChangeShapeType="1" noTextEdit="1"/>
              </p:cNvSpPr>
              <p:nvPr/>
            </p:nvSpPr>
            <p:spPr>
              <a:xfrm>
                <a:off x="7474857" y="2590800"/>
                <a:ext cx="2572114" cy="713465"/>
              </a:xfrm>
              <a:prstGeom prst="rect">
                <a:avLst/>
              </a:prstGeom>
              <a:blipFill>
                <a:blip r:embed="rId2"/>
                <a:stretch>
                  <a:fillRect/>
                </a:stretch>
              </a:blipFill>
            </p:spPr>
            <p:txBody>
              <a:bodyPr/>
              <a:lstStyle/>
              <a:p>
                <a:r>
                  <a:rPr lang="en-ID">
                    <a:noFill/>
                  </a:rPr>
                  <a:t> </a:t>
                </a:r>
              </a:p>
            </p:txBody>
          </p:sp>
        </mc:Fallback>
      </mc:AlternateContent>
      <p:sp>
        <p:nvSpPr>
          <p:cNvPr id="11" name="Rectangle 10">
            <a:extLst>
              <a:ext uri="{FF2B5EF4-FFF2-40B4-BE49-F238E27FC236}">
                <a16:creationId xmlns:a16="http://schemas.microsoft.com/office/drawing/2014/main" id="{2809F684-878A-4B1E-BCBE-CADAEBE4A96E}"/>
              </a:ext>
            </a:extLst>
          </p:cNvPr>
          <p:cNvSpPr/>
          <p:nvPr/>
        </p:nvSpPr>
        <p:spPr>
          <a:xfrm>
            <a:off x="291694" y="3200401"/>
            <a:ext cx="6030565" cy="367598"/>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2" name="Rectangle: Rounded Corners 11">
            <a:extLst>
              <a:ext uri="{FF2B5EF4-FFF2-40B4-BE49-F238E27FC236}">
                <a16:creationId xmlns:a16="http://schemas.microsoft.com/office/drawing/2014/main" id="{A7D74FC3-6921-4998-A9E6-3B192E8B5FD5}"/>
              </a:ext>
            </a:extLst>
          </p:cNvPr>
          <p:cNvSpPr/>
          <p:nvPr/>
        </p:nvSpPr>
        <p:spPr>
          <a:xfrm>
            <a:off x="3429000" y="3200400"/>
            <a:ext cx="762000" cy="36759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3" name="Rectangle: Rounded Corners 12">
            <a:extLst>
              <a:ext uri="{FF2B5EF4-FFF2-40B4-BE49-F238E27FC236}">
                <a16:creationId xmlns:a16="http://schemas.microsoft.com/office/drawing/2014/main" id="{AE931E4B-6956-42E8-A218-E4A0C5CAF02D}"/>
              </a:ext>
            </a:extLst>
          </p:cNvPr>
          <p:cNvSpPr/>
          <p:nvPr/>
        </p:nvSpPr>
        <p:spPr>
          <a:xfrm>
            <a:off x="5359400" y="3696683"/>
            <a:ext cx="762000" cy="36759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4" name="Rectangle: Rounded Corners 13">
            <a:extLst>
              <a:ext uri="{FF2B5EF4-FFF2-40B4-BE49-F238E27FC236}">
                <a16:creationId xmlns:a16="http://schemas.microsoft.com/office/drawing/2014/main" id="{2ACD02C4-9985-48DD-A4F0-DFEA1E8A3FDC}"/>
              </a:ext>
            </a:extLst>
          </p:cNvPr>
          <p:cNvSpPr/>
          <p:nvPr/>
        </p:nvSpPr>
        <p:spPr>
          <a:xfrm>
            <a:off x="2514600" y="3200399"/>
            <a:ext cx="762000" cy="36759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5" name="Rectangle: Rounded Corners 14">
            <a:extLst>
              <a:ext uri="{FF2B5EF4-FFF2-40B4-BE49-F238E27FC236}">
                <a16:creationId xmlns:a16="http://schemas.microsoft.com/office/drawing/2014/main" id="{E20C2989-2711-4B35-8BCA-C1889ADDB833}"/>
              </a:ext>
            </a:extLst>
          </p:cNvPr>
          <p:cNvSpPr/>
          <p:nvPr/>
        </p:nvSpPr>
        <p:spPr>
          <a:xfrm>
            <a:off x="2514600" y="4543623"/>
            <a:ext cx="762000" cy="36759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CB555032-C861-4247-81E9-99A091BF113C}"/>
                  </a:ext>
                </a:extLst>
              </p:cNvPr>
              <p:cNvSpPr txBox="1"/>
              <p:nvPr/>
            </p:nvSpPr>
            <p:spPr>
              <a:xfrm>
                <a:off x="7532633" y="3343538"/>
                <a:ext cx="2363404" cy="58246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sz="2000" b="0" i="0" smtClean="0">
                          <a:latin typeface="+mj-lt"/>
                        </a:rPr>
                        <m:t>Md</m:t>
                      </m:r>
                      <m:r>
                        <m:rPr>
                          <m:nor/>
                        </m:rPr>
                        <a:rPr lang="en-US" sz="2000" b="0" i="0" smtClean="0">
                          <a:latin typeface="+mj-lt"/>
                        </a:rPr>
                        <m:t>=42,5+</m:t>
                      </m:r>
                      <m:f>
                        <m:fPr>
                          <m:ctrlPr>
                            <a:rPr lang="en-US" sz="2000" b="0" i="1" smtClean="0">
                              <a:latin typeface="Cambria Math" panose="02040503050406030204" pitchFamily="18" charset="0"/>
                            </a:rPr>
                          </m:ctrlPr>
                        </m:fPr>
                        <m:num>
                          <m:r>
                            <m:rPr>
                              <m:nor/>
                            </m:rPr>
                            <a:rPr lang="en-US" sz="2000" b="0" i="0" smtClean="0">
                              <a:latin typeface="+mj-lt"/>
                            </a:rPr>
                            <m:t>7,5−4</m:t>
                          </m:r>
                        </m:num>
                        <m:den>
                          <m:r>
                            <m:rPr>
                              <m:nor/>
                            </m:rPr>
                            <a:rPr lang="en-US" sz="2000" b="0" i="0" smtClean="0">
                              <a:latin typeface="+mj-lt"/>
                            </a:rPr>
                            <m:t>7</m:t>
                          </m:r>
                        </m:den>
                      </m:f>
                      <m:r>
                        <m:rPr>
                          <m:nor/>
                        </m:rPr>
                        <a:rPr lang="en-US" sz="2000" b="0" i="0" smtClean="0">
                          <a:latin typeface="+mj-lt"/>
                        </a:rPr>
                        <m:t>x</m:t>
                      </m:r>
                      <m:r>
                        <m:rPr>
                          <m:nor/>
                        </m:rPr>
                        <a:rPr lang="en-US" sz="2000" b="0" i="0" smtClean="0">
                          <a:latin typeface="+mj-lt"/>
                        </a:rPr>
                        <m:t> 13</m:t>
                      </m:r>
                    </m:oMath>
                  </m:oMathPara>
                </a14:m>
                <a:endParaRPr lang="en-ID" sz="2000" dirty="0">
                  <a:latin typeface="+mj-lt"/>
                </a:endParaRPr>
              </a:p>
            </p:txBody>
          </p:sp>
        </mc:Choice>
        <mc:Fallback xmlns="">
          <p:sp>
            <p:nvSpPr>
              <p:cNvPr id="16" name="TextBox 15">
                <a:extLst>
                  <a:ext uri="{FF2B5EF4-FFF2-40B4-BE49-F238E27FC236}">
                    <a16:creationId xmlns:a16="http://schemas.microsoft.com/office/drawing/2014/main" id="{CB555032-C861-4247-81E9-99A091BF113C}"/>
                  </a:ext>
                </a:extLst>
              </p:cNvPr>
              <p:cNvSpPr txBox="1">
                <a:spLocks noRot="1" noChangeAspect="1" noMove="1" noResize="1" noEditPoints="1" noAdjustHandles="1" noChangeArrowheads="1" noChangeShapeType="1" noTextEdit="1"/>
              </p:cNvSpPr>
              <p:nvPr/>
            </p:nvSpPr>
            <p:spPr>
              <a:xfrm>
                <a:off x="7532633" y="3343538"/>
                <a:ext cx="2363404" cy="582467"/>
              </a:xfrm>
              <a:prstGeom prst="rect">
                <a:avLst/>
              </a:prstGeom>
              <a:blipFill>
                <a:blip r:embed="rId3"/>
                <a:stretch>
                  <a:fillRect b="-1042"/>
                </a:stretch>
              </a:blipFill>
            </p:spPr>
            <p:txBody>
              <a:bodyPr/>
              <a:lstStyle/>
              <a:p>
                <a:r>
                  <a:rPr lang="en-ID">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ECD2B301-29C8-4423-A25D-4C53E09B9DD9}"/>
                  </a:ext>
                </a:extLst>
              </p:cNvPr>
              <p:cNvSpPr txBox="1"/>
              <p:nvPr/>
            </p:nvSpPr>
            <p:spPr>
              <a:xfrm>
                <a:off x="7569851" y="4013512"/>
                <a:ext cx="2094098" cy="58997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sz="2000" b="0" i="0" smtClean="0">
                          <a:latin typeface="+mj-lt"/>
                        </a:rPr>
                        <m:t>Md</m:t>
                      </m:r>
                      <m:r>
                        <m:rPr>
                          <m:nor/>
                        </m:rPr>
                        <a:rPr lang="en-US" sz="2000" b="0" i="0" smtClean="0">
                          <a:latin typeface="+mj-lt"/>
                        </a:rPr>
                        <m:t>=42,5+</m:t>
                      </m:r>
                      <m:f>
                        <m:fPr>
                          <m:ctrlPr>
                            <a:rPr lang="en-US" sz="2000" b="0" i="1" smtClean="0">
                              <a:latin typeface="Cambria Math" panose="02040503050406030204" pitchFamily="18" charset="0"/>
                            </a:rPr>
                          </m:ctrlPr>
                        </m:fPr>
                        <m:num>
                          <m:r>
                            <m:rPr>
                              <m:nor/>
                            </m:rPr>
                            <a:rPr lang="en-US" sz="2000" b="0" i="0" smtClean="0">
                              <a:latin typeface="+mj-lt"/>
                            </a:rPr>
                            <m:t>3,5</m:t>
                          </m:r>
                        </m:num>
                        <m:den>
                          <m:r>
                            <m:rPr>
                              <m:nor/>
                            </m:rPr>
                            <a:rPr lang="en-US" sz="2000" b="0" i="0" smtClean="0">
                              <a:latin typeface="+mj-lt"/>
                            </a:rPr>
                            <m:t>7</m:t>
                          </m:r>
                        </m:den>
                      </m:f>
                      <m:r>
                        <m:rPr>
                          <m:nor/>
                        </m:rPr>
                        <a:rPr lang="en-US" sz="2000" b="0" i="0" smtClean="0">
                          <a:latin typeface="+mj-lt"/>
                        </a:rPr>
                        <m:t>x</m:t>
                      </m:r>
                      <m:r>
                        <m:rPr>
                          <m:nor/>
                        </m:rPr>
                        <a:rPr lang="en-US" sz="2000" b="0" i="0" smtClean="0">
                          <a:latin typeface="+mj-lt"/>
                        </a:rPr>
                        <m:t> 13</m:t>
                      </m:r>
                    </m:oMath>
                  </m:oMathPara>
                </a14:m>
                <a:endParaRPr lang="en-ID" sz="2000" dirty="0">
                  <a:latin typeface="+mj-lt"/>
                </a:endParaRPr>
              </a:p>
            </p:txBody>
          </p:sp>
        </mc:Choice>
        <mc:Fallback xmlns="">
          <p:sp>
            <p:nvSpPr>
              <p:cNvPr id="17" name="TextBox 16">
                <a:extLst>
                  <a:ext uri="{FF2B5EF4-FFF2-40B4-BE49-F238E27FC236}">
                    <a16:creationId xmlns:a16="http://schemas.microsoft.com/office/drawing/2014/main" id="{ECD2B301-29C8-4423-A25D-4C53E09B9DD9}"/>
                  </a:ext>
                </a:extLst>
              </p:cNvPr>
              <p:cNvSpPr txBox="1">
                <a:spLocks noRot="1" noChangeAspect="1" noMove="1" noResize="1" noEditPoints="1" noAdjustHandles="1" noChangeArrowheads="1" noChangeShapeType="1" noTextEdit="1"/>
              </p:cNvSpPr>
              <p:nvPr/>
            </p:nvSpPr>
            <p:spPr>
              <a:xfrm>
                <a:off x="7569851" y="4013512"/>
                <a:ext cx="2094098" cy="589970"/>
              </a:xfrm>
              <a:prstGeom prst="rect">
                <a:avLst/>
              </a:prstGeom>
              <a:blipFill>
                <a:blip r:embed="rId4"/>
                <a:stretch>
                  <a:fillRect/>
                </a:stretch>
              </a:blipFill>
            </p:spPr>
            <p:txBody>
              <a:bodyPr/>
              <a:lstStyle/>
              <a:p>
                <a:r>
                  <a:rPr lang="en-ID">
                    <a:noFill/>
                  </a:rPr>
                  <a:t> </a:t>
                </a:r>
              </a:p>
            </p:txBody>
          </p:sp>
        </mc:Fallback>
      </mc:AlternateContent>
      <p:sp>
        <p:nvSpPr>
          <p:cNvPr id="18" name="TextBox 17">
            <a:extLst>
              <a:ext uri="{FF2B5EF4-FFF2-40B4-BE49-F238E27FC236}">
                <a16:creationId xmlns:a16="http://schemas.microsoft.com/office/drawing/2014/main" id="{C3BF55BD-03A0-4558-8B22-22B5BE8DD375}"/>
              </a:ext>
            </a:extLst>
          </p:cNvPr>
          <p:cNvSpPr txBox="1"/>
          <p:nvPr/>
        </p:nvSpPr>
        <p:spPr>
          <a:xfrm>
            <a:off x="7532632" y="4808825"/>
            <a:ext cx="2678167" cy="400110"/>
          </a:xfrm>
          <a:prstGeom prst="rect">
            <a:avLst/>
          </a:prstGeom>
          <a:noFill/>
        </p:spPr>
        <p:txBody>
          <a:bodyPr wrap="square" rtlCol="0">
            <a:spAutoFit/>
          </a:bodyPr>
          <a:lstStyle/>
          <a:p>
            <a:r>
              <a:rPr lang="en-US" sz="2000" dirty="0"/>
              <a:t>Md = 42,5+6,5 = 49</a:t>
            </a:r>
            <a:endParaRPr lang="en-ID" sz="2000" dirty="0"/>
          </a:p>
        </p:txBody>
      </p:sp>
      <p:sp>
        <p:nvSpPr>
          <p:cNvPr id="19" name="TextBox 18">
            <a:extLst>
              <a:ext uri="{FF2B5EF4-FFF2-40B4-BE49-F238E27FC236}">
                <a16:creationId xmlns:a16="http://schemas.microsoft.com/office/drawing/2014/main" id="{504FC8B9-F091-4513-9E6A-7746477520D3}"/>
              </a:ext>
            </a:extLst>
          </p:cNvPr>
          <p:cNvSpPr txBox="1"/>
          <p:nvPr/>
        </p:nvSpPr>
        <p:spPr>
          <a:xfrm>
            <a:off x="2895600" y="5563470"/>
            <a:ext cx="7379971" cy="954107"/>
          </a:xfrm>
          <a:prstGeom prst="rect">
            <a:avLst/>
          </a:prstGeom>
          <a:noFill/>
        </p:spPr>
        <p:txBody>
          <a:bodyPr wrap="square" rtlCol="0">
            <a:spAutoFit/>
          </a:bodyPr>
          <a:lstStyle/>
          <a:p>
            <a:r>
              <a:rPr lang="en-ID" sz="2800" dirty="0">
                <a:latin typeface="+mj-lt"/>
              </a:rPr>
              <a:t>Median </a:t>
            </a:r>
            <a:r>
              <a:rPr lang="en-ID" sz="2800" dirty="0" err="1">
                <a:latin typeface="+mj-lt"/>
              </a:rPr>
              <a:t>hasil</a:t>
            </a:r>
            <a:r>
              <a:rPr lang="en-ID" sz="2800" dirty="0">
                <a:latin typeface="+mj-lt"/>
              </a:rPr>
              <a:t> </a:t>
            </a:r>
            <a:r>
              <a:rPr lang="en-ID" sz="2800" dirty="0" err="1">
                <a:latin typeface="+mj-lt"/>
              </a:rPr>
              <a:t>panen</a:t>
            </a:r>
            <a:r>
              <a:rPr lang="en-ID" sz="2800" dirty="0">
                <a:latin typeface="+mj-lt"/>
              </a:rPr>
              <a:t> </a:t>
            </a:r>
            <a:r>
              <a:rPr lang="en-ID" sz="2800" dirty="0" err="1">
                <a:latin typeface="+mj-lt"/>
              </a:rPr>
              <a:t>pak</a:t>
            </a:r>
            <a:r>
              <a:rPr lang="en-ID" sz="2800" dirty="0">
                <a:latin typeface="+mj-lt"/>
              </a:rPr>
              <a:t> </a:t>
            </a:r>
            <a:r>
              <a:rPr lang="en-ID" sz="2800" dirty="0" err="1">
                <a:latin typeface="+mj-lt"/>
              </a:rPr>
              <a:t>Umbu</a:t>
            </a:r>
            <a:r>
              <a:rPr lang="en-ID" sz="2800" dirty="0">
                <a:latin typeface="+mj-lt"/>
              </a:rPr>
              <a:t> </a:t>
            </a:r>
            <a:r>
              <a:rPr lang="en-ID" sz="2800" dirty="0" err="1">
                <a:latin typeface="+mj-lt"/>
              </a:rPr>
              <a:t>selama</a:t>
            </a:r>
            <a:r>
              <a:rPr lang="en-ID" sz="2800" dirty="0">
                <a:latin typeface="+mj-lt"/>
              </a:rPr>
              <a:t> 15 </a:t>
            </a:r>
            <a:r>
              <a:rPr lang="en-ID" sz="2800" dirty="0" err="1">
                <a:latin typeface="+mj-lt"/>
              </a:rPr>
              <a:t>hari</a:t>
            </a:r>
            <a:r>
              <a:rPr lang="en-ID" sz="2800" dirty="0">
                <a:latin typeface="+mj-lt"/>
              </a:rPr>
              <a:t> </a:t>
            </a:r>
            <a:r>
              <a:rPr lang="en-ID" sz="2800" dirty="0" err="1">
                <a:latin typeface="+mj-lt"/>
              </a:rPr>
              <a:t>adalah</a:t>
            </a:r>
            <a:r>
              <a:rPr lang="en-ID" sz="2800" dirty="0">
                <a:latin typeface="+mj-lt"/>
              </a:rPr>
              <a:t> 49 kg.</a:t>
            </a:r>
          </a:p>
        </p:txBody>
      </p:sp>
    </p:spTree>
    <p:extLst>
      <p:ext uri="{BB962C8B-B14F-4D97-AF65-F5344CB8AC3E}">
        <p14:creationId xmlns:p14="http://schemas.microsoft.com/office/powerpoint/2010/main" val="97790561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down)">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xit" presetSubtype="21" fill="hold" grpId="1" nodeType="clickEffect">
                                  <p:stCondLst>
                                    <p:cond delay="0"/>
                                  </p:stCondLst>
                                  <p:childTnLst>
                                    <p:animEffect transition="out" filter="barn(inVertical)">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barn(inVertical)">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barn(inVertical)">
                                      <p:cBhvr>
                                        <p:cTn id="49" dur="5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barn(inVertical)">
                                      <p:cBhvr>
                                        <p:cTn id="54" dur="500"/>
                                        <p:tgtEl>
                                          <p:spTgt spid="13"/>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barn(inVertical)">
                                      <p:cBhvr>
                                        <p:cTn id="59" dur="500"/>
                                        <p:tgtEl>
                                          <p:spTgt spid="14"/>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wipe(down)">
                                      <p:cBhvr>
                                        <p:cTn id="64" dur="500"/>
                                        <p:tgtEl>
                                          <p:spTgt spid="10"/>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wipe(down)">
                                      <p:cBhvr>
                                        <p:cTn id="69" dur="500"/>
                                        <p:tgtEl>
                                          <p:spTgt spid="16"/>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17"/>
                                        </p:tgtEl>
                                        <p:attrNameLst>
                                          <p:attrName>style.visibility</p:attrName>
                                        </p:attrNameLst>
                                      </p:cBhvr>
                                      <p:to>
                                        <p:strVal val="visible"/>
                                      </p:to>
                                    </p:set>
                                    <p:animEffect transition="in" filter="wipe(down)">
                                      <p:cBhvr>
                                        <p:cTn id="74" dur="500"/>
                                        <p:tgtEl>
                                          <p:spTgt spid="17"/>
                                        </p:tgtEl>
                                      </p:cBhvr>
                                    </p:animEffect>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Effect transition="in" filter="barn(inVertical)">
                                      <p:cBhvr>
                                        <p:cTn id="79" dur="500"/>
                                        <p:tgtEl>
                                          <p:spTgt spid="18"/>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4" fill="hold" grpId="0" nodeType="click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wipe(down)">
                                      <p:cBhvr>
                                        <p:cTn id="8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3" grpId="0" animBg="1"/>
      <p:bldP spid="10" grpId="0"/>
      <p:bldP spid="11" grpId="0" animBg="1"/>
      <p:bldP spid="11" grpId="1" animBg="1"/>
      <p:bldP spid="12" grpId="0" animBg="1"/>
      <p:bldP spid="13" grpId="0" animBg="1"/>
      <p:bldP spid="14" grpId="0" animBg="1"/>
      <p:bldP spid="15" grpId="0" animBg="1"/>
      <p:bldP spid="16" grpId="0"/>
      <p:bldP spid="17" grpId="0"/>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Modus</a:t>
            </a:r>
          </a:p>
        </p:txBody>
      </p:sp>
      <p:sp>
        <p:nvSpPr>
          <p:cNvPr id="3" name="Content Placeholder 2"/>
          <p:cNvSpPr>
            <a:spLocks noGrp="1"/>
          </p:cNvSpPr>
          <p:nvPr>
            <p:ph sz="quarter" idx="1"/>
          </p:nvPr>
        </p:nvSpPr>
        <p:spPr>
          <a:xfrm>
            <a:off x="609600" y="1609416"/>
            <a:ext cx="8991600" cy="4029384"/>
          </a:xfrm>
        </p:spPr>
        <p:txBody>
          <a:bodyPr>
            <a:noAutofit/>
          </a:bodyPr>
          <a:lstStyle/>
          <a:p>
            <a:pPr algn="just"/>
            <a:r>
              <a:rPr lang="id-ID" sz="2800" dirty="0"/>
              <a:t>Modus merupakan salah satu ukuran pemusatan selain rata-rata hitung dan median. Modus adalah suatu nilai pengamatan yang paling sering muncul</a:t>
            </a:r>
          </a:p>
          <a:p>
            <a:pPr algn="just"/>
            <a:r>
              <a:rPr lang="id-ID" sz="2800" dirty="0"/>
              <a:t>Kelebihan modus adalah mudah ditemukan, dapat digunakan untuk semua skala pengukuran serta tidak dipengaruhi oleh nilai ekstrim, sedangkan kelemahan modus adalah sekumpulan data tidak mempunyai modus, sehingga semua data dianggap modus. Atau terdapat modus yang lebih dari satu.</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0" dirty="0"/>
              <a:t>Lanjutan...</a:t>
            </a:r>
          </a:p>
        </p:txBody>
      </p:sp>
      <p:sp>
        <p:nvSpPr>
          <p:cNvPr id="3" name="Content Placeholder 2"/>
          <p:cNvSpPr>
            <a:spLocks noGrp="1"/>
          </p:cNvSpPr>
          <p:nvPr>
            <p:ph sz="quarter" idx="1"/>
          </p:nvPr>
        </p:nvSpPr>
        <p:spPr>
          <a:xfrm>
            <a:off x="609600" y="1609416"/>
            <a:ext cx="8610600" cy="2352984"/>
          </a:xfrm>
        </p:spPr>
        <p:txBody>
          <a:bodyPr>
            <a:normAutofit/>
          </a:bodyPr>
          <a:lstStyle/>
          <a:p>
            <a:pPr algn="just"/>
            <a:r>
              <a:rPr lang="id-ID" sz="3600" dirty="0"/>
              <a:t>Bagaimana mencari nilai modus???</a:t>
            </a:r>
          </a:p>
          <a:p>
            <a:pPr lvl="1" algn="just"/>
            <a:r>
              <a:rPr lang="id-ID" sz="3200" dirty="0">
                <a:solidFill>
                  <a:schemeClr val="tx1"/>
                </a:solidFill>
              </a:rPr>
              <a:t>Untuk data yang dikelompokan, modus diperoleh dengan rumus:</a:t>
            </a:r>
          </a:p>
        </p:txBody>
      </p:sp>
      <p:sp>
        <p:nvSpPr>
          <p:cNvPr id="29698"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2969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337300" y="3193142"/>
            <a:ext cx="3433624" cy="915633"/>
          </a:xfrm>
          <a:prstGeom prst="rect">
            <a:avLst/>
          </a:prstGeom>
          <a:noFill/>
        </p:spPr>
      </p:pic>
      <p:sp>
        <p:nvSpPr>
          <p:cNvPr id="6" name="TextBox 5"/>
          <p:cNvSpPr txBox="1"/>
          <p:nvPr/>
        </p:nvSpPr>
        <p:spPr>
          <a:xfrm>
            <a:off x="304800" y="4267200"/>
            <a:ext cx="7772400" cy="1846659"/>
          </a:xfrm>
          <a:prstGeom prst="rect">
            <a:avLst/>
          </a:prstGeom>
          <a:noFill/>
        </p:spPr>
        <p:txBody>
          <a:bodyPr wrap="square" rtlCol="0">
            <a:spAutoFit/>
          </a:bodyPr>
          <a:lstStyle/>
          <a:p>
            <a:r>
              <a:rPr lang="en-US" sz="1900" dirty="0" err="1"/>
              <a:t>Keterangan</a:t>
            </a:r>
            <a:r>
              <a:rPr lang="en-US" sz="1900" dirty="0"/>
              <a:t>:</a:t>
            </a:r>
          </a:p>
          <a:p>
            <a:r>
              <a:rPr lang="en-US" sz="1900" b="1" dirty="0"/>
              <a:t>Mo</a:t>
            </a:r>
            <a:r>
              <a:rPr lang="en-US" sz="1900" dirty="0"/>
              <a:t> = modus,</a:t>
            </a:r>
          </a:p>
          <a:p>
            <a:r>
              <a:rPr lang="en-US" sz="1900" b="1" dirty="0"/>
              <a:t>L</a:t>
            </a:r>
            <a:r>
              <a:rPr lang="en-US" sz="1900" dirty="0"/>
              <a:t> = </a:t>
            </a:r>
            <a:r>
              <a:rPr lang="en-US" sz="1900" dirty="0" err="1"/>
              <a:t>tepi</a:t>
            </a:r>
            <a:r>
              <a:rPr lang="en-US" sz="1900" dirty="0"/>
              <a:t> </a:t>
            </a:r>
            <a:r>
              <a:rPr lang="en-US" sz="1900" dirty="0" err="1"/>
              <a:t>kelas</a:t>
            </a:r>
            <a:r>
              <a:rPr lang="en-US" sz="1900" dirty="0"/>
              <a:t> </a:t>
            </a:r>
            <a:r>
              <a:rPr lang="en-US" sz="1900" dirty="0" err="1"/>
              <a:t>bawah</a:t>
            </a:r>
            <a:r>
              <a:rPr lang="en-US" sz="1900" dirty="0"/>
              <a:t> </a:t>
            </a:r>
            <a:r>
              <a:rPr lang="en-US" sz="1900" dirty="0" err="1"/>
              <a:t>kelas</a:t>
            </a:r>
            <a:r>
              <a:rPr lang="en-US" sz="1900" dirty="0"/>
              <a:t> Mo,</a:t>
            </a:r>
          </a:p>
          <a:p>
            <a:r>
              <a:rPr lang="en-US" sz="1900" b="1" dirty="0"/>
              <a:t>d1</a:t>
            </a:r>
            <a:r>
              <a:rPr lang="en-US" sz="1900" dirty="0"/>
              <a:t> = </a:t>
            </a:r>
            <a:r>
              <a:rPr lang="en-US" sz="1900" dirty="0" err="1"/>
              <a:t>selisih</a:t>
            </a:r>
            <a:r>
              <a:rPr lang="en-US" sz="1900" dirty="0"/>
              <a:t> </a:t>
            </a:r>
            <a:r>
              <a:rPr lang="en-US" sz="1900" dirty="0" err="1"/>
              <a:t>frekuensi</a:t>
            </a:r>
            <a:r>
              <a:rPr lang="en-US" sz="1900" dirty="0"/>
              <a:t> </a:t>
            </a:r>
            <a:r>
              <a:rPr lang="en-US" sz="1900" dirty="0" err="1"/>
              <a:t>kelas</a:t>
            </a:r>
            <a:r>
              <a:rPr lang="en-US" sz="1900" dirty="0"/>
              <a:t> Mo </a:t>
            </a:r>
            <a:r>
              <a:rPr lang="en-US" sz="1900" dirty="0" err="1"/>
              <a:t>dengan</a:t>
            </a:r>
            <a:r>
              <a:rPr lang="en-US" sz="1900" dirty="0"/>
              <a:t> </a:t>
            </a:r>
            <a:r>
              <a:rPr lang="en-US" sz="1900" dirty="0" err="1"/>
              <a:t>frekuensi</a:t>
            </a:r>
            <a:r>
              <a:rPr lang="en-US" sz="1900" dirty="0"/>
              <a:t> </a:t>
            </a:r>
            <a:r>
              <a:rPr lang="en-US" sz="1900" dirty="0" err="1"/>
              <a:t>kelas</a:t>
            </a:r>
            <a:r>
              <a:rPr lang="en-US" sz="1900" dirty="0"/>
              <a:t> </a:t>
            </a:r>
            <a:r>
              <a:rPr lang="en-US" sz="1900" dirty="0" err="1"/>
              <a:t>sebelumnya</a:t>
            </a:r>
            <a:r>
              <a:rPr lang="en-US" sz="1900" dirty="0"/>
              <a:t>,</a:t>
            </a:r>
          </a:p>
          <a:p>
            <a:r>
              <a:rPr lang="en-US" sz="1900" b="1" dirty="0"/>
              <a:t>d2</a:t>
            </a:r>
            <a:r>
              <a:rPr lang="en-US" sz="1900" dirty="0"/>
              <a:t> = </a:t>
            </a:r>
            <a:r>
              <a:rPr lang="en-US" sz="1900" dirty="0" err="1"/>
              <a:t>selisih</a:t>
            </a:r>
            <a:r>
              <a:rPr lang="en-US" sz="1900" dirty="0"/>
              <a:t> </a:t>
            </a:r>
            <a:r>
              <a:rPr lang="en-US" sz="1900" dirty="0" err="1"/>
              <a:t>frekuensi</a:t>
            </a:r>
            <a:r>
              <a:rPr lang="en-US" sz="1900" dirty="0"/>
              <a:t> </a:t>
            </a:r>
            <a:r>
              <a:rPr lang="en-US" sz="1900" dirty="0" err="1"/>
              <a:t>kelas</a:t>
            </a:r>
            <a:r>
              <a:rPr lang="en-US" sz="1900" dirty="0"/>
              <a:t> Mo </a:t>
            </a:r>
            <a:r>
              <a:rPr lang="en-US" sz="1900" dirty="0" err="1"/>
              <a:t>dengan</a:t>
            </a:r>
            <a:r>
              <a:rPr lang="en-US" sz="1900" dirty="0"/>
              <a:t> </a:t>
            </a:r>
            <a:r>
              <a:rPr lang="en-US" sz="1900" dirty="0" err="1"/>
              <a:t>kelas</a:t>
            </a:r>
            <a:r>
              <a:rPr lang="en-US" sz="1900" dirty="0"/>
              <a:t> </a:t>
            </a:r>
            <a:r>
              <a:rPr lang="en-US" sz="1900" dirty="0" err="1"/>
              <a:t>sesudahnya</a:t>
            </a:r>
            <a:r>
              <a:rPr lang="en-US" sz="1900" dirty="0"/>
              <a:t>,</a:t>
            </a:r>
          </a:p>
          <a:p>
            <a:r>
              <a:rPr lang="en-US" sz="1900" b="1" dirty="0" err="1"/>
              <a:t>i</a:t>
            </a:r>
            <a:r>
              <a:rPr lang="en-US" sz="1900" dirty="0"/>
              <a:t> = interval.</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err="1"/>
              <a:t>Simulasi</a:t>
            </a:r>
            <a:r>
              <a:rPr lang="en-US" b="0" dirty="0"/>
              <a:t> </a:t>
            </a:r>
            <a:r>
              <a:rPr lang="en-US" b="0" dirty="0" err="1"/>
              <a:t>soal</a:t>
            </a:r>
            <a:r>
              <a:rPr lang="en-US" b="0" dirty="0"/>
              <a:t> modus</a:t>
            </a:r>
            <a:endParaRPr lang="id-ID" b="0" dirty="0"/>
          </a:p>
        </p:txBody>
      </p:sp>
      <p:sp>
        <p:nvSpPr>
          <p:cNvPr id="3" name="Content Placeholder 2"/>
          <p:cNvSpPr>
            <a:spLocks noGrp="1"/>
          </p:cNvSpPr>
          <p:nvPr>
            <p:ph sz="quarter" idx="1"/>
          </p:nvPr>
        </p:nvSpPr>
        <p:spPr>
          <a:xfrm>
            <a:off x="609600" y="1524000"/>
            <a:ext cx="8839200" cy="2566990"/>
          </a:xfrm>
        </p:spPr>
        <p:txBody>
          <a:bodyPr>
            <a:noAutofit/>
          </a:bodyPr>
          <a:lstStyle/>
          <a:p>
            <a:r>
              <a:rPr lang="id-ID" sz="3200" dirty="0"/>
              <a:t>Sambungan soal pada pertemuan ke 2</a:t>
            </a:r>
            <a:r>
              <a:rPr lang="en-US" sz="3200" dirty="0"/>
              <a:t> (Data Pak </a:t>
            </a:r>
            <a:r>
              <a:rPr lang="en-US" sz="3200" dirty="0" err="1"/>
              <a:t>Umbu</a:t>
            </a:r>
            <a:r>
              <a:rPr lang="en-US" sz="3200" dirty="0"/>
              <a:t>)</a:t>
            </a:r>
            <a:endParaRPr lang="id-ID" sz="3200" dirty="0"/>
          </a:p>
          <a:p>
            <a:r>
              <a:rPr lang="id-ID" sz="3200" dirty="0"/>
              <a:t>Carilah nilai </a:t>
            </a:r>
            <a:r>
              <a:rPr lang="en-US" sz="3200" dirty="0"/>
              <a:t>modus</a:t>
            </a:r>
            <a:r>
              <a:rPr lang="id-ID" sz="3200" dirty="0"/>
              <a:t> dari data yang telah dikelompokan</a:t>
            </a:r>
            <a:r>
              <a:rPr lang="en-US" sz="3200" dirty="0"/>
              <a:t> </a:t>
            </a:r>
            <a:r>
              <a:rPr lang="en-US" sz="3200" dirty="0" err="1"/>
              <a:t>tersebut</a:t>
            </a:r>
            <a:r>
              <a:rPr lang="id-ID" sz="3200" dirty="0"/>
              <a:t>!</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331C6-3E71-49E7-BB53-F4260A5E4F23}"/>
              </a:ext>
            </a:extLst>
          </p:cNvPr>
          <p:cNvSpPr>
            <a:spLocks noGrp="1"/>
          </p:cNvSpPr>
          <p:nvPr>
            <p:ph type="title"/>
          </p:nvPr>
        </p:nvSpPr>
        <p:spPr/>
        <p:txBody>
          <a:bodyPr/>
          <a:lstStyle/>
          <a:p>
            <a:r>
              <a:rPr lang="en-US" dirty="0" err="1"/>
              <a:t>Lanjutan</a:t>
            </a:r>
            <a:r>
              <a:rPr lang="en-US" dirty="0"/>
              <a:t>…</a:t>
            </a:r>
            <a:endParaRPr lang="en-ID" dirty="0"/>
          </a:p>
        </p:txBody>
      </p:sp>
      <p:graphicFrame>
        <p:nvGraphicFramePr>
          <p:cNvPr id="4" name="Table 4">
            <a:extLst>
              <a:ext uri="{FF2B5EF4-FFF2-40B4-BE49-F238E27FC236}">
                <a16:creationId xmlns:a16="http://schemas.microsoft.com/office/drawing/2014/main" id="{3B34F529-B4B2-4A9C-BAAD-946D22092779}"/>
              </a:ext>
            </a:extLst>
          </p:cNvPr>
          <p:cNvGraphicFramePr>
            <a:graphicFrameLocks noGrp="1"/>
          </p:cNvGraphicFramePr>
          <p:nvPr>
            <p:ph idx="1"/>
            <p:extLst>
              <p:ext uri="{D42A27DB-BD31-4B8C-83A1-F6EECF244321}">
                <p14:modId xmlns:p14="http://schemas.microsoft.com/office/powerpoint/2010/main" val="2301265335"/>
              </p:ext>
            </p:extLst>
          </p:nvPr>
        </p:nvGraphicFramePr>
        <p:xfrm>
          <a:off x="609600" y="1600200"/>
          <a:ext cx="6140485" cy="3657600"/>
        </p:xfrm>
        <a:graphic>
          <a:graphicData uri="http://schemas.openxmlformats.org/drawingml/2006/table">
            <a:tbl>
              <a:tblPr firstRow="1" bandRow="1">
                <a:tableStyleId>{5C22544A-7EE6-4342-B048-85BDC9FD1C3A}</a:tableStyleId>
              </a:tblPr>
              <a:tblGrid>
                <a:gridCol w="1093912">
                  <a:extLst>
                    <a:ext uri="{9D8B030D-6E8A-4147-A177-3AD203B41FA5}">
                      <a16:colId xmlns:a16="http://schemas.microsoft.com/office/drawing/2014/main" val="2869108970"/>
                    </a:ext>
                  </a:extLst>
                </a:gridCol>
                <a:gridCol w="1512168">
                  <a:extLst>
                    <a:ext uri="{9D8B030D-6E8A-4147-A177-3AD203B41FA5}">
                      <a16:colId xmlns:a16="http://schemas.microsoft.com/office/drawing/2014/main" val="4284246608"/>
                    </a:ext>
                  </a:extLst>
                </a:gridCol>
                <a:gridCol w="1008112">
                  <a:extLst>
                    <a:ext uri="{9D8B030D-6E8A-4147-A177-3AD203B41FA5}">
                      <a16:colId xmlns:a16="http://schemas.microsoft.com/office/drawing/2014/main" val="73900514"/>
                    </a:ext>
                  </a:extLst>
                </a:gridCol>
                <a:gridCol w="1224136">
                  <a:extLst>
                    <a:ext uri="{9D8B030D-6E8A-4147-A177-3AD203B41FA5}">
                      <a16:colId xmlns:a16="http://schemas.microsoft.com/office/drawing/2014/main" val="554492398"/>
                    </a:ext>
                  </a:extLst>
                </a:gridCol>
                <a:gridCol w="1302157">
                  <a:extLst>
                    <a:ext uri="{9D8B030D-6E8A-4147-A177-3AD203B41FA5}">
                      <a16:colId xmlns:a16="http://schemas.microsoft.com/office/drawing/2014/main" val="2321069258"/>
                    </a:ext>
                  </a:extLst>
                </a:gridCol>
              </a:tblGrid>
              <a:tr h="370840">
                <a:tc rowSpan="2">
                  <a:txBody>
                    <a:bodyPr/>
                    <a:lstStyle/>
                    <a:p>
                      <a:pPr algn="ctr"/>
                      <a:r>
                        <a:rPr lang="en-US" sz="2400" dirty="0"/>
                        <a:t>Kelas</a:t>
                      </a:r>
                      <a:endParaRPr lang="en-ID" sz="2400" dirty="0"/>
                    </a:p>
                  </a:txBody>
                  <a:tcPr/>
                </a:tc>
                <a:tc rowSpan="2">
                  <a:txBody>
                    <a:bodyPr/>
                    <a:lstStyle/>
                    <a:p>
                      <a:pPr algn="ctr"/>
                      <a:r>
                        <a:rPr lang="en-US" sz="2400" dirty="0"/>
                        <a:t>Interval</a:t>
                      </a:r>
                      <a:endParaRPr lang="en-ID" sz="2400" dirty="0"/>
                    </a:p>
                  </a:txBody>
                  <a:tcPr/>
                </a:tc>
                <a:tc rowSpan="2">
                  <a:txBody>
                    <a:bodyPr/>
                    <a:lstStyle/>
                    <a:p>
                      <a:pPr algn="ctr"/>
                      <a:r>
                        <a:rPr lang="en-US" sz="2400" dirty="0"/>
                        <a:t>f</a:t>
                      </a:r>
                      <a:endParaRPr lang="en-ID" sz="2400" dirty="0"/>
                    </a:p>
                  </a:txBody>
                  <a:tcPr/>
                </a:tc>
                <a:tc gridSpan="2">
                  <a:txBody>
                    <a:bodyPr/>
                    <a:lstStyle/>
                    <a:p>
                      <a:pPr algn="ctr"/>
                      <a:r>
                        <a:rPr lang="en-US" sz="2400" dirty="0" err="1"/>
                        <a:t>Tepi</a:t>
                      </a:r>
                      <a:r>
                        <a:rPr lang="en-US" sz="2400" dirty="0"/>
                        <a:t> Kelas</a:t>
                      </a:r>
                      <a:endParaRPr lang="en-ID" sz="2400" dirty="0"/>
                    </a:p>
                  </a:txBody>
                  <a:tcPr/>
                </a:tc>
                <a:tc hMerge="1">
                  <a:txBody>
                    <a:bodyPr/>
                    <a:lstStyle/>
                    <a:p>
                      <a:pPr algn="ctr"/>
                      <a:endParaRPr lang="en-ID" dirty="0"/>
                    </a:p>
                  </a:txBody>
                  <a:tcPr/>
                </a:tc>
                <a:extLst>
                  <a:ext uri="{0D108BD9-81ED-4DB2-BD59-A6C34878D82A}">
                    <a16:rowId xmlns:a16="http://schemas.microsoft.com/office/drawing/2014/main" val="1027778599"/>
                  </a:ext>
                </a:extLst>
              </a:tr>
              <a:tr h="370840">
                <a:tc vMerge="1">
                  <a:txBody>
                    <a:bodyPr/>
                    <a:lstStyle/>
                    <a:p>
                      <a:pPr algn="ctr"/>
                      <a:endParaRPr lang="en-ID" dirty="0"/>
                    </a:p>
                  </a:txBody>
                  <a:tcPr/>
                </a:tc>
                <a:tc vMerge="1">
                  <a:txBody>
                    <a:bodyPr/>
                    <a:lstStyle/>
                    <a:p>
                      <a:pPr algn="ctr"/>
                      <a:endParaRPr lang="en-ID" dirty="0"/>
                    </a:p>
                  </a:txBody>
                  <a:tcPr/>
                </a:tc>
                <a:tc vMerge="1">
                  <a:txBody>
                    <a:bodyPr/>
                    <a:lstStyle/>
                    <a:p>
                      <a:pPr algn="ctr"/>
                      <a:endParaRPr lang="en-ID" dirty="0"/>
                    </a:p>
                  </a:txBody>
                  <a:tcPr/>
                </a:tc>
                <a:tc>
                  <a:txBody>
                    <a:bodyPr/>
                    <a:lstStyle/>
                    <a:p>
                      <a:pPr algn="ctr"/>
                      <a:r>
                        <a:rPr lang="en-US" sz="2400" dirty="0"/>
                        <a:t>TKB</a:t>
                      </a:r>
                      <a:endParaRPr lang="en-ID" sz="2400" dirty="0"/>
                    </a:p>
                  </a:txBody>
                  <a:tcPr/>
                </a:tc>
                <a:tc>
                  <a:txBody>
                    <a:bodyPr/>
                    <a:lstStyle/>
                    <a:p>
                      <a:pPr algn="ctr"/>
                      <a:r>
                        <a:rPr lang="en-US" sz="2400" dirty="0"/>
                        <a:t>TKA</a:t>
                      </a:r>
                      <a:endParaRPr lang="en-ID" sz="2400" dirty="0"/>
                    </a:p>
                  </a:txBody>
                  <a:tcPr/>
                </a:tc>
                <a:extLst>
                  <a:ext uri="{0D108BD9-81ED-4DB2-BD59-A6C34878D82A}">
                    <a16:rowId xmlns:a16="http://schemas.microsoft.com/office/drawing/2014/main" val="2644852274"/>
                  </a:ext>
                </a:extLst>
              </a:tr>
              <a:tr h="370840">
                <a:tc>
                  <a:txBody>
                    <a:bodyPr/>
                    <a:lstStyle/>
                    <a:p>
                      <a:r>
                        <a:rPr lang="en-US" sz="2400" dirty="0"/>
                        <a:t>1</a:t>
                      </a:r>
                      <a:endParaRPr lang="en-ID" sz="2400" dirty="0"/>
                    </a:p>
                  </a:txBody>
                  <a:tcPr/>
                </a:tc>
                <a:tc>
                  <a:txBody>
                    <a:bodyPr/>
                    <a:lstStyle/>
                    <a:p>
                      <a:r>
                        <a:rPr lang="en-US" sz="2400" dirty="0"/>
                        <a:t>15 – 28</a:t>
                      </a:r>
                      <a:endParaRPr lang="en-ID" sz="2400" dirty="0"/>
                    </a:p>
                  </a:txBody>
                  <a:tcPr/>
                </a:tc>
                <a:tc>
                  <a:txBody>
                    <a:bodyPr/>
                    <a:lstStyle/>
                    <a:p>
                      <a:pPr algn="ctr"/>
                      <a:r>
                        <a:rPr lang="en-US" sz="2400" dirty="0"/>
                        <a:t>1</a:t>
                      </a:r>
                      <a:endParaRPr lang="en-ID" sz="2400" dirty="0"/>
                    </a:p>
                  </a:txBody>
                  <a:tcPr/>
                </a:tc>
                <a:tc>
                  <a:txBody>
                    <a:bodyPr/>
                    <a:lstStyle/>
                    <a:p>
                      <a:pPr algn="ctr"/>
                      <a:r>
                        <a:rPr lang="en-US" sz="2400" dirty="0"/>
                        <a:t>14,5</a:t>
                      </a:r>
                      <a:endParaRPr lang="en-ID" sz="2400" dirty="0"/>
                    </a:p>
                  </a:txBody>
                  <a:tcPr/>
                </a:tc>
                <a:tc>
                  <a:txBody>
                    <a:bodyPr/>
                    <a:lstStyle/>
                    <a:p>
                      <a:pPr algn="ctr"/>
                      <a:r>
                        <a:rPr lang="en-US" sz="2400" dirty="0"/>
                        <a:t>28,5</a:t>
                      </a:r>
                      <a:endParaRPr lang="en-ID" sz="2400" dirty="0"/>
                    </a:p>
                  </a:txBody>
                  <a:tcPr/>
                </a:tc>
                <a:extLst>
                  <a:ext uri="{0D108BD9-81ED-4DB2-BD59-A6C34878D82A}">
                    <a16:rowId xmlns:a16="http://schemas.microsoft.com/office/drawing/2014/main" val="3980013917"/>
                  </a:ext>
                </a:extLst>
              </a:tr>
              <a:tr h="370840">
                <a:tc>
                  <a:txBody>
                    <a:bodyPr/>
                    <a:lstStyle/>
                    <a:p>
                      <a:r>
                        <a:rPr lang="en-US" sz="2400" dirty="0"/>
                        <a:t>2</a:t>
                      </a:r>
                      <a:endParaRPr lang="en-ID" sz="2400" dirty="0"/>
                    </a:p>
                  </a:txBody>
                  <a:tcPr/>
                </a:tc>
                <a:tc>
                  <a:txBody>
                    <a:bodyPr/>
                    <a:lstStyle/>
                    <a:p>
                      <a:r>
                        <a:rPr lang="en-US" sz="2400" dirty="0"/>
                        <a:t>29 – 42</a:t>
                      </a:r>
                      <a:endParaRPr lang="en-ID" sz="2400" dirty="0"/>
                    </a:p>
                  </a:txBody>
                  <a:tcPr/>
                </a:tc>
                <a:tc>
                  <a:txBody>
                    <a:bodyPr/>
                    <a:lstStyle/>
                    <a:p>
                      <a:pPr algn="ctr"/>
                      <a:r>
                        <a:rPr lang="en-US" sz="2400" dirty="0"/>
                        <a:t>3</a:t>
                      </a:r>
                      <a:endParaRPr lang="en-ID" sz="2400" dirty="0"/>
                    </a:p>
                  </a:txBody>
                  <a:tcPr/>
                </a:tc>
                <a:tc>
                  <a:txBody>
                    <a:bodyPr/>
                    <a:lstStyle/>
                    <a:p>
                      <a:pPr algn="ctr"/>
                      <a:r>
                        <a:rPr lang="en-US" sz="2400" dirty="0"/>
                        <a:t>28,5</a:t>
                      </a:r>
                      <a:endParaRPr lang="en-ID" sz="2400" dirty="0"/>
                    </a:p>
                  </a:txBody>
                  <a:tcPr/>
                </a:tc>
                <a:tc>
                  <a:txBody>
                    <a:bodyPr/>
                    <a:lstStyle/>
                    <a:p>
                      <a:pPr algn="ctr"/>
                      <a:r>
                        <a:rPr lang="en-US" sz="2400" dirty="0"/>
                        <a:t>42,5</a:t>
                      </a:r>
                      <a:endParaRPr lang="en-ID" sz="2400" dirty="0"/>
                    </a:p>
                  </a:txBody>
                  <a:tcPr/>
                </a:tc>
                <a:extLst>
                  <a:ext uri="{0D108BD9-81ED-4DB2-BD59-A6C34878D82A}">
                    <a16:rowId xmlns:a16="http://schemas.microsoft.com/office/drawing/2014/main" val="3479793803"/>
                  </a:ext>
                </a:extLst>
              </a:tr>
              <a:tr h="370840">
                <a:tc>
                  <a:txBody>
                    <a:bodyPr/>
                    <a:lstStyle/>
                    <a:p>
                      <a:r>
                        <a:rPr lang="en-US" sz="2400" dirty="0"/>
                        <a:t>3</a:t>
                      </a:r>
                      <a:endParaRPr lang="en-ID" sz="2400" dirty="0"/>
                    </a:p>
                  </a:txBody>
                  <a:tcPr/>
                </a:tc>
                <a:tc>
                  <a:txBody>
                    <a:bodyPr/>
                    <a:lstStyle/>
                    <a:p>
                      <a:r>
                        <a:rPr lang="en-US" sz="2400" dirty="0"/>
                        <a:t>43 – 56</a:t>
                      </a:r>
                      <a:endParaRPr lang="en-ID" sz="2400" dirty="0"/>
                    </a:p>
                  </a:txBody>
                  <a:tcPr/>
                </a:tc>
                <a:tc>
                  <a:txBody>
                    <a:bodyPr/>
                    <a:lstStyle/>
                    <a:p>
                      <a:pPr algn="ctr"/>
                      <a:r>
                        <a:rPr lang="en-US" sz="2400" dirty="0"/>
                        <a:t>7</a:t>
                      </a:r>
                      <a:endParaRPr lang="en-ID"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42,5</a:t>
                      </a:r>
                      <a:endParaRPr lang="en-ID" sz="2400" dirty="0"/>
                    </a:p>
                  </a:txBody>
                  <a:tcPr/>
                </a:tc>
                <a:tc>
                  <a:txBody>
                    <a:bodyPr/>
                    <a:lstStyle/>
                    <a:p>
                      <a:pPr algn="ctr"/>
                      <a:r>
                        <a:rPr lang="en-US" sz="2400" dirty="0"/>
                        <a:t>56,5</a:t>
                      </a:r>
                      <a:endParaRPr lang="en-ID" sz="2400" dirty="0"/>
                    </a:p>
                  </a:txBody>
                  <a:tcPr/>
                </a:tc>
                <a:extLst>
                  <a:ext uri="{0D108BD9-81ED-4DB2-BD59-A6C34878D82A}">
                    <a16:rowId xmlns:a16="http://schemas.microsoft.com/office/drawing/2014/main" val="2366665600"/>
                  </a:ext>
                </a:extLst>
              </a:tr>
              <a:tr h="370840">
                <a:tc>
                  <a:txBody>
                    <a:bodyPr/>
                    <a:lstStyle/>
                    <a:p>
                      <a:r>
                        <a:rPr lang="en-US" sz="2400" dirty="0"/>
                        <a:t>4</a:t>
                      </a:r>
                      <a:endParaRPr lang="en-ID" sz="2400" dirty="0"/>
                    </a:p>
                  </a:txBody>
                  <a:tcPr/>
                </a:tc>
                <a:tc>
                  <a:txBody>
                    <a:bodyPr/>
                    <a:lstStyle/>
                    <a:p>
                      <a:r>
                        <a:rPr lang="en-US" sz="2400" dirty="0"/>
                        <a:t>57 – 70</a:t>
                      </a:r>
                      <a:endParaRPr lang="en-ID" sz="2400" dirty="0"/>
                    </a:p>
                  </a:txBody>
                  <a:tcPr/>
                </a:tc>
                <a:tc>
                  <a:txBody>
                    <a:bodyPr/>
                    <a:lstStyle/>
                    <a:p>
                      <a:pPr algn="ctr"/>
                      <a:r>
                        <a:rPr lang="en-US" sz="2400" dirty="0"/>
                        <a:t>3</a:t>
                      </a:r>
                      <a:endParaRPr lang="en-ID" sz="2400" dirty="0"/>
                    </a:p>
                  </a:txBody>
                  <a:tcPr/>
                </a:tc>
                <a:tc>
                  <a:txBody>
                    <a:bodyPr/>
                    <a:lstStyle/>
                    <a:p>
                      <a:pPr algn="ctr"/>
                      <a:r>
                        <a:rPr lang="en-US" sz="2400" dirty="0"/>
                        <a:t>56,5</a:t>
                      </a:r>
                      <a:endParaRPr lang="en-ID" sz="2400" dirty="0"/>
                    </a:p>
                  </a:txBody>
                  <a:tcPr/>
                </a:tc>
                <a:tc>
                  <a:txBody>
                    <a:bodyPr/>
                    <a:lstStyle/>
                    <a:p>
                      <a:pPr algn="ctr"/>
                      <a:r>
                        <a:rPr lang="en-US" sz="2400" dirty="0"/>
                        <a:t>70,5</a:t>
                      </a:r>
                      <a:endParaRPr lang="en-ID" sz="2400" dirty="0"/>
                    </a:p>
                  </a:txBody>
                  <a:tcPr/>
                </a:tc>
                <a:extLst>
                  <a:ext uri="{0D108BD9-81ED-4DB2-BD59-A6C34878D82A}">
                    <a16:rowId xmlns:a16="http://schemas.microsoft.com/office/drawing/2014/main" val="1781390835"/>
                  </a:ext>
                </a:extLst>
              </a:tr>
              <a:tr h="370840">
                <a:tc>
                  <a:txBody>
                    <a:bodyPr/>
                    <a:lstStyle/>
                    <a:p>
                      <a:r>
                        <a:rPr lang="en-US" sz="2400" dirty="0"/>
                        <a:t>5</a:t>
                      </a:r>
                      <a:endParaRPr lang="en-ID" sz="2400" dirty="0"/>
                    </a:p>
                  </a:txBody>
                  <a:tcPr/>
                </a:tc>
                <a:tc>
                  <a:txBody>
                    <a:bodyPr/>
                    <a:lstStyle/>
                    <a:p>
                      <a:r>
                        <a:rPr lang="en-US" sz="2400" dirty="0"/>
                        <a:t>71 – 84</a:t>
                      </a:r>
                      <a:endParaRPr lang="en-ID" sz="2400" dirty="0"/>
                    </a:p>
                  </a:txBody>
                  <a:tcPr/>
                </a:tc>
                <a:tc>
                  <a:txBody>
                    <a:bodyPr/>
                    <a:lstStyle/>
                    <a:p>
                      <a:pPr algn="ctr"/>
                      <a:r>
                        <a:rPr lang="en-US" sz="2400" dirty="0"/>
                        <a:t>1</a:t>
                      </a:r>
                      <a:endParaRPr lang="en-ID" sz="2400" dirty="0"/>
                    </a:p>
                  </a:txBody>
                  <a:tcPr/>
                </a:tc>
                <a:tc>
                  <a:txBody>
                    <a:bodyPr/>
                    <a:lstStyle/>
                    <a:p>
                      <a:pPr algn="ctr"/>
                      <a:r>
                        <a:rPr lang="en-US" sz="2400" dirty="0"/>
                        <a:t>70,5</a:t>
                      </a:r>
                      <a:endParaRPr lang="en-ID" sz="2400" dirty="0"/>
                    </a:p>
                  </a:txBody>
                  <a:tcPr/>
                </a:tc>
                <a:tc>
                  <a:txBody>
                    <a:bodyPr/>
                    <a:lstStyle/>
                    <a:p>
                      <a:pPr algn="ctr"/>
                      <a:r>
                        <a:rPr lang="en-US" sz="2400" dirty="0"/>
                        <a:t>84,5</a:t>
                      </a:r>
                      <a:endParaRPr lang="en-ID" sz="2400" dirty="0"/>
                    </a:p>
                  </a:txBody>
                  <a:tcPr/>
                </a:tc>
                <a:extLst>
                  <a:ext uri="{0D108BD9-81ED-4DB2-BD59-A6C34878D82A}">
                    <a16:rowId xmlns:a16="http://schemas.microsoft.com/office/drawing/2014/main" val="3901863160"/>
                  </a:ext>
                </a:extLst>
              </a:tr>
              <a:tr h="370840">
                <a:tc gridSpan="2">
                  <a:txBody>
                    <a:bodyPr/>
                    <a:lstStyle/>
                    <a:p>
                      <a:pPr algn="r"/>
                      <a:r>
                        <a:rPr lang="en-US" sz="2400" dirty="0"/>
                        <a:t>Total</a:t>
                      </a:r>
                      <a:endParaRPr lang="en-ID" sz="2400" dirty="0"/>
                    </a:p>
                  </a:txBody>
                  <a:tcPr/>
                </a:tc>
                <a:tc hMerge="1">
                  <a:txBody>
                    <a:bodyPr/>
                    <a:lstStyle/>
                    <a:p>
                      <a:endParaRPr lang="en-ID" sz="2400" dirty="0"/>
                    </a:p>
                  </a:txBody>
                  <a:tcPr/>
                </a:tc>
                <a:tc>
                  <a:txBody>
                    <a:bodyPr/>
                    <a:lstStyle/>
                    <a:p>
                      <a:pPr algn="ctr"/>
                      <a:r>
                        <a:rPr lang="en-US" sz="2400" dirty="0"/>
                        <a:t>15</a:t>
                      </a:r>
                      <a:endParaRPr lang="en-ID" sz="2400" dirty="0"/>
                    </a:p>
                  </a:txBody>
                  <a:tcPr/>
                </a:tc>
                <a:tc>
                  <a:txBody>
                    <a:bodyPr/>
                    <a:lstStyle/>
                    <a:p>
                      <a:pPr algn="ctr"/>
                      <a:endParaRPr lang="en-ID" sz="2400" dirty="0"/>
                    </a:p>
                  </a:txBody>
                  <a:tcPr/>
                </a:tc>
                <a:tc>
                  <a:txBody>
                    <a:bodyPr/>
                    <a:lstStyle/>
                    <a:p>
                      <a:pPr algn="ctr"/>
                      <a:endParaRPr lang="en-ID" sz="2400" dirty="0"/>
                    </a:p>
                  </a:txBody>
                  <a:tcPr/>
                </a:tc>
                <a:extLst>
                  <a:ext uri="{0D108BD9-81ED-4DB2-BD59-A6C34878D82A}">
                    <a16:rowId xmlns:a16="http://schemas.microsoft.com/office/drawing/2014/main" val="900796459"/>
                  </a:ext>
                </a:extLst>
              </a:tr>
            </a:tbl>
          </a:graphicData>
        </a:graphic>
      </p:graphicFrame>
      <p:sp>
        <p:nvSpPr>
          <p:cNvPr id="5" name="TextBox 4">
            <a:extLst>
              <a:ext uri="{FF2B5EF4-FFF2-40B4-BE49-F238E27FC236}">
                <a16:creationId xmlns:a16="http://schemas.microsoft.com/office/drawing/2014/main" id="{96F51510-F0AB-4568-B43A-261A3A2AE9E4}"/>
              </a:ext>
            </a:extLst>
          </p:cNvPr>
          <p:cNvSpPr txBox="1"/>
          <p:nvPr/>
        </p:nvSpPr>
        <p:spPr>
          <a:xfrm>
            <a:off x="7264400" y="1600200"/>
            <a:ext cx="2870200" cy="646331"/>
          </a:xfrm>
          <a:prstGeom prst="rect">
            <a:avLst/>
          </a:prstGeom>
          <a:noFill/>
        </p:spPr>
        <p:txBody>
          <a:bodyPr wrap="square" rtlCol="0">
            <a:spAutoFit/>
          </a:bodyPr>
          <a:lstStyle/>
          <a:p>
            <a:r>
              <a:rPr lang="en-US" dirty="0"/>
              <a:t>Kelas Modus = </a:t>
            </a:r>
            <a:r>
              <a:rPr lang="en-US" dirty="0" err="1"/>
              <a:t>lihat</a:t>
            </a:r>
            <a:r>
              <a:rPr lang="en-US" dirty="0"/>
              <a:t> yang </a:t>
            </a:r>
            <a:r>
              <a:rPr lang="en-US" dirty="0" err="1"/>
              <a:t>frekuensi</a:t>
            </a:r>
            <a:r>
              <a:rPr lang="en-US" dirty="0"/>
              <a:t> paling </a:t>
            </a:r>
            <a:r>
              <a:rPr lang="en-US" dirty="0" err="1"/>
              <a:t>tinggi</a:t>
            </a:r>
            <a:r>
              <a:rPr lang="en-US" dirty="0"/>
              <a:t>.</a:t>
            </a:r>
            <a:endParaRPr lang="en-ID" dirty="0"/>
          </a:p>
        </p:txBody>
      </p:sp>
      <p:cxnSp>
        <p:nvCxnSpPr>
          <p:cNvPr id="7" name="Straight Arrow Connector 6">
            <a:extLst>
              <a:ext uri="{FF2B5EF4-FFF2-40B4-BE49-F238E27FC236}">
                <a16:creationId xmlns:a16="http://schemas.microsoft.com/office/drawing/2014/main" id="{9E27FBDA-4974-4A7B-AE8C-AD917571A59C}"/>
              </a:ext>
            </a:extLst>
          </p:cNvPr>
          <p:cNvCxnSpPr>
            <a:stCxn id="5" idx="1"/>
          </p:cNvCxnSpPr>
          <p:nvPr/>
        </p:nvCxnSpPr>
        <p:spPr>
          <a:xfrm flipH="1">
            <a:off x="3759200" y="1923366"/>
            <a:ext cx="3505200" cy="1734234"/>
          </a:xfrm>
          <a:prstGeom prst="straightConnector1">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3039364-971F-4EB3-89B2-C1345F49A089}"/>
              </a:ext>
            </a:extLst>
          </p:cNvPr>
          <p:cNvSpPr/>
          <p:nvPr/>
        </p:nvSpPr>
        <p:spPr>
          <a:xfrm>
            <a:off x="609600" y="3444240"/>
            <a:ext cx="6140485" cy="365760"/>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EAB1C5E-7BBB-4946-83EA-2A48DBD8AA3E}"/>
                  </a:ext>
                </a:extLst>
              </p:cNvPr>
              <p:cNvSpPr txBox="1"/>
              <p:nvPr/>
            </p:nvSpPr>
            <p:spPr>
              <a:xfrm>
                <a:off x="7391400" y="2598725"/>
                <a:ext cx="2912913" cy="64357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sz="2000" b="0" i="0" smtClean="0">
                          <a:latin typeface="+mj-lt"/>
                        </a:rPr>
                        <m:t>Mo</m:t>
                      </m:r>
                      <m:r>
                        <m:rPr>
                          <m:nor/>
                        </m:rPr>
                        <a:rPr lang="en-US" sz="2000" b="0" i="0" smtClean="0">
                          <a:latin typeface="+mj-lt"/>
                        </a:rPr>
                        <m:t>=42,5+</m:t>
                      </m:r>
                      <m:f>
                        <m:fPr>
                          <m:ctrlPr>
                            <a:rPr lang="en-US" sz="2000" b="0" i="1" smtClean="0">
                              <a:latin typeface="Cambria Math" panose="02040503050406030204" pitchFamily="18" charset="0"/>
                            </a:rPr>
                          </m:ctrlPr>
                        </m:fPr>
                        <m:num>
                          <m:r>
                            <m:rPr>
                              <m:nor/>
                            </m:rPr>
                            <a:rPr lang="en-US" sz="2000" b="0" i="0" smtClean="0">
                              <a:latin typeface="+mj-lt"/>
                            </a:rPr>
                            <m:t>7−3</m:t>
                          </m:r>
                        </m:num>
                        <m:den>
                          <m:d>
                            <m:dPr>
                              <m:ctrlPr>
                                <a:rPr lang="en-US" sz="2000" b="0" i="1" smtClean="0">
                                  <a:latin typeface="Cambria Math" panose="02040503050406030204" pitchFamily="18" charset="0"/>
                                </a:rPr>
                              </m:ctrlPr>
                            </m:dPr>
                            <m:e>
                              <m:r>
                                <m:rPr>
                                  <m:nor/>
                                </m:rPr>
                                <a:rPr lang="en-US" sz="2000" b="0" i="0" smtClean="0">
                                  <a:latin typeface="+mj-lt"/>
                                </a:rPr>
                                <m:t>7−3</m:t>
                              </m:r>
                            </m:e>
                          </m:d>
                          <m:r>
                            <m:rPr>
                              <m:nor/>
                            </m:rPr>
                            <a:rPr lang="en-US" sz="2000" b="0" i="0" smtClean="0">
                              <a:latin typeface="+mj-lt"/>
                            </a:rPr>
                            <m:t>+(7−3)</m:t>
                          </m:r>
                        </m:den>
                      </m:f>
                      <m:r>
                        <m:rPr>
                          <m:nor/>
                        </m:rPr>
                        <a:rPr lang="en-US" sz="2000" b="0" i="0" smtClean="0">
                          <a:latin typeface="+mj-lt"/>
                        </a:rPr>
                        <m:t>x</m:t>
                      </m:r>
                      <m:r>
                        <m:rPr>
                          <m:nor/>
                        </m:rPr>
                        <a:rPr lang="en-US" sz="2000" b="0" i="0" smtClean="0">
                          <a:latin typeface="+mj-lt"/>
                        </a:rPr>
                        <m:t>13</m:t>
                      </m:r>
                    </m:oMath>
                  </m:oMathPara>
                </a14:m>
                <a:endParaRPr lang="en-ID" sz="2000" dirty="0">
                  <a:latin typeface="+mj-lt"/>
                </a:endParaRPr>
              </a:p>
            </p:txBody>
          </p:sp>
        </mc:Choice>
        <mc:Fallback xmlns="">
          <p:sp>
            <p:nvSpPr>
              <p:cNvPr id="9" name="TextBox 8">
                <a:extLst>
                  <a:ext uri="{FF2B5EF4-FFF2-40B4-BE49-F238E27FC236}">
                    <a16:creationId xmlns:a16="http://schemas.microsoft.com/office/drawing/2014/main" id="{AEAB1C5E-7BBB-4946-83EA-2A48DBD8AA3E}"/>
                  </a:ext>
                </a:extLst>
              </p:cNvPr>
              <p:cNvSpPr txBox="1">
                <a:spLocks noRot="1" noChangeAspect="1" noMove="1" noResize="1" noEditPoints="1" noAdjustHandles="1" noChangeArrowheads="1" noChangeShapeType="1" noTextEdit="1"/>
              </p:cNvSpPr>
              <p:nvPr/>
            </p:nvSpPr>
            <p:spPr>
              <a:xfrm>
                <a:off x="7391400" y="2598725"/>
                <a:ext cx="2912913" cy="643574"/>
              </a:xfrm>
              <a:prstGeom prst="rect">
                <a:avLst/>
              </a:prstGeom>
              <a:blipFill>
                <a:blip r:embed="rId2"/>
                <a:stretch>
                  <a:fillRect/>
                </a:stretch>
              </a:blipFill>
            </p:spPr>
            <p:txBody>
              <a:bodyPr/>
              <a:lstStyle/>
              <a:p>
                <a:r>
                  <a:rPr lang="en-ID">
                    <a:noFill/>
                  </a:rPr>
                  <a:t> </a:t>
                </a:r>
              </a:p>
            </p:txBody>
          </p:sp>
        </mc:Fallback>
      </mc:AlternateContent>
      <p:sp>
        <p:nvSpPr>
          <p:cNvPr id="10" name="Rectangle: Rounded Corners 9">
            <a:extLst>
              <a:ext uri="{FF2B5EF4-FFF2-40B4-BE49-F238E27FC236}">
                <a16:creationId xmlns:a16="http://schemas.microsoft.com/office/drawing/2014/main" id="{84CFD58F-CF2F-43C5-A0C8-EFFFEB5B16DB}"/>
              </a:ext>
            </a:extLst>
          </p:cNvPr>
          <p:cNvSpPr/>
          <p:nvPr/>
        </p:nvSpPr>
        <p:spPr>
          <a:xfrm>
            <a:off x="4419600" y="3429000"/>
            <a:ext cx="838200" cy="36759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1" name="Rectangle: Rounded Corners 10">
            <a:extLst>
              <a:ext uri="{FF2B5EF4-FFF2-40B4-BE49-F238E27FC236}">
                <a16:creationId xmlns:a16="http://schemas.microsoft.com/office/drawing/2014/main" id="{0B104A74-84D8-45C1-9C37-36A965AB523A}"/>
              </a:ext>
            </a:extLst>
          </p:cNvPr>
          <p:cNvSpPr/>
          <p:nvPr/>
        </p:nvSpPr>
        <p:spPr>
          <a:xfrm>
            <a:off x="3276600" y="3429000"/>
            <a:ext cx="838200" cy="36759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2" name="Rectangle: Rounded Corners 11">
            <a:extLst>
              <a:ext uri="{FF2B5EF4-FFF2-40B4-BE49-F238E27FC236}">
                <a16:creationId xmlns:a16="http://schemas.microsoft.com/office/drawing/2014/main" id="{A63DF5BE-4A60-4D89-B57E-88EB6E20F395}"/>
              </a:ext>
            </a:extLst>
          </p:cNvPr>
          <p:cNvSpPr/>
          <p:nvPr/>
        </p:nvSpPr>
        <p:spPr>
          <a:xfrm>
            <a:off x="3276600" y="2984505"/>
            <a:ext cx="838200" cy="36759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3" name="Rectangle: Rounded Corners 12">
            <a:extLst>
              <a:ext uri="{FF2B5EF4-FFF2-40B4-BE49-F238E27FC236}">
                <a16:creationId xmlns:a16="http://schemas.microsoft.com/office/drawing/2014/main" id="{81B21241-BD14-4F4D-9251-3E7B4B23ABE7}"/>
              </a:ext>
            </a:extLst>
          </p:cNvPr>
          <p:cNvSpPr/>
          <p:nvPr/>
        </p:nvSpPr>
        <p:spPr>
          <a:xfrm>
            <a:off x="3276600" y="3914255"/>
            <a:ext cx="838200" cy="36759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4C3E7C41-7424-4925-B5BB-A54EA5D87A04}"/>
                  </a:ext>
                </a:extLst>
              </p:cNvPr>
              <p:cNvSpPr txBox="1"/>
              <p:nvPr/>
            </p:nvSpPr>
            <p:spPr>
              <a:xfrm>
                <a:off x="7395029" y="3370247"/>
                <a:ext cx="2454453" cy="64107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sz="2000" b="0" i="0" smtClean="0">
                          <a:latin typeface="+mj-lt"/>
                        </a:rPr>
                        <m:t>Mo</m:t>
                      </m:r>
                      <m:r>
                        <m:rPr>
                          <m:nor/>
                        </m:rPr>
                        <a:rPr lang="en-US" sz="2000" b="0" i="0" smtClean="0">
                          <a:latin typeface="+mj-lt"/>
                        </a:rPr>
                        <m:t>=42,5+</m:t>
                      </m:r>
                      <m:f>
                        <m:fPr>
                          <m:ctrlPr>
                            <a:rPr lang="en-US" sz="2000" b="0" i="1" smtClean="0">
                              <a:latin typeface="Cambria Math" panose="02040503050406030204" pitchFamily="18" charset="0"/>
                            </a:rPr>
                          </m:ctrlPr>
                        </m:fPr>
                        <m:num>
                          <m:r>
                            <m:rPr>
                              <m:nor/>
                            </m:rPr>
                            <a:rPr lang="en-US" sz="2000" b="0" i="0" smtClean="0">
                              <a:latin typeface="+mj-lt"/>
                            </a:rPr>
                            <m:t>4</m:t>
                          </m:r>
                        </m:num>
                        <m:den>
                          <m:d>
                            <m:dPr>
                              <m:ctrlPr>
                                <a:rPr lang="en-US" sz="2000" b="0" i="1" smtClean="0">
                                  <a:latin typeface="Cambria Math" panose="02040503050406030204" pitchFamily="18" charset="0"/>
                                </a:rPr>
                              </m:ctrlPr>
                            </m:dPr>
                            <m:e>
                              <m:r>
                                <m:rPr>
                                  <m:nor/>
                                </m:rPr>
                                <a:rPr lang="en-US" sz="2000" b="0" i="0" smtClean="0">
                                  <a:latin typeface="+mj-lt"/>
                                </a:rPr>
                                <m:t>4</m:t>
                              </m:r>
                            </m:e>
                          </m:d>
                          <m:r>
                            <m:rPr>
                              <m:nor/>
                            </m:rPr>
                            <a:rPr lang="en-US" sz="2000" b="0" i="0" smtClean="0">
                              <a:latin typeface="+mj-lt"/>
                            </a:rPr>
                            <m:t>+(4)</m:t>
                          </m:r>
                        </m:den>
                      </m:f>
                      <m:r>
                        <m:rPr>
                          <m:nor/>
                        </m:rPr>
                        <a:rPr lang="en-US" sz="2000" b="0" i="0" smtClean="0">
                          <a:latin typeface="+mj-lt"/>
                        </a:rPr>
                        <m:t>x</m:t>
                      </m:r>
                      <m:r>
                        <m:rPr>
                          <m:nor/>
                        </m:rPr>
                        <a:rPr lang="en-US" sz="2000" b="0" i="0" smtClean="0">
                          <a:latin typeface="+mj-lt"/>
                        </a:rPr>
                        <m:t>13</m:t>
                      </m:r>
                    </m:oMath>
                  </m:oMathPara>
                </a14:m>
                <a:endParaRPr lang="en-ID" sz="2000" dirty="0">
                  <a:latin typeface="+mj-lt"/>
                </a:endParaRPr>
              </a:p>
            </p:txBody>
          </p:sp>
        </mc:Choice>
        <mc:Fallback xmlns="">
          <p:sp>
            <p:nvSpPr>
              <p:cNvPr id="14" name="TextBox 13">
                <a:extLst>
                  <a:ext uri="{FF2B5EF4-FFF2-40B4-BE49-F238E27FC236}">
                    <a16:creationId xmlns:a16="http://schemas.microsoft.com/office/drawing/2014/main" id="{4C3E7C41-7424-4925-B5BB-A54EA5D87A04}"/>
                  </a:ext>
                </a:extLst>
              </p:cNvPr>
              <p:cNvSpPr txBox="1">
                <a:spLocks noRot="1" noChangeAspect="1" noMove="1" noResize="1" noEditPoints="1" noAdjustHandles="1" noChangeArrowheads="1" noChangeShapeType="1" noTextEdit="1"/>
              </p:cNvSpPr>
              <p:nvPr/>
            </p:nvSpPr>
            <p:spPr>
              <a:xfrm>
                <a:off x="7395029" y="3370247"/>
                <a:ext cx="2454453" cy="641073"/>
              </a:xfrm>
              <a:prstGeom prst="rect">
                <a:avLst/>
              </a:prstGeom>
              <a:blipFill>
                <a:blip r:embed="rId3"/>
                <a:stretch>
                  <a:fillRect/>
                </a:stretch>
              </a:blipFill>
            </p:spPr>
            <p:txBody>
              <a:bodyPr/>
              <a:lstStyle/>
              <a:p>
                <a:r>
                  <a:rPr lang="en-ID">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8E123816-D0ED-4CD1-A9CF-69BEE39BFAA0}"/>
                  </a:ext>
                </a:extLst>
              </p:cNvPr>
              <p:cNvSpPr txBox="1"/>
              <p:nvPr/>
            </p:nvSpPr>
            <p:spPr>
              <a:xfrm>
                <a:off x="7402286" y="4141965"/>
                <a:ext cx="1791131" cy="58952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sz="2000" b="0" i="0" smtClean="0">
                          <a:latin typeface="+mj-lt"/>
                        </a:rPr>
                        <m:t>Mo</m:t>
                      </m:r>
                      <m:r>
                        <m:rPr>
                          <m:nor/>
                        </m:rPr>
                        <a:rPr lang="en-US" sz="2000" b="0" i="0" smtClean="0">
                          <a:latin typeface="+mj-lt"/>
                        </a:rPr>
                        <m:t>=42,5+</m:t>
                      </m:r>
                      <m:f>
                        <m:fPr>
                          <m:ctrlPr>
                            <a:rPr lang="en-US" sz="2000" b="0" i="1" smtClean="0">
                              <a:latin typeface="Cambria Math" panose="02040503050406030204" pitchFamily="18" charset="0"/>
                            </a:rPr>
                          </m:ctrlPr>
                        </m:fPr>
                        <m:num>
                          <m:r>
                            <m:rPr>
                              <m:nor/>
                            </m:rPr>
                            <a:rPr lang="en-US" sz="2000" b="0" i="0" smtClean="0">
                              <a:latin typeface="+mj-lt"/>
                            </a:rPr>
                            <m:t>4</m:t>
                          </m:r>
                        </m:num>
                        <m:den>
                          <m:r>
                            <m:rPr>
                              <m:nor/>
                            </m:rPr>
                            <a:rPr lang="en-US" sz="2000" b="0" i="0" smtClean="0">
                              <a:latin typeface="+mj-lt"/>
                            </a:rPr>
                            <m:t>8</m:t>
                          </m:r>
                        </m:den>
                      </m:f>
                      <m:r>
                        <m:rPr>
                          <m:nor/>
                        </m:rPr>
                        <a:rPr lang="en-US" sz="2000" b="0" i="0" smtClean="0">
                          <a:latin typeface="+mj-lt"/>
                        </a:rPr>
                        <m:t>x</m:t>
                      </m:r>
                      <m:r>
                        <m:rPr>
                          <m:nor/>
                        </m:rPr>
                        <a:rPr lang="en-US" sz="2000" b="0" i="0" smtClean="0">
                          <a:latin typeface="+mj-lt"/>
                        </a:rPr>
                        <m:t>13</m:t>
                      </m:r>
                    </m:oMath>
                  </m:oMathPara>
                </a14:m>
                <a:endParaRPr lang="en-ID" sz="2000" dirty="0">
                  <a:latin typeface="+mj-lt"/>
                </a:endParaRPr>
              </a:p>
            </p:txBody>
          </p:sp>
        </mc:Choice>
        <mc:Fallback xmlns="">
          <p:sp>
            <p:nvSpPr>
              <p:cNvPr id="15" name="TextBox 14">
                <a:extLst>
                  <a:ext uri="{FF2B5EF4-FFF2-40B4-BE49-F238E27FC236}">
                    <a16:creationId xmlns:a16="http://schemas.microsoft.com/office/drawing/2014/main" id="{8E123816-D0ED-4CD1-A9CF-69BEE39BFAA0}"/>
                  </a:ext>
                </a:extLst>
              </p:cNvPr>
              <p:cNvSpPr txBox="1">
                <a:spLocks noRot="1" noChangeAspect="1" noMove="1" noResize="1" noEditPoints="1" noAdjustHandles="1" noChangeArrowheads="1" noChangeShapeType="1" noTextEdit="1"/>
              </p:cNvSpPr>
              <p:nvPr/>
            </p:nvSpPr>
            <p:spPr>
              <a:xfrm>
                <a:off x="7402286" y="4141965"/>
                <a:ext cx="1791131" cy="589520"/>
              </a:xfrm>
              <a:prstGeom prst="rect">
                <a:avLst/>
              </a:prstGeom>
              <a:blipFill>
                <a:blip r:embed="rId4"/>
                <a:stretch>
                  <a:fillRect/>
                </a:stretch>
              </a:blipFill>
            </p:spPr>
            <p:txBody>
              <a:bodyPr/>
              <a:lstStyle/>
              <a:p>
                <a:r>
                  <a:rPr lang="en-ID">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A00C619F-55B0-4B51-A635-E29A23885BF4}"/>
                  </a:ext>
                </a:extLst>
              </p:cNvPr>
              <p:cNvSpPr txBox="1"/>
              <p:nvPr/>
            </p:nvSpPr>
            <p:spPr>
              <a:xfrm>
                <a:off x="7402286" y="4862130"/>
                <a:ext cx="2115964"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sz="2000" b="0" i="0" smtClean="0">
                          <a:latin typeface="+mj-lt"/>
                        </a:rPr>
                        <m:t>Mo</m:t>
                      </m:r>
                      <m:r>
                        <m:rPr>
                          <m:nor/>
                        </m:rPr>
                        <a:rPr lang="en-US" sz="2000" b="0" i="0" smtClean="0">
                          <a:latin typeface="+mj-lt"/>
                        </a:rPr>
                        <m:t>=42,5+(0,5</m:t>
                      </m:r>
                      <m:r>
                        <m:rPr>
                          <m:nor/>
                        </m:rPr>
                        <a:rPr lang="en-US" sz="2000" b="0" i="0" smtClean="0">
                          <a:latin typeface="+mj-lt"/>
                        </a:rPr>
                        <m:t>x</m:t>
                      </m:r>
                      <m:r>
                        <m:rPr>
                          <m:nor/>
                        </m:rPr>
                        <a:rPr lang="en-US" sz="2000" b="0" i="0" smtClean="0">
                          <a:latin typeface="+mj-lt"/>
                        </a:rPr>
                        <m:t>13)</m:t>
                      </m:r>
                    </m:oMath>
                  </m:oMathPara>
                </a14:m>
                <a:endParaRPr lang="en-ID" sz="2000" dirty="0">
                  <a:latin typeface="+mj-lt"/>
                </a:endParaRPr>
              </a:p>
            </p:txBody>
          </p:sp>
        </mc:Choice>
        <mc:Fallback xmlns="">
          <p:sp>
            <p:nvSpPr>
              <p:cNvPr id="16" name="TextBox 15">
                <a:extLst>
                  <a:ext uri="{FF2B5EF4-FFF2-40B4-BE49-F238E27FC236}">
                    <a16:creationId xmlns:a16="http://schemas.microsoft.com/office/drawing/2014/main" id="{A00C619F-55B0-4B51-A635-E29A23885BF4}"/>
                  </a:ext>
                </a:extLst>
              </p:cNvPr>
              <p:cNvSpPr txBox="1">
                <a:spLocks noRot="1" noChangeAspect="1" noMove="1" noResize="1" noEditPoints="1" noAdjustHandles="1" noChangeArrowheads="1" noChangeShapeType="1" noTextEdit="1"/>
              </p:cNvSpPr>
              <p:nvPr/>
            </p:nvSpPr>
            <p:spPr>
              <a:xfrm>
                <a:off x="7402286" y="4862130"/>
                <a:ext cx="2115964" cy="307777"/>
              </a:xfrm>
              <a:prstGeom prst="rect">
                <a:avLst/>
              </a:prstGeom>
              <a:blipFill>
                <a:blip r:embed="rId5"/>
                <a:stretch>
                  <a:fillRect l="-3170" t="-4000" r="-4035" b="-38000"/>
                </a:stretch>
              </a:blipFill>
            </p:spPr>
            <p:txBody>
              <a:bodyPr/>
              <a:lstStyle/>
              <a:p>
                <a:r>
                  <a:rPr lang="en-ID">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A61370AF-C217-481D-9FE6-F0B028DBE33B}"/>
                  </a:ext>
                </a:extLst>
              </p:cNvPr>
              <p:cNvSpPr txBox="1"/>
              <p:nvPr/>
            </p:nvSpPr>
            <p:spPr>
              <a:xfrm>
                <a:off x="7391400" y="5582295"/>
                <a:ext cx="208711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sz="2000" b="0" i="0" smtClean="0">
                          <a:latin typeface="+mj-lt"/>
                        </a:rPr>
                        <m:t>Mo</m:t>
                      </m:r>
                      <m:r>
                        <m:rPr>
                          <m:nor/>
                        </m:rPr>
                        <a:rPr lang="en-US" sz="2000" b="0" i="0" smtClean="0">
                          <a:latin typeface="+mj-lt"/>
                        </a:rPr>
                        <m:t>=42,5+6,5 = 49</m:t>
                      </m:r>
                    </m:oMath>
                  </m:oMathPara>
                </a14:m>
                <a:endParaRPr lang="en-ID" sz="2000" dirty="0">
                  <a:latin typeface="+mj-lt"/>
                </a:endParaRPr>
              </a:p>
            </p:txBody>
          </p:sp>
        </mc:Choice>
        <mc:Fallback xmlns="">
          <p:sp>
            <p:nvSpPr>
              <p:cNvPr id="17" name="TextBox 16">
                <a:extLst>
                  <a:ext uri="{FF2B5EF4-FFF2-40B4-BE49-F238E27FC236}">
                    <a16:creationId xmlns:a16="http://schemas.microsoft.com/office/drawing/2014/main" id="{A61370AF-C217-481D-9FE6-F0B028DBE33B}"/>
                  </a:ext>
                </a:extLst>
              </p:cNvPr>
              <p:cNvSpPr txBox="1">
                <a:spLocks noRot="1" noChangeAspect="1" noMove="1" noResize="1" noEditPoints="1" noAdjustHandles="1" noChangeArrowheads="1" noChangeShapeType="1" noTextEdit="1"/>
              </p:cNvSpPr>
              <p:nvPr/>
            </p:nvSpPr>
            <p:spPr>
              <a:xfrm>
                <a:off x="7391400" y="5582295"/>
                <a:ext cx="2087110" cy="307777"/>
              </a:xfrm>
              <a:prstGeom prst="rect">
                <a:avLst/>
              </a:prstGeom>
              <a:blipFill>
                <a:blip r:embed="rId6"/>
                <a:stretch>
                  <a:fillRect l="-3216" r="-2339" b="-32000"/>
                </a:stretch>
              </a:blipFill>
            </p:spPr>
            <p:txBody>
              <a:bodyPr/>
              <a:lstStyle/>
              <a:p>
                <a:r>
                  <a:rPr lang="en-ID">
                    <a:noFill/>
                  </a:rPr>
                  <a:t> </a:t>
                </a:r>
              </a:p>
            </p:txBody>
          </p:sp>
        </mc:Fallback>
      </mc:AlternateContent>
      <p:sp>
        <p:nvSpPr>
          <p:cNvPr id="18" name="TextBox 17">
            <a:extLst>
              <a:ext uri="{FF2B5EF4-FFF2-40B4-BE49-F238E27FC236}">
                <a16:creationId xmlns:a16="http://schemas.microsoft.com/office/drawing/2014/main" id="{759CB276-7E48-4B60-B652-2727645D4A47}"/>
              </a:ext>
            </a:extLst>
          </p:cNvPr>
          <p:cNvSpPr txBox="1"/>
          <p:nvPr/>
        </p:nvSpPr>
        <p:spPr>
          <a:xfrm>
            <a:off x="609600" y="5633318"/>
            <a:ext cx="6140485" cy="954107"/>
          </a:xfrm>
          <a:prstGeom prst="rect">
            <a:avLst/>
          </a:prstGeom>
          <a:noFill/>
        </p:spPr>
        <p:txBody>
          <a:bodyPr wrap="square" rtlCol="0">
            <a:spAutoFit/>
          </a:bodyPr>
          <a:lstStyle/>
          <a:p>
            <a:r>
              <a:rPr lang="en-ID" sz="2800">
                <a:latin typeface="+mj-lt"/>
              </a:rPr>
              <a:t>Modus </a:t>
            </a:r>
            <a:r>
              <a:rPr lang="en-ID" sz="2800" dirty="0" err="1">
                <a:latin typeface="+mj-lt"/>
              </a:rPr>
              <a:t>hasil</a:t>
            </a:r>
            <a:r>
              <a:rPr lang="en-ID" sz="2800" dirty="0">
                <a:latin typeface="+mj-lt"/>
              </a:rPr>
              <a:t> </a:t>
            </a:r>
            <a:r>
              <a:rPr lang="en-ID" sz="2800" dirty="0" err="1">
                <a:latin typeface="+mj-lt"/>
              </a:rPr>
              <a:t>panen</a:t>
            </a:r>
            <a:r>
              <a:rPr lang="en-ID" sz="2800" dirty="0">
                <a:latin typeface="+mj-lt"/>
              </a:rPr>
              <a:t> </a:t>
            </a:r>
            <a:r>
              <a:rPr lang="en-ID" sz="2800" dirty="0" err="1">
                <a:latin typeface="+mj-lt"/>
              </a:rPr>
              <a:t>pak</a:t>
            </a:r>
            <a:r>
              <a:rPr lang="en-ID" sz="2800" dirty="0">
                <a:latin typeface="+mj-lt"/>
              </a:rPr>
              <a:t> </a:t>
            </a:r>
            <a:r>
              <a:rPr lang="en-ID" sz="2800" dirty="0" err="1">
                <a:latin typeface="+mj-lt"/>
              </a:rPr>
              <a:t>Umbu</a:t>
            </a:r>
            <a:r>
              <a:rPr lang="en-ID" sz="2800" dirty="0">
                <a:latin typeface="+mj-lt"/>
              </a:rPr>
              <a:t> </a:t>
            </a:r>
            <a:r>
              <a:rPr lang="en-ID" sz="2800" dirty="0" err="1">
                <a:latin typeface="+mj-lt"/>
              </a:rPr>
              <a:t>selama</a:t>
            </a:r>
            <a:r>
              <a:rPr lang="en-ID" sz="2800" dirty="0">
                <a:latin typeface="+mj-lt"/>
              </a:rPr>
              <a:t> 15 </a:t>
            </a:r>
            <a:r>
              <a:rPr lang="en-ID" sz="2800" dirty="0" err="1">
                <a:latin typeface="+mj-lt"/>
              </a:rPr>
              <a:t>hari</a:t>
            </a:r>
            <a:r>
              <a:rPr lang="en-ID" sz="2800" dirty="0">
                <a:latin typeface="+mj-lt"/>
              </a:rPr>
              <a:t> </a:t>
            </a:r>
            <a:r>
              <a:rPr lang="en-ID" sz="2800" dirty="0" err="1">
                <a:latin typeface="+mj-lt"/>
              </a:rPr>
              <a:t>adalah</a:t>
            </a:r>
            <a:r>
              <a:rPr lang="en-ID" sz="2800" dirty="0">
                <a:latin typeface="+mj-lt"/>
              </a:rPr>
              <a:t> 49 kg.</a:t>
            </a:r>
          </a:p>
        </p:txBody>
      </p:sp>
    </p:spTree>
    <p:extLst>
      <p:ext uri="{BB962C8B-B14F-4D97-AF65-F5344CB8AC3E}">
        <p14:creationId xmlns:p14="http://schemas.microsoft.com/office/powerpoint/2010/main" val="82989630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xit" presetSubtype="32" fill="hold" nodeType="clickEffect">
                                  <p:stCondLst>
                                    <p:cond delay="0"/>
                                  </p:stCondLst>
                                  <p:childTnLst>
                                    <p:animEffect transition="out" filter="circle(out)">
                                      <p:cBhvr>
                                        <p:cTn id="16" dur="2000"/>
                                        <p:tgtEl>
                                          <p:spTgt spid="7"/>
                                        </p:tgtEl>
                                      </p:cBhvr>
                                    </p:animEffect>
                                    <p:set>
                                      <p:cBhvr>
                                        <p:cTn id="17" dur="1" fill="hold">
                                          <p:stCondLst>
                                            <p:cond delay="19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xit" presetSubtype="1" fill="hold" grpId="1" nodeType="clickEffect">
                                  <p:stCondLst>
                                    <p:cond delay="0"/>
                                  </p:stCondLst>
                                  <p:childTnLst>
                                    <p:animEffect transition="out" filter="wheel(1)">
                                      <p:cBhvr>
                                        <p:cTn id="26" dur="2000"/>
                                        <p:tgtEl>
                                          <p:spTgt spid="8"/>
                                        </p:tgtEl>
                                      </p:cBhvr>
                                    </p:animEffect>
                                    <p:set>
                                      <p:cBhvr>
                                        <p:cTn id="27" dur="1" fill="hold">
                                          <p:stCondLst>
                                            <p:cond delay="19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arn(inVertic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arn(inVertic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wipe(down)">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arn(inVertical)">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arn(inVertical)">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arn(inVertical)">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arn(inVertical)">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wipe(down)">
                                      <p:cBhvr>
                                        <p:cTn id="7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P spid="8" grpId="1" animBg="1"/>
      <p:bldP spid="9" grpId="0"/>
      <p:bldP spid="10" grpId="0" animBg="1"/>
      <p:bldP spid="11" grpId="0" animBg="1"/>
      <p:bldP spid="12" grpId="0" animBg="1"/>
      <p:bldP spid="13" grpId="0" animBg="1"/>
      <p:bldP spid="14" grpId="0"/>
      <p:bldP spid="15" grpId="0"/>
      <p:bldP spid="16" grpId="0"/>
      <p:bldP spid="17" grpId="0"/>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Hubungan rata-rata hitung, median dan modus</a:t>
            </a: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609600" y="1609416"/>
                <a:ext cx="8839200" cy="5019984"/>
              </a:xfrm>
            </p:spPr>
            <p:txBody>
              <a:bodyPr>
                <a:noAutofit/>
              </a:bodyPr>
              <a:lstStyle/>
              <a:p>
                <a:pPr algn="just"/>
                <a:r>
                  <a:rPr lang="id-ID" sz="2700" dirty="0"/>
                  <a:t>Kurva simetri adalah kurva dimana sisi kanan dan kiri sama, sehingga jika dilipat dari titik tengahnya maka akan ada bagian sama. Untuk kurva yang simetri, maka nilai untuk rata-rata hitung (</a:t>
                </a:r>
                <a14:m>
                  <m:oMath xmlns:m="http://schemas.openxmlformats.org/officeDocument/2006/math">
                    <m:acc>
                      <m:accPr>
                        <m:chr m:val="̅"/>
                        <m:ctrlPr>
                          <a:rPr lang="id-ID" sz="2700" i="1" dirty="0" smtClean="0">
                            <a:latin typeface="Cambria Math" panose="02040503050406030204" pitchFamily="18" charset="0"/>
                          </a:rPr>
                        </m:ctrlPr>
                      </m:accPr>
                      <m:e>
                        <m:r>
                          <a:rPr lang="en-US" sz="2700" b="0" i="1" dirty="0" smtClean="0">
                            <a:latin typeface="Cambria Math" panose="02040503050406030204" pitchFamily="18" charset="0"/>
                          </a:rPr>
                          <m:t>𝑥</m:t>
                        </m:r>
                      </m:e>
                    </m:acc>
                  </m:oMath>
                </a14:m>
                <a:r>
                  <a:rPr lang="id-ID" sz="2700" dirty="0"/>
                  <a:t>), median (Md), dan modus (Mo) sama. Kurva kecondongan nol (</a:t>
                </a:r>
                <a14:m>
                  <m:oMath xmlns:m="http://schemas.openxmlformats.org/officeDocument/2006/math">
                    <m:acc>
                      <m:accPr>
                        <m:chr m:val="̅"/>
                        <m:ctrlPr>
                          <a:rPr lang="id-ID" sz="2700" i="1" dirty="0">
                            <a:latin typeface="Cambria Math" panose="02040503050406030204" pitchFamily="18" charset="0"/>
                          </a:rPr>
                        </m:ctrlPr>
                      </m:accPr>
                      <m:e>
                        <m:r>
                          <a:rPr lang="en-US" sz="2700" i="1" dirty="0">
                            <a:latin typeface="Cambria Math" panose="02040503050406030204" pitchFamily="18" charset="0"/>
                          </a:rPr>
                          <m:t>𝑥</m:t>
                        </m:r>
                      </m:e>
                    </m:acc>
                    <m:r>
                      <a:rPr lang="en-US" sz="2700" i="1" dirty="0">
                        <a:latin typeface="Cambria Math" panose="02040503050406030204" pitchFamily="18" charset="0"/>
                      </a:rPr>
                      <m:t> </m:t>
                    </m:r>
                  </m:oMath>
                </a14:m>
                <a:r>
                  <a:rPr lang="id-ID" sz="2700" dirty="0"/>
                  <a:t>=Md=Mo).</a:t>
                </a:r>
              </a:p>
              <a:p>
                <a:pPr algn="just"/>
                <a:r>
                  <a:rPr lang="id-ID" sz="2700" dirty="0"/>
                  <a:t>Kurva Condong ke kiri atau condong postif disebabkan nilai rata-rata hitung lebih besar dibandingkan median dan modus. Hal tersebut disebabkan adanya nilai ekstrim tinggi yang mempengaruhi nilai rata-rata hitung, sedangkan median dan modus tidak terpengaruh</a:t>
                </a:r>
                <a:r>
                  <a:rPr lang="en-US" sz="2700" dirty="0"/>
                  <a:t> </a:t>
                </a:r>
                <a:r>
                  <a:rPr lang="id-ID" sz="2700" dirty="0"/>
                  <a:t>(</a:t>
                </a:r>
                <a14:m>
                  <m:oMath xmlns:m="http://schemas.openxmlformats.org/officeDocument/2006/math">
                    <m:acc>
                      <m:accPr>
                        <m:chr m:val="̅"/>
                        <m:ctrlPr>
                          <a:rPr lang="id-ID" sz="2700" i="1" dirty="0" smtClean="0">
                            <a:latin typeface="Cambria Math" panose="02040503050406030204" pitchFamily="18" charset="0"/>
                          </a:rPr>
                        </m:ctrlPr>
                      </m:accPr>
                      <m:e>
                        <m:r>
                          <a:rPr lang="en-US" sz="2700" b="0" i="1" dirty="0" smtClean="0">
                            <a:latin typeface="Cambria Math" panose="02040503050406030204" pitchFamily="18" charset="0"/>
                          </a:rPr>
                          <m:t>𝑥</m:t>
                        </m:r>
                      </m:e>
                    </m:acc>
                    <m:r>
                      <a:rPr lang="en-US" sz="2700" b="0" i="1" dirty="0" smtClean="0">
                        <a:latin typeface="Cambria Math" panose="02040503050406030204" pitchFamily="18" charset="0"/>
                      </a:rPr>
                      <m:t> </m:t>
                    </m:r>
                  </m:oMath>
                </a14:m>
                <a:r>
                  <a:rPr lang="id-ID" sz="2700" dirty="0"/>
                  <a:t>&gt;Md=Mo).</a:t>
                </a: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609600" y="1609416"/>
                <a:ext cx="8839200" cy="5019984"/>
              </a:xfrm>
              <a:blipFill>
                <a:blip r:embed="rId2"/>
                <a:stretch>
                  <a:fillRect l="-483" t="-1214" r="-1310" b="-4854"/>
                </a:stretch>
              </a:blipFill>
            </p:spPr>
            <p:txBody>
              <a:bodyPr/>
              <a:lstStyle/>
              <a:p>
                <a:r>
                  <a:rPr lang="en-ID">
                    <a:noFill/>
                  </a:rPr>
                  <a:t> </a:t>
                </a:r>
              </a:p>
            </p:txBody>
          </p:sp>
        </mc:Fallback>
      </mc:AlternateContent>
      <p:sp>
        <p:nvSpPr>
          <p:cNvPr id="31746"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31748" name="Rectangle 4"/>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609600" y="1609416"/>
                <a:ext cx="9652000" cy="2962584"/>
              </a:xfrm>
            </p:spPr>
            <p:txBody>
              <a:bodyPr>
                <a:normAutofit/>
              </a:bodyPr>
              <a:lstStyle/>
              <a:p>
                <a:r>
                  <a:rPr lang="id-ID" sz="2700" dirty="0"/>
                  <a:t>Kurva condong ke kanan atau condong negatif disebabkan nilai rata-rata hitung lebih kecil dari pada nilai median dan modus. Penyebab peristiwa ini adalah adanya nilai ekstrim rendah yang mempengaruhi nilai rata-rata hitung. (</a:t>
                </a:r>
                <a14:m>
                  <m:oMath xmlns:m="http://schemas.openxmlformats.org/officeDocument/2006/math">
                    <m:acc>
                      <m:accPr>
                        <m:chr m:val="̅"/>
                        <m:ctrlPr>
                          <a:rPr lang="id-ID" sz="2700" i="1" dirty="0" smtClean="0">
                            <a:latin typeface="Cambria Math" panose="02040503050406030204" pitchFamily="18" charset="0"/>
                          </a:rPr>
                        </m:ctrlPr>
                      </m:accPr>
                      <m:e>
                        <m:r>
                          <a:rPr lang="en-US" sz="2700" b="0" i="1" dirty="0" smtClean="0">
                            <a:latin typeface="Cambria Math" panose="02040503050406030204" pitchFamily="18" charset="0"/>
                          </a:rPr>
                          <m:t>𝑥</m:t>
                        </m:r>
                      </m:e>
                    </m:acc>
                    <m:r>
                      <a:rPr lang="en-US" sz="2700" b="0" i="1" dirty="0" smtClean="0">
                        <a:latin typeface="Cambria Math" panose="02040503050406030204" pitchFamily="18" charset="0"/>
                      </a:rPr>
                      <m:t> </m:t>
                    </m:r>
                  </m:oMath>
                </a14:m>
                <a:r>
                  <a:rPr lang="id-ID" sz="2700" dirty="0"/>
                  <a:t>&gt;Md=Mo).</a:t>
                </a:r>
              </a:p>
              <a:p>
                <a:r>
                  <a:rPr lang="id-ID" sz="2700" dirty="0"/>
                  <a:t>Penjelasan lewat gambar atau grafik</a:t>
                </a:r>
                <a:r>
                  <a:rPr lang="en-US" sz="2700" dirty="0"/>
                  <a:t>!</a:t>
                </a:r>
                <a:endParaRPr lang="id-ID" sz="2700"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609600" y="1609416"/>
                <a:ext cx="9652000" cy="2962584"/>
              </a:xfrm>
              <a:blipFill>
                <a:blip r:embed="rId2"/>
                <a:stretch>
                  <a:fillRect l="-442" t="-2058" r="-1642"/>
                </a:stretch>
              </a:blipFill>
            </p:spPr>
            <p:txBody>
              <a:bodyPr/>
              <a:lstStyle/>
              <a:p>
                <a:r>
                  <a:rPr lang="en-ID">
                    <a:noFill/>
                  </a:rPr>
                  <a:t> </a:t>
                </a:r>
              </a:p>
            </p:txBody>
          </p:sp>
        </mc:Fallback>
      </mc:AlternateContent>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Penjelasan</a:t>
            </a:r>
            <a:r>
              <a:rPr lang="en-US" dirty="0"/>
              <a:t> </a:t>
            </a:r>
            <a:r>
              <a:rPr lang="en-US" dirty="0" err="1"/>
              <a:t>Gambar</a:t>
            </a:r>
            <a:endParaRPr lang="en-US" dirty="0"/>
          </a:p>
        </p:txBody>
      </p:sp>
      <p:pic>
        <p:nvPicPr>
          <p:cNvPr id="1026" name="Picture 2"/>
          <p:cNvPicPr>
            <a:picLocks noGrp="1" noChangeAspect="1" noChangeArrowheads="1"/>
          </p:cNvPicPr>
          <p:nvPr>
            <p:ph idx="1"/>
          </p:nvPr>
        </p:nvPicPr>
        <p:blipFill>
          <a:blip r:embed="rId2"/>
          <a:srcRect l="9474" t="25075" r="28421" b="10546"/>
          <a:stretch>
            <a:fillRect/>
          </a:stretch>
        </p:blipFill>
        <p:spPr bwMode="auto">
          <a:xfrm>
            <a:off x="1524000" y="1727834"/>
            <a:ext cx="8540931" cy="4977766"/>
          </a:xfrm>
          <a:prstGeom prst="rect">
            <a:avLst/>
          </a:prstGeom>
          <a:noFill/>
          <a:ln w="9525">
            <a:noFill/>
            <a:miter lim="800000"/>
            <a:headEnd/>
            <a:tailEnd/>
          </a:ln>
          <a:effectLst/>
        </p:spPr>
      </p:pic>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4310050" y="2714620"/>
            <a:ext cx="3714776" cy="1785950"/>
          </a:xfrm>
          <a:prstGeom prst="flowChartAlternateProcess">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id-ID" sz="3200" b="1" dirty="0">
                <a:solidFill>
                  <a:srgbClr val="C00000"/>
                </a:solidFill>
                <a:latin typeface="+mj-lt"/>
              </a:rPr>
              <a:t>TERIMA KASIH</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991600" cy="990600"/>
          </a:xfrm>
        </p:spPr>
        <p:txBody>
          <a:bodyPr>
            <a:normAutofit fontScale="90000"/>
          </a:bodyPr>
          <a:lstStyle/>
          <a:p>
            <a:r>
              <a:rPr lang="id-ID" dirty="0"/>
              <a:t>Rata-rata tertimbang (</a:t>
            </a:r>
            <a:r>
              <a:rPr lang="id-ID" i="1" dirty="0"/>
              <a:t>Weighted mean</a:t>
            </a:r>
            <a:r>
              <a:rPr lang="id-ID" dirty="0"/>
              <a:t>)</a:t>
            </a:r>
          </a:p>
        </p:txBody>
      </p:sp>
      <p:sp>
        <p:nvSpPr>
          <p:cNvPr id="3" name="Content Placeholder 2"/>
          <p:cNvSpPr>
            <a:spLocks noGrp="1"/>
          </p:cNvSpPr>
          <p:nvPr>
            <p:ph sz="quarter" idx="1"/>
          </p:nvPr>
        </p:nvSpPr>
        <p:spPr>
          <a:xfrm>
            <a:off x="609600" y="1609416"/>
            <a:ext cx="9652000" cy="3343584"/>
          </a:xfrm>
        </p:spPr>
        <p:txBody>
          <a:bodyPr>
            <a:normAutofit/>
          </a:bodyPr>
          <a:lstStyle/>
          <a:p>
            <a:r>
              <a:rPr lang="id-ID" sz="2800" dirty="0"/>
              <a:t>Pada perhitungan rata-rata hitung populasi sampel setiap data dianggap mempunyai tingkat atau bobot yang sama. Namun dalam beberapa kasus beberapa data yang dipandang mempunyai bobot yang berbeda.</a:t>
            </a:r>
          </a:p>
          <a:p>
            <a:r>
              <a:rPr lang="id-ID" sz="2800" dirty="0"/>
              <a:t>Rumus</a:t>
            </a:r>
            <a:r>
              <a:rPr lang="en-US" sz="2800" dirty="0"/>
              <a:t>:</a:t>
            </a:r>
            <a:endParaRPr lang="id-ID" sz="2800" dirty="0"/>
          </a:p>
        </p:txBody>
      </p:sp>
      <p:sp>
        <p:nvSpPr>
          <p:cNvPr id="11266"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9218"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921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66800" y="4012841"/>
            <a:ext cx="2214579" cy="813519"/>
          </a:xfrm>
          <a:prstGeom prst="rect">
            <a:avLst/>
          </a:prstGeom>
          <a:noFill/>
        </p:spPr>
      </p:pic>
      <mc:AlternateContent xmlns:mc="http://schemas.openxmlformats.org/markup-compatibility/2006" xmlns:a14="http://schemas.microsoft.com/office/drawing/2010/main">
        <mc:Choice Requires="a14">
          <p:sp>
            <p:nvSpPr>
              <p:cNvPr id="7" name="TextBox 6"/>
              <p:cNvSpPr txBox="1"/>
              <p:nvPr/>
            </p:nvSpPr>
            <p:spPr>
              <a:xfrm>
                <a:off x="4218789" y="4012841"/>
                <a:ext cx="4163211" cy="1569660"/>
              </a:xfrm>
              <a:prstGeom prst="rect">
                <a:avLst/>
              </a:prstGeom>
              <a:noFill/>
            </p:spPr>
            <p:txBody>
              <a:bodyPr wrap="square" rtlCol="0">
                <a:spAutoFit/>
              </a:bodyPr>
              <a:lstStyle/>
              <a:p>
                <a:r>
                  <a:rPr lang="en-US" sz="2400" dirty="0">
                    <a:latin typeface="+mj-lt"/>
                  </a:rPr>
                  <a:t>Ket:</a:t>
                </a:r>
              </a:p>
              <a:p>
                <a14:m>
                  <m:oMath xmlns:m="http://schemas.openxmlformats.org/officeDocument/2006/math">
                    <m:acc>
                      <m:accPr>
                        <m:chr m:val="̅"/>
                        <m:ctrlPr>
                          <a:rPr lang="id-ID" sz="2400" i="1" dirty="0" smtClean="0">
                            <a:latin typeface="Cambria Math" panose="02040503050406030204" pitchFamily="18" charset="0"/>
                          </a:rPr>
                        </m:ctrlPr>
                      </m:accPr>
                      <m:e>
                        <m:r>
                          <m:rPr>
                            <m:sty m:val="p"/>
                          </m:rPr>
                          <a:rPr lang="en-US" sz="2400" b="0" i="0" dirty="0" smtClean="0">
                            <a:latin typeface="Cambria Math" panose="02040503050406030204" pitchFamily="18" charset="0"/>
                          </a:rPr>
                          <m:t>x</m:t>
                        </m:r>
                      </m:e>
                    </m:acc>
                  </m:oMath>
                </a14:m>
                <a:r>
                  <a:rPr lang="en-US" sz="2400" dirty="0">
                    <a:latin typeface="+mj-lt"/>
                  </a:rPr>
                  <a:t>w = rata-rata </a:t>
                </a:r>
                <a:r>
                  <a:rPr lang="en-US" sz="2400" dirty="0" err="1">
                    <a:latin typeface="+mj-lt"/>
                  </a:rPr>
                  <a:t>tertimbang</a:t>
                </a:r>
                <a:endParaRPr lang="en-US" sz="2400" dirty="0">
                  <a:latin typeface="+mj-lt"/>
                </a:endParaRPr>
              </a:p>
              <a:p>
                <a:r>
                  <a:rPr lang="en-US" sz="2400" dirty="0">
                    <a:latin typeface="+mj-lt"/>
                  </a:rPr>
                  <a:t>w = </a:t>
                </a:r>
                <a:r>
                  <a:rPr lang="en-US" sz="2400" dirty="0" err="1">
                    <a:latin typeface="+mj-lt"/>
                  </a:rPr>
                  <a:t>bobot</a:t>
                </a:r>
                <a:endParaRPr lang="en-US" sz="2400" dirty="0">
                  <a:latin typeface="+mj-lt"/>
                </a:endParaRPr>
              </a:p>
              <a:p>
                <a:r>
                  <a:rPr lang="en-US" sz="2400" dirty="0">
                    <a:latin typeface="+mj-lt"/>
                  </a:rPr>
                  <a:t>x = </a:t>
                </a:r>
                <a:r>
                  <a:rPr lang="en-US" sz="2400" dirty="0" err="1">
                    <a:latin typeface="+mj-lt"/>
                  </a:rPr>
                  <a:t>nilai</a:t>
                </a:r>
                <a:endParaRPr lang="en-US" sz="2400" dirty="0">
                  <a:latin typeface="+mj-lt"/>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4218789" y="4012841"/>
                <a:ext cx="4163211" cy="1569660"/>
              </a:xfrm>
              <a:prstGeom prst="rect">
                <a:avLst/>
              </a:prstGeom>
              <a:blipFill>
                <a:blip r:embed="rId3"/>
                <a:stretch>
                  <a:fillRect l="-2196" t="-3101" b="-7752"/>
                </a:stretch>
              </a:blipFill>
            </p:spPr>
            <p:txBody>
              <a:bodyPr/>
              <a:lstStyle/>
              <a:p>
                <a:r>
                  <a:rPr lang="en-ID">
                    <a:noFill/>
                  </a:rPr>
                  <a:t> </a:t>
                </a:r>
              </a:p>
            </p:txBody>
          </p:sp>
        </mc:Fallback>
      </mc:AlternateContent>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0" dirty="0" err="1"/>
              <a:t>Simulasi</a:t>
            </a:r>
            <a:r>
              <a:rPr lang="id-ID" b="0" dirty="0"/>
              <a:t> soal</a:t>
            </a:r>
            <a:r>
              <a:rPr lang="en-US" b="0" dirty="0"/>
              <a:t> rata-rata </a:t>
            </a:r>
            <a:r>
              <a:rPr lang="en-US" b="0" dirty="0" err="1"/>
              <a:t>tertimbang</a:t>
            </a:r>
            <a:endParaRPr lang="id-ID" b="0" dirty="0"/>
          </a:p>
        </p:txBody>
      </p:sp>
      <p:sp>
        <p:nvSpPr>
          <p:cNvPr id="3" name="Content Placeholder 2"/>
          <p:cNvSpPr>
            <a:spLocks noGrp="1"/>
          </p:cNvSpPr>
          <p:nvPr>
            <p:ph sz="quarter" idx="1"/>
          </p:nvPr>
        </p:nvSpPr>
        <p:spPr>
          <a:xfrm>
            <a:off x="609600" y="1600200"/>
            <a:ext cx="10058400" cy="1295400"/>
          </a:xfrm>
        </p:spPr>
        <p:txBody>
          <a:bodyPr>
            <a:normAutofit lnSpcReduction="10000"/>
          </a:bodyPr>
          <a:lstStyle/>
          <a:p>
            <a:r>
              <a:rPr lang="id-ID" dirty="0"/>
              <a:t>Sambungan soal pada pertemuan ke 2</a:t>
            </a:r>
          </a:p>
          <a:p>
            <a:r>
              <a:rPr lang="id-ID" dirty="0"/>
              <a:t>Berikut adalah data mata kuliah dari seorang mahasiswa yang bernama </a:t>
            </a:r>
            <a:r>
              <a:rPr lang="en-US" dirty="0" err="1"/>
              <a:t>Umbu</a:t>
            </a:r>
            <a:r>
              <a:rPr lang="id-ID" dirty="0"/>
              <a:t>:</a:t>
            </a:r>
          </a:p>
        </p:txBody>
      </p:sp>
      <p:graphicFrame>
        <p:nvGraphicFramePr>
          <p:cNvPr id="4" name="Table 3"/>
          <p:cNvGraphicFramePr>
            <a:graphicFrameLocks noGrp="1"/>
          </p:cNvGraphicFramePr>
          <p:nvPr>
            <p:extLst>
              <p:ext uri="{D42A27DB-BD31-4B8C-83A1-F6EECF244321}">
                <p14:modId xmlns:p14="http://schemas.microsoft.com/office/powerpoint/2010/main" val="312438876"/>
              </p:ext>
            </p:extLst>
          </p:nvPr>
        </p:nvGraphicFramePr>
        <p:xfrm>
          <a:off x="1066800" y="2895600"/>
          <a:ext cx="8229601" cy="2682240"/>
        </p:xfrm>
        <a:graphic>
          <a:graphicData uri="http://schemas.openxmlformats.org/drawingml/2006/table">
            <a:tbl>
              <a:tblPr firstRow="1" bandRow="1">
                <a:tableStyleId>{5C22544A-7EE6-4342-B048-85BDC9FD1C3A}</a:tableStyleId>
              </a:tblPr>
              <a:tblGrid>
                <a:gridCol w="3036559">
                  <a:extLst>
                    <a:ext uri="{9D8B030D-6E8A-4147-A177-3AD203B41FA5}">
                      <a16:colId xmlns:a16="http://schemas.microsoft.com/office/drawing/2014/main" val="20000"/>
                    </a:ext>
                  </a:extLst>
                </a:gridCol>
                <a:gridCol w="1731014">
                  <a:extLst>
                    <a:ext uri="{9D8B030D-6E8A-4147-A177-3AD203B41FA5}">
                      <a16:colId xmlns:a16="http://schemas.microsoft.com/office/drawing/2014/main" val="20001"/>
                    </a:ext>
                  </a:extLst>
                </a:gridCol>
                <a:gridCol w="1731014">
                  <a:extLst>
                    <a:ext uri="{9D8B030D-6E8A-4147-A177-3AD203B41FA5}">
                      <a16:colId xmlns:a16="http://schemas.microsoft.com/office/drawing/2014/main" val="20002"/>
                    </a:ext>
                  </a:extLst>
                </a:gridCol>
                <a:gridCol w="1731014">
                  <a:extLst>
                    <a:ext uri="{9D8B030D-6E8A-4147-A177-3AD203B41FA5}">
                      <a16:colId xmlns:a16="http://schemas.microsoft.com/office/drawing/2014/main" val="20003"/>
                    </a:ext>
                  </a:extLst>
                </a:gridCol>
              </a:tblGrid>
              <a:tr h="370840">
                <a:tc>
                  <a:txBody>
                    <a:bodyPr/>
                    <a:lstStyle/>
                    <a:p>
                      <a:pPr algn="ctr"/>
                      <a:r>
                        <a:rPr lang="id-ID" sz="2000" dirty="0"/>
                        <a:t>Mata</a:t>
                      </a:r>
                      <a:r>
                        <a:rPr lang="id-ID" sz="2000" baseline="0" dirty="0"/>
                        <a:t> Kuliah</a:t>
                      </a:r>
                      <a:endParaRPr lang="id-ID" sz="2000" dirty="0"/>
                    </a:p>
                  </a:txBody>
                  <a:tcPr/>
                </a:tc>
                <a:tc>
                  <a:txBody>
                    <a:bodyPr/>
                    <a:lstStyle/>
                    <a:p>
                      <a:pPr algn="ctr"/>
                      <a:r>
                        <a:rPr lang="id-ID" sz="2000" dirty="0"/>
                        <a:t>Bobot SKS</a:t>
                      </a:r>
                    </a:p>
                  </a:txBody>
                  <a:tcPr/>
                </a:tc>
                <a:tc>
                  <a:txBody>
                    <a:bodyPr/>
                    <a:lstStyle/>
                    <a:p>
                      <a:pPr algn="ctr"/>
                      <a:r>
                        <a:rPr lang="id-ID" sz="2000" dirty="0"/>
                        <a:t>Nilai (huruf)</a:t>
                      </a:r>
                    </a:p>
                  </a:txBody>
                  <a:tcPr/>
                </a:tc>
                <a:tc>
                  <a:txBody>
                    <a:bodyPr/>
                    <a:lstStyle/>
                    <a:p>
                      <a:pPr algn="ctr"/>
                      <a:r>
                        <a:rPr lang="id-ID" sz="2000" dirty="0"/>
                        <a:t>Nilai</a:t>
                      </a:r>
                      <a:r>
                        <a:rPr lang="id-ID" sz="2000" baseline="0" dirty="0"/>
                        <a:t> (angka)</a:t>
                      </a:r>
                      <a:endParaRPr lang="id-ID" sz="2000" dirty="0"/>
                    </a:p>
                  </a:txBody>
                  <a:tcPr/>
                </a:tc>
                <a:extLst>
                  <a:ext uri="{0D108BD9-81ED-4DB2-BD59-A6C34878D82A}">
                    <a16:rowId xmlns:a16="http://schemas.microsoft.com/office/drawing/2014/main" val="10000"/>
                  </a:ext>
                </a:extLst>
              </a:tr>
              <a:tr h="370840">
                <a:tc>
                  <a:txBody>
                    <a:bodyPr/>
                    <a:lstStyle/>
                    <a:p>
                      <a:r>
                        <a:rPr lang="en-US" sz="2000" dirty="0" err="1"/>
                        <a:t>Statistik</a:t>
                      </a:r>
                      <a:r>
                        <a:rPr lang="en-US" sz="2000" dirty="0"/>
                        <a:t> </a:t>
                      </a:r>
                      <a:r>
                        <a:rPr lang="en-US" sz="2000" dirty="0" err="1"/>
                        <a:t>Deskriptif</a:t>
                      </a:r>
                      <a:endParaRPr lang="id-ID" sz="2000" dirty="0"/>
                    </a:p>
                  </a:txBody>
                  <a:tcPr/>
                </a:tc>
                <a:tc>
                  <a:txBody>
                    <a:bodyPr/>
                    <a:lstStyle/>
                    <a:p>
                      <a:pPr algn="ctr"/>
                      <a:r>
                        <a:rPr lang="en-US" sz="2000" dirty="0"/>
                        <a:t>2</a:t>
                      </a:r>
                      <a:endParaRPr lang="id-ID" sz="2000" dirty="0"/>
                    </a:p>
                  </a:txBody>
                  <a:tcPr/>
                </a:tc>
                <a:tc>
                  <a:txBody>
                    <a:bodyPr/>
                    <a:lstStyle/>
                    <a:p>
                      <a:pPr algn="ctr"/>
                      <a:r>
                        <a:rPr lang="id-ID" sz="2000" dirty="0"/>
                        <a:t>A</a:t>
                      </a:r>
                    </a:p>
                  </a:txBody>
                  <a:tcPr/>
                </a:tc>
                <a:tc>
                  <a:txBody>
                    <a:bodyPr/>
                    <a:lstStyle/>
                    <a:p>
                      <a:pPr algn="ctr"/>
                      <a:r>
                        <a:rPr lang="id-ID" sz="2000" dirty="0"/>
                        <a:t>4</a:t>
                      </a:r>
                    </a:p>
                  </a:txBody>
                  <a:tcPr/>
                </a:tc>
                <a:extLst>
                  <a:ext uri="{0D108BD9-81ED-4DB2-BD59-A6C34878D82A}">
                    <a16:rowId xmlns:a16="http://schemas.microsoft.com/office/drawing/2014/main" val="10001"/>
                  </a:ext>
                </a:extLst>
              </a:tr>
              <a:tr h="370840">
                <a:tc>
                  <a:txBody>
                    <a:bodyPr/>
                    <a:lstStyle/>
                    <a:p>
                      <a:r>
                        <a:rPr lang="en-US" sz="2000" dirty="0" err="1"/>
                        <a:t>Manajemen</a:t>
                      </a:r>
                      <a:r>
                        <a:rPr lang="en-US" sz="2000" baseline="0" dirty="0"/>
                        <a:t> </a:t>
                      </a:r>
                      <a:r>
                        <a:rPr lang="en-US" sz="2000" baseline="0" dirty="0" err="1"/>
                        <a:t>Keuangan</a:t>
                      </a:r>
                      <a:endParaRPr lang="id-ID" sz="2000" dirty="0"/>
                    </a:p>
                  </a:txBody>
                  <a:tcPr/>
                </a:tc>
                <a:tc>
                  <a:txBody>
                    <a:bodyPr/>
                    <a:lstStyle/>
                    <a:p>
                      <a:pPr algn="ctr"/>
                      <a:r>
                        <a:rPr lang="en-US" sz="2000" dirty="0"/>
                        <a:t>4</a:t>
                      </a:r>
                      <a:endParaRPr lang="id-ID" sz="2000" dirty="0"/>
                    </a:p>
                  </a:txBody>
                  <a:tcPr/>
                </a:tc>
                <a:tc>
                  <a:txBody>
                    <a:bodyPr/>
                    <a:lstStyle/>
                    <a:p>
                      <a:pPr algn="ctr"/>
                      <a:r>
                        <a:rPr lang="id-ID" sz="2000" dirty="0"/>
                        <a:t>B</a:t>
                      </a:r>
                    </a:p>
                  </a:txBody>
                  <a:tcPr/>
                </a:tc>
                <a:tc>
                  <a:txBody>
                    <a:bodyPr/>
                    <a:lstStyle/>
                    <a:p>
                      <a:pPr algn="ctr"/>
                      <a:r>
                        <a:rPr lang="id-ID" sz="2000" dirty="0"/>
                        <a:t>3</a:t>
                      </a:r>
                    </a:p>
                  </a:txBody>
                  <a:tcPr/>
                </a:tc>
                <a:extLst>
                  <a:ext uri="{0D108BD9-81ED-4DB2-BD59-A6C34878D82A}">
                    <a16:rowId xmlns:a16="http://schemas.microsoft.com/office/drawing/2014/main" val="10002"/>
                  </a:ext>
                </a:extLst>
              </a:tr>
              <a:tr h="370840">
                <a:tc>
                  <a:txBody>
                    <a:bodyPr/>
                    <a:lstStyle/>
                    <a:p>
                      <a:r>
                        <a:rPr lang="en-US" sz="2000" dirty="0" err="1"/>
                        <a:t>Matematika</a:t>
                      </a:r>
                      <a:r>
                        <a:rPr lang="en-US" sz="2000" dirty="0"/>
                        <a:t> </a:t>
                      </a:r>
                      <a:r>
                        <a:rPr lang="en-US" sz="2000" dirty="0" err="1"/>
                        <a:t>Ekonomi</a:t>
                      </a:r>
                      <a:endParaRPr lang="id-ID" sz="2000" dirty="0"/>
                    </a:p>
                  </a:txBody>
                  <a:tcPr/>
                </a:tc>
                <a:tc>
                  <a:txBody>
                    <a:bodyPr/>
                    <a:lstStyle/>
                    <a:p>
                      <a:pPr algn="ctr"/>
                      <a:r>
                        <a:rPr lang="en-US" sz="2000" dirty="0"/>
                        <a:t>2</a:t>
                      </a:r>
                      <a:endParaRPr lang="id-ID" sz="2000" dirty="0"/>
                    </a:p>
                  </a:txBody>
                  <a:tcPr/>
                </a:tc>
                <a:tc>
                  <a:txBody>
                    <a:bodyPr/>
                    <a:lstStyle/>
                    <a:p>
                      <a:pPr algn="ctr"/>
                      <a:r>
                        <a:rPr lang="id-ID" sz="2000" dirty="0"/>
                        <a:t>AB</a:t>
                      </a:r>
                    </a:p>
                  </a:txBody>
                  <a:tcPr/>
                </a:tc>
                <a:tc>
                  <a:txBody>
                    <a:bodyPr/>
                    <a:lstStyle/>
                    <a:p>
                      <a:pPr algn="ctr"/>
                      <a:r>
                        <a:rPr lang="id-ID" sz="2000" dirty="0"/>
                        <a:t>3,5</a:t>
                      </a:r>
                    </a:p>
                  </a:txBody>
                  <a:tcPr/>
                </a:tc>
                <a:extLst>
                  <a:ext uri="{0D108BD9-81ED-4DB2-BD59-A6C34878D82A}">
                    <a16:rowId xmlns:a16="http://schemas.microsoft.com/office/drawing/2014/main" val="10003"/>
                  </a:ext>
                </a:extLst>
              </a:tr>
              <a:tr h="370840">
                <a:tc>
                  <a:txBody>
                    <a:bodyPr/>
                    <a:lstStyle/>
                    <a:p>
                      <a:r>
                        <a:rPr lang="en-US" sz="2000" dirty="0" err="1"/>
                        <a:t>Riset</a:t>
                      </a:r>
                      <a:r>
                        <a:rPr lang="en-US" sz="2000" baseline="0" dirty="0"/>
                        <a:t> </a:t>
                      </a:r>
                      <a:r>
                        <a:rPr lang="en-US" sz="2000" baseline="0" dirty="0" err="1"/>
                        <a:t>Kewirausahaan</a:t>
                      </a:r>
                      <a:r>
                        <a:rPr lang="en-US" sz="2000" baseline="0" dirty="0"/>
                        <a:t> dan </a:t>
                      </a:r>
                      <a:r>
                        <a:rPr lang="en-US" sz="2000" baseline="0" dirty="0" err="1"/>
                        <a:t>Manajemen</a:t>
                      </a:r>
                      <a:endParaRPr lang="id-ID" sz="2000" dirty="0"/>
                    </a:p>
                  </a:txBody>
                  <a:tcPr/>
                </a:tc>
                <a:tc>
                  <a:txBody>
                    <a:bodyPr/>
                    <a:lstStyle/>
                    <a:p>
                      <a:pPr algn="ctr"/>
                      <a:r>
                        <a:rPr lang="id-ID" sz="2000" dirty="0"/>
                        <a:t>3</a:t>
                      </a:r>
                    </a:p>
                  </a:txBody>
                  <a:tcPr/>
                </a:tc>
                <a:tc>
                  <a:txBody>
                    <a:bodyPr/>
                    <a:lstStyle/>
                    <a:p>
                      <a:pPr algn="ctr"/>
                      <a:r>
                        <a:rPr lang="id-ID" sz="2000" dirty="0"/>
                        <a:t>BC</a:t>
                      </a:r>
                    </a:p>
                  </a:txBody>
                  <a:tcPr/>
                </a:tc>
                <a:tc>
                  <a:txBody>
                    <a:bodyPr/>
                    <a:lstStyle/>
                    <a:p>
                      <a:pPr algn="ctr"/>
                      <a:r>
                        <a:rPr lang="id-ID" sz="2000" dirty="0"/>
                        <a:t>2,5</a:t>
                      </a:r>
                    </a:p>
                  </a:txBody>
                  <a:tcPr/>
                </a:tc>
                <a:extLst>
                  <a:ext uri="{0D108BD9-81ED-4DB2-BD59-A6C34878D82A}">
                    <a16:rowId xmlns:a16="http://schemas.microsoft.com/office/drawing/2014/main" val="10004"/>
                  </a:ext>
                </a:extLst>
              </a:tr>
              <a:tr h="370840">
                <a:tc>
                  <a:txBody>
                    <a:bodyPr/>
                    <a:lstStyle/>
                    <a:p>
                      <a:r>
                        <a:rPr lang="id-ID" sz="2000" dirty="0"/>
                        <a:t>Jumlah</a:t>
                      </a:r>
                    </a:p>
                  </a:txBody>
                  <a:tcPr/>
                </a:tc>
                <a:tc>
                  <a:txBody>
                    <a:bodyPr/>
                    <a:lstStyle/>
                    <a:p>
                      <a:pPr algn="ctr"/>
                      <a:r>
                        <a:rPr lang="id-ID" sz="2000" dirty="0"/>
                        <a:t>1</a:t>
                      </a:r>
                      <a:r>
                        <a:rPr lang="en-US" sz="2000" dirty="0"/>
                        <a:t>2</a:t>
                      </a:r>
                      <a:endParaRPr lang="id-ID" sz="2000" dirty="0"/>
                    </a:p>
                  </a:txBody>
                  <a:tcPr/>
                </a:tc>
                <a:tc>
                  <a:txBody>
                    <a:bodyPr/>
                    <a:lstStyle/>
                    <a:p>
                      <a:pPr algn="ctr"/>
                      <a:endParaRPr lang="id-ID" sz="2000" dirty="0"/>
                    </a:p>
                  </a:txBody>
                  <a:tcPr/>
                </a:tc>
                <a:tc>
                  <a:txBody>
                    <a:bodyPr/>
                    <a:lstStyle/>
                    <a:p>
                      <a:pPr algn="ctr"/>
                      <a:endParaRPr lang="id-ID" sz="2000" dirty="0"/>
                    </a:p>
                  </a:txBody>
                  <a:tcPr/>
                </a:tc>
                <a:extLst>
                  <a:ext uri="{0D108BD9-81ED-4DB2-BD59-A6C34878D82A}">
                    <a16:rowId xmlns:a16="http://schemas.microsoft.com/office/drawing/2014/main" val="10005"/>
                  </a:ext>
                </a:extLst>
              </a:tr>
            </a:tbl>
          </a:graphicData>
        </a:graphic>
      </p:graphicFrame>
      <p:sp>
        <p:nvSpPr>
          <p:cNvPr id="5" name="Content Placeholder 2"/>
          <p:cNvSpPr txBox="1">
            <a:spLocks/>
          </p:cNvSpPr>
          <p:nvPr/>
        </p:nvSpPr>
        <p:spPr>
          <a:xfrm>
            <a:off x="1066800" y="5791200"/>
            <a:ext cx="8434358" cy="500066"/>
          </a:xfrm>
          <a:prstGeom prst="rect">
            <a:avLst/>
          </a:prstGeom>
        </p:spPr>
        <p:txBody>
          <a:bodyPr vert="horz">
            <a:normAutofit/>
          </a:bodyPr>
          <a:lstStyle/>
          <a:p>
            <a:pPr marL="320040" indent="-320040">
              <a:spcBef>
                <a:spcPts val="700"/>
              </a:spcBef>
              <a:buClr>
                <a:schemeClr val="accent2"/>
              </a:buClr>
              <a:buSzPct val="60000"/>
              <a:buFont typeface="Wingdings"/>
              <a:buChar char=""/>
              <a:defRPr/>
            </a:pPr>
            <a:r>
              <a:rPr lang="id-ID" sz="2600" dirty="0"/>
              <a:t>Hitunglah nilai rata-rata dari data tersebut</a:t>
            </a:r>
            <a:r>
              <a:rPr lang="en-US" sz="2600" dirty="0"/>
              <a:t>!</a:t>
            </a:r>
            <a:endParaRPr lang="id-ID" sz="2600"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Pengantar</a:t>
            </a:r>
            <a:endParaRPr lang="en-US" dirty="0"/>
          </a:p>
        </p:txBody>
      </p:sp>
      <p:sp>
        <p:nvSpPr>
          <p:cNvPr id="3" name="Content Placeholder 2"/>
          <p:cNvSpPr>
            <a:spLocks noGrp="1"/>
          </p:cNvSpPr>
          <p:nvPr>
            <p:ph idx="1"/>
          </p:nvPr>
        </p:nvSpPr>
        <p:spPr/>
        <p:txBody>
          <a:bodyPr>
            <a:normAutofit/>
          </a:bodyPr>
          <a:lstStyle/>
          <a:p>
            <a:r>
              <a:rPr lang="id-ID" sz="3200" b="1" dirty="0"/>
              <a:t>Pengertian data dikelompokan (berkelompok) adalah data yang sudah dikelompokan dalam bentuk distribusi frekuensi.</a:t>
            </a:r>
            <a:endParaRPr lang="en-US" sz="3200" b="1" dirty="0"/>
          </a:p>
          <a:p>
            <a:r>
              <a:rPr lang="id-ID" sz="3200" dirty="0"/>
              <a:t>Data yang dikelompokan akan kehilangan identitas data mentah sehingga untuk melihat rata-rata hitung</a:t>
            </a:r>
            <a:r>
              <a:rPr lang="en-US" sz="3200" dirty="0"/>
              <a:t>, median, dan modus</a:t>
            </a:r>
            <a:r>
              <a:rPr lang="id-ID" sz="3200" dirty="0"/>
              <a:t> harus diduga dari distribusi frekuensinya.</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Rata-rata hitung</a:t>
            </a: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609600" y="1609416"/>
                <a:ext cx="9652000" cy="4410384"/>
              </a:xfrm>
            </p:spPr>
            <p:txBody>
              <a:bodyPr>
                <a:normAutofit/>
              </a:bodyPr>
              <a:lstStyle/>
              <a:p>
                <a:r>
                  <a:rPr lang="en-US" sz="2800" b="1" dirty="0">
                    <a:solidFill>
                      <a:schemeClr val="tx1"/>
                    </a:solidFill>
                    <a:latin typeface="+mj-lt"/>
                  </a:rPr>
                  <a:t>Rumus:</a:t>
                </a:r>
              </a:p>
              <a:p>
                <a:endParaRPr lang="en-US" sz="2800" b="1" dirty="0">
                  <a:solidFill>
                    <a:schemeClr val="tx1"/>
                  </a:solidFill>
                  <a:latin typeface="+mj-lt"/>
                </a:endParaRPr>
              </a:p>
              <a:p>
                <a:endParaRPr lang="en-US" sz="2800" b="1" dirty="0">
                  <a:solidFill>
                    <a:schemeClr val="tx1"/>
                  </a:solidFill>
                  <a:latin typeface="+mj-lt"/>
                </a:endParaRPr>
              </a:p>
              <a:p>
                <a:endParaRPr lang="en-US" sz="2800" b="1" dirty="0">
                  <a:solidFill>
                    <a:schemeClr val="tx1"/>
                  </a:solidFill>
                  <a:latin typeface="+mj-lt"/>
                </a:endParaRPr>
              </a:p>
              <a:p>
                <a:r>
                  <a:rPr lang="en-US" sz="2800" dirty="0" err="1">
                    <a:solidFill>
                      <a:schemeClr val="tx1"/>
                    </a:solidFill>
                    <a:latin typeface="+mj-lt"/>
                  </a:rPr>
                  <a:t>Keterangan</a:t>
                </a:r>
                <a:r>
                  <a:rPr lang="en-US" sz="2800" dirty="0">
                    <a:solidFill>
                      <a:schemeClr val="tx1"/>
                    </a:solidFill>
                    <a:latin typeface="+mj-lt"/>
                  </a:rPr>
                  <a:t>:</a:t>
                </a:r>
              </a:p>
              <a:p>
                <a:pPr lvl="1"/>
                <a14:m>
                  <m:oMath xmlns:m="http://schemas.openxmlformats.org/officeDocument/2006/math">
                    <m:acc>
                      <m:accPr>
                        <m:chr m:val="̅"/>
                        <m:ctrlPr>
                          <a:rPr lang="id-ID" sz="2400" i="1" dirty="0" smtClean="0">
                            <a:solidFill>
                              <a:schemeClr val="tx1"/>
                            </a:solidFill>
                            <a:latin typeface="Cambria Math" panose="02040503050406030204" pitchFamily="18" charset="0"/>
                          </a:rPr>
                        </m:ctrlPr>
                      </m:accPr>
                      <m:e>
                        <m:r>
                          <m:rPr>
                            <m:sty m:val="p"/>
                          </m:rPr>
                          <a:rPr lang="en-US" sz="2400" b="0" i="0" dirty="0" smtClean="0">
                            <a:solidFill>
                              <a:schemeClr val="tx1"/>
                            </a:solidFill>
                            <a:latin typeface="Cambria Math" panose="02040503050406030204" pitchFamily="18" charset="0"/>
                          </a:rPr>
                          <m:t>x</m:t>
                        </m:r>
                      </m:e>
                    </m:acc>
                    <m:r>
                      <a:rPr lang="en-US" sz="2400" b="0" i="1" dirty="0" smtClean="0">
                        <a:solidFill>
                          <a:schemeClr val="tx1"/>
                        </a:solidFill>
                        <a:latin typeface="Cambria Math" panose="02040503050406030204" pitchFamily="18" charset="0"/>
                      </a:rPr>
                      <m:t> </m:t>
                    </m:r>
                  </m:oMath>
                </a14:m>
                <a:r>
                  <a:rPr lang="en-US" sz="2400" dirty="0" err="1">
                    <a:solidFill>
                      <a:schemeClr val="tx1"/>
                    </a:solidFill>
                    <a:latin typeface="+mj-lt"/>
                  </a:rPr>
                  <a:t>adalah</a:t>
                </a:r>
                <a:r>
                  <a:rPr lang="en-US" sz="2400" dirty="0">
                    <a:solidFill>
                      <a:schemeClr val="tx1"/>
                    </a:solidFill>
                    <a:latin typeface="+mj-lt"/>
                  </a:rPr>
                  <a:t> rata-rata </a:t>
                </a:r>
                <a:r>
                  <a:rPr lang="en-US" sz="2400" dirty="0" err="1">
                    <a:solidFill>
                      <a:schemeClr val="tx1"/>
                    </a:solidFill>
                    <a:latin typeface="+mj-lt"/>
                  </a:rPr>
                  <a:t>hitung</a:t>
                </a:r>
                <a:r>
                  <a:rPr lang="en-US" sz="2400" dirty="0">
                    <a:solidFill>
                      <a:schemeClr val="tx1"/>
                    </a:solidFill>
                    <a:latin typeface="+mj-lt"/>
                  </a:rPr>
                  <a:t>.</a:t>
                </a:r>
              </a:p>
              <a:p>
                <a:pPr lvl="1"/>
                <a:r>
                  <a:rPr lang="en-US" sz="2400" dirty="0">
                    <a:solidFill>
                      <a:schemeClr val="tx1"/>
                    </a:solidFill>
                    <a:latin typeface="+mj-lt"/>
                  </a:rPr>
                  <a:t>x </a:t>
                </a:r>
                <a:r>
                  <a:rPr lang="en-US" sz="2400" dirty="0" err="1">
                    <a:solidFill>
                      <a:schemeClr val="tx1"/>
                    </a:solidFill>
                    <a:latin typeface="+mj-lt"/>
                  </a:rPr>
                  <a:t>adalah</a:t>
                </a:r>
                <a:r>
                  <a:rPr lang="en-US" sz="2400" dirty="0">
                    <a:solidFill>
                      <a:schemeClr val="tx1"/>
                    </a:solidFill>
                    <a:latin typeface="+mj-lt"/>
                  </a:rPr>
                  <a:t> </a:t>
                </a:r>
                <a:r>
                  <a:rPr lang="en-US" sz="2400" dirty="0" err="1">
                    <a:solidFill>
                      <a:schemeClr val="tx1"/>
                    </a:solidFill>
                    <a:latin typeface="+mj-lt"/>
                  </a:rPr>
                  <a:t>nilai</a:t>
                </a:r>
                <a:r>
                  <a:rPr lang="en-US" sz="2400" dirty="0">
                    <a:solidFill>
                      <a:schemeClr val="tx1"/>
                    </a:solidFill>
                    <a:latin typeface="+mj-lt"/>
                  </a:rPr>
                  <a:t> </a:t>
                </a:r>
                <a:r>
                  <a:rPr lang="en-US" sz="2400" dirty="0" err="1">
                    <a:solidFill>
                      <a:schemeClr val="tx1"/>
                    </a:solidFill>
                    <a:latin typeface="+mj-lt"/>
                  </a:rPr>
                  <a:t>tengah</a:t>
                </a:r>
                <a:r>
                  <a:rPr lang="en-US" sz="2400" dirty="0">
                    <a:solidFill>
                      <a:schemeClr val="tx1"/>
                    </a:solidFill>
                    <a:latin typeface="+mj-lt"/>
                  </a:rPr>
                  <a:t> </a:t>
                </a:r>
                <a:r>
                  <a:rPr lang="en-US" sz="2400" dirty="0" err="1">
                    <a:solidFill>
                      <a:schemeClr val="tx1"/>
                    </a:solidFill>
                    <a:latin typeface="+mj-lt"/>
                  </a:rPr>
                  <a:t>kelas</a:t>
                </a:r>
                <a:r>
                  <a:rPr lang="en-US" sz="2400" dirty="0">
                    <a:solidFill>
                      <a:schemeClr val="tx1"/>
                    </a:solidFill>
                    <a:latin typeface="+mj-lt"/>
                  </a:rPr>
                  <a:t>.</a:t>
                </a:r>
              </a:p>
              <a:p>
                <a:pPr lvl="1"/>
                <a:r>
                  <a:rPr lang="en-US" sz="2400" dirty="0">
                    <a:solidFill>
                      <a:schemeClr val="tx1"/>
                    </a:solidFill>
                    <a:latin typeface="+mj-lt"/>
                  </a:rPr>
                  <a:t>F </a:t>
                </a:r>
                <a:r>
                  <a:rPr lang="en-US" sz="2400" dirty="0" err="1">
                    <a:solidFill>
                      <a:schemeClr val="tx1"/>
                    </a:solidFill>
                    <a:latin typeface="+mj-lt"/>
                  </a:rPr>
                  <a:t>adalah</a:t>
                </a:r>
                <a:r>
                  <a:rPr lang="en-US" sz="2400" dirty="0">
                    <a:solidFill>
                      <a:schemeClr val="tx1"/>
                    </a:solidFill>
                    <a:latin typeface="+mj-lt"/>
                  </a:rPr>
                  <a:t> </a:t>
                </a:r>
                <a:r>
                  <a:rPr lang="en-US" sz="2400" dirty="0" err="1">
                    <a:solidFill>
                      <a:schemeClr val="tx1"/>
                    </a:solidFill>
                    <a:latin typeface="+mj-lt"/>
                  </a:rPr>
                  <a:t>frekuensi</a:t>
                </a:r>
                <a:r>
                  <a:rPr lang="en-US" sz="2400" dirty="0">
                    <a:solidFill>
                      <a:schemeClr val="tx1"/>
                    </a:solidFill>
                    <a:latin typeface="+mj-lt"/>
                  </a:rPr>
                  <a:t>.</a:t>
                </a:r>
              </a:p>
              <a:p>
                <a:pPr lvl="1"/>
                <a:r>
                  <a:rPr lang="en-US" sz="2400" dirty="0">
                    <a:solidFill>
                      <a:schemeClr val="tx1"/>
                    </a:solidFill>
                    <a:latin typeface="+mj-lt"/>
                  </a:rPr>
                  <a:t>n </a:t>
                </a:r>
                <a:r>
                  <a:rPr lang="en-US" sz="2400" dirty="0" err="1">
                    <a:solidFill>
                      <a:schemeClr val="tx1"/>
                    </a:solidFill>
                    <a:latin typeface="+mj-lt"/>
                  </a:rPr>
                  <a:t>adalah</a:t>
                </a:r>
                <a:r>
                  <a:rPr lang="en-US" sz="2400" dirty="0">
                    <a:solidFill>
                      <a:schemeClr val="tx1"/>
                    </a:solidFill>
                    <a:latin typeface="+mj-lt"/>
                  </a:rPr>
                  <a:t> </a:t>
                </a:r>
                <a:r>
                  <a:rPr lang="en-US" sz="2400" dirty="0" err="1">
                    <a:solidFill>
                      <a:schemeClr val="tx1"/>
                    </a:solidFill>
                    <a:latin typeface="+mj-lt"/>
                  </a:rPr>
                  <a:t>jumlah</a:t>
                </a:r>
                <a:r>
                  <a:rPr lang="en-US" sz="2400" dirty="0">
                    <a:solidFill>
                      <a:schemeClr val="tx1"/>
                    </a:solidFill>
                    <a:latin typeface="+mj-lt"/>
                  </a:rPr>
                  <a:t> data.</a:t>
                </a: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609600" y="1609416"/>
                <a:ext cx="9652000" cy="4410384"/>
              </a:xfrm>
              <a:blipFill>
                <a:blip r:embed="rId2"/>
                <a:stretch>
                  <a:fillRect l="-505" t="-1243"/>
                </a:stretch>
              </a:blipFill>
            </p:spPr>
            <p:txBody>
              <a:bodyPr/>
              <a:lstStyle/>
              <a:p>
                <a:r>
                  <a:rPr lang="en-ID">
                    <a:noFill/>
                  </a:rPr>
                  <a:t> </a:t>
                </a:r>
              </a:p>
            </p:txBody>
          </p:sp>
        </mc:Fallback>
      </mc:AlternateContent>
      <p:sp>
        <p:nvSpPr>
          <p:cNvPr id="12290"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242"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10241"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143000" y="2460620"/>
            <a:ext cx="1938348" cy="942980"/>
          </a:xfrm>
          <a:prstGeom prst="rect">
            <a:avLst/>
          </a:prstGeom>
          <a:noFill/>
        </p:spPr>
      </p:pic>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0" dirty="0" err="1"/>
              <a:t>Simulasi</a:t>
            </a:r>
            <a:r>
              <a:rPr lang="en-US" b="0" dirty="0"/>
              <a:t> </a:t>
            </a:r>
            <a:r>
              <a:rPr lang="en-US" b="0" dirty="0" err="1"/>
              <a:t>soal</a:t>
            </a:r>
            <a:r>
              <a:rPr lang="en-US" b="0" dirty="0"/>
              <a:t> rata-rata data yang </a:t>
            </a:r>
            <a:r>
              <a:rPr lang="en-US" b="0" dirty="0" err="1"/>
              <a:t>dikelompokan</a:t>
            </a:r>
            <a:endParaRPr lang="id-ID" b="0" dirty="0"/>
          </a:p>
        </p:txBody>
      </p:sp>
      <p:sp>
        <p:nvSpPr>
          <p:cNvPr id="3" name="Content Placeholder 2"/>
          <p:cNvSpPr>
            <a:spLocks noGrp="1"/>
          </p:cNvSpPr>
          <p:nvPr>
            <p:ph sz="quarter" idx="1"/>
          </p:nvPr>
        </p:nvSpPr>
        <p:spPr>
          <a:xfrm>
            <a:off x="609599" y="1776402"/>
            <a:ext cx="10375053" cy="3709998"/>
          </a:xfrm>
        </p:spPr>
        <p:txBody>
          <a:bodyPr>
            <a:normAutofit/>
          </a:bodyPr>
          <a:lstStyle/>
          <a:p>
            <a:r>
              <a:rPr lang="id-ID" sz="3200" dirty="0"/>
              <a:t>Sambungan soal pada pertemuan ke 2</a:t>
            </a:r>
            <a:r>
              <a:rPr lang="en-US" sz="3200" dirty="0"/>
              <a:t> (Data Pak </a:t>
            </a:r>
            <a:r>
              <a:rPr lang="en-US" sz="3200" dirty="0" err="1"/>
              <a:t>Umbu</a:t>
            </a:r>
            <a:r>
              <a:rPr lang="en-US" sz="3200" dirty="0"/>
              <a:t>)</a:t>
            </a:r>
            <a:endParaRPr lang="id-ID" sz="3200" dirty="0"/>
          </a:p>
          <a:p>
            <a:r>
              <a:rPr lang="id-ID" sz="3200" dirty="0"/>
              <a:t>Carilah nilai </a:t>
            </a:r>
            <a:r>
              <a:rPr lang="en-US" sz="3200" dirty="0"/>
              <a:t>rata-rata </a:t>
            </a:r>
            <a:r>
              <a:rPr lang="id-ID" sz="3200" dirty="0"/>
              <a:t>dari data yang telah dikelompokan</a:t>
            </a:r>
            <a:r>
              <a:rPr lang="en-US" sz="3200" dirty="0"/>
              <a:t> </a:t>
            </a:r>
            <a:r>
              <a:rPr lang="en-US" sz="3200" dirty="0" err="1"/>
              <a:t>tersebut</a:t>
            </a:r>
            <a:r>
              <a:rPr lang="id-ID" sz="3200" dirty="0"/>
              <a:t>!</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A9E91-0239-4D6E-8362-5193F1C5D379}"/>
              </a:ext>
            </a:extLst>
          </p:cNvPr>
          <p:cNvSpPr>
            <a:spLocks noGrp="1"/>
          </p:cNvSpPr>
          <p:nvPr>
            <p:ph type="title"/>
          </p:nvPr>
        </p:nvSpPr>
        <p:spPr/>
        <p:txBody>
          <a:bodyPr/>
          <a:lstStyle/>
          <a:p>
            <a:r>
              <a:rPr lang="en-US" dirty="0" err="1"/>
              <a:t>Lanjutan</a:t>
            </a:r>
            <a:r>
              <a:rPr lang="en-US" dirty="0"/>
              <a:t>…</a:t>
            </a:r>
            <a:endParaRPr lang="en-ID" dirty="0"/>
          </a:p>
        </p:txBody>
      </p:sp>
      <p:graphicFrame>
        <p:nvGraphicFramePr>
          <p:cNvPr id="4" name="Table 4">
            <a:extLst>
              <a:ext uri="{FF2B5EF4-FFF2-40B4-BE49-F238E27FC236}">
                <a16:creationId xmlns:a16="http://schemas.microsoft.com/office/drawing/2014/main" id="{3F5937F2-E367-46AF-BA3A-B9E078E21C04}"/>
              </a:ext>
            </a:extLst>
          </p:cNvPr>
          <p:cNvGraphicFramePr>
            <a:graphicFrameLocks/>
          </p:cNvGraphicFramePr>
          <p:nvPr>
            <p:extLst>
              <p:ext uri="{D42A27DB-BD31-4B8C-83A1-F6EECF244321}">
                <p14:modId xmlns:p14="http://schemas.microsoft.com/office/powerpoint/2010/main" val="2567688968"/>
              </p:ext>
            </p:extLst>
          </p:nvPr>
        </p:nvGraphicFramePr>
        <p:xfrm>
          <a:off x="596685" y="1752600"/>
          <a:ext cx="4766320" cy="3484880"/>
        </p:xfrm>
        <a:graphic>
          <a:graphicData uri="http://schemas.openxmlformats.org/drawingml/2006/table">
            <a:tbl>
              <a:tblPr firstRow="1" bandRow="1">
                <a:tableStyleId>{5C22544A-7EE6-4342-B048-85BDC9FD1C3A}</a:tableStyleId>
              </a:tblPr>
              <a:tblGrid>
                <a:gridCol w="1093912">
                  <a:extLst>
                    <a:ext uri="{9D8B030D-6E8A-4147-A177-3AD203B41FA5}">
                      <a16:colId xmlns:a16="http://schemas.microsoft.com/office/drawing/2014/main" val="2869108970"/>
                    </a:ext>
                  </a:extLst>
                </a:gridCol>
                <a:gridCol w="1512168">
                  <a:extLst>
                    <a:ext uri="{9D8B030D-6E8A-4147-A177-3AD203B41FA5}">
                      <a16:colId xmlns:a16="http://schemas.microsoft.com/office/drawing/2014/main" val="4284246608"/>
                    </a:ext>
                  </a:extLst>
                </a:gridCol>
                <a:gridCol w="835835">
                  <a:extLst>
                    <a:ext uri="{9D8B030D-6E8A-4147-A177-3AD203B41FA5}">
                      <a16:colId xmlns:a16="http://schemas.microsoft.com/office/drawing/2014/main" val="73900514"/>
                    </a:ext>
                  </a:extLst>
                </a:gridCol>
                <a:gridCol w="1324405">
                  <a:extLst>
                    <a:ext uri="{9D8B030D-6E8A-4147-A177-3AD203B41FA5}">
                      <a16:colId xmlns:a16="http://schemas.microsoft.com/office/drawing/2014/main" val="3527038778"/>
                    </a:ext>
                  </a:extLst>
                </a:gridCol>
              </a:tblGrid>
              <a:tr h="741680">
                <a:tc>
                  <a:txBody>
                    <a:bodyPr/>
                    <a:lstStyle/>
                    <a:p>
                      <a:pPr algn="ctr"/>
                      <a:r>
                        <a:rPr lang="en-US" sz="2400" dirty="0"/>
                        <a:t>Kelas</a:t>
                      </a:r>
                      <a:endParaRPr lang="en-ID" sz="2400" dirty="0"/>
                    </a:p>
                  </a:txBody>
                  <a:tcPr/>
                </a:tc>
                <a:tc>
                  <a:txBody>
                    <a:bodyPr/>
                    <a:lstStyle/>
                    <a:p>
                      <a:pPr algn="ctr"/>
                      <a:r>
                        <a:rPr lang="en-US" sz="2400" dirty="0"/>
                        <a:t>Interval</a:t>
                      </a:r>
                      <a:endParaRPr lang="en-ID" sz="2400" dirty="0"/>
                    </a:p>
                  </a:txBody>
                  <a:tcPr/>
                </a:tc>
                <a:tc>
                  <a:txBody>
                    <a:bodyPr/>
                    <a:lstStyle/>
                    <a:p>
                      <a:pPr algn="ctr"/>
                      <a:r>
                        <a:rPr lang="en-US" sz="2400" dirty="0"/>
                        <a:t>f</a:t>
                      </a:r>
                      <a:endParaRPr lang="en-ID" sz="2400" dirty="0"/>
                    </a:p>
                  </a:txBody>
                  <a:tcPr/>
                </a:tc>
                <a:tc>
                  <a:txBody>
                    <a:bodyPr/>
                    <a:lstStyle/>
                    <a:p>
                      <a:pPr algn="ctr"/>
                      <a:r>
                        <a:rPr lang="en-US" sz="2400" dirty="0"/>
                        <a:t>NTK (X)</a:t>
                      </a:r>
                      <a:endParaRPr lang="en-ID" sz="2400" dirty="0"/>
                    </a:p>
                  </a:txBody>
                  <a:tcPr/>
                </a:tc>
                <a:extLst>
                  <a:ext uri="{0D108BD9-81ED-4DB2-BD59-A6C34878D82A}">
                    <a16:rowId xmlns:a16="http://schemas.microsoft.com/office/drawing/2014/main" val="1027778599"/>
                  </a:ext>
                </a:extLst>
              </a:tr>
              <a:tr h="370840">
                <a:tc>
                  <a:txBody>
                    <a:bodyPr/>
                    <a:lstStyle/>
                    <a:p>
                      <a:r>
                        <a:rPr lang="en-US" sz="2400" dirty="0"/>
                        <a:t>1</a:t>
                      </a:r>
                      <a:endParaRPr lang="en-ID" sz="2400" dirty="0"/>
                    </a:p>
                  </a:txBody>
                  <a:tcPr/>
                </a:tc>
                <a:tc>
                  <a:txBody>
                    <a:bodyPr/>
                    <a:lstStyle/>
                    <a:p>
                      <a:r>
                        <a:rPr lang="en-US" sz="2400" dirty="0"/>
                        <a:t>15 – 28</a:t>
                      </a:r>
                      <a:endParaRPr lang="en-ID" sz="2400" dirty="0"/>
                    </a:p>
                  </a:txBody>
                  <a:tcPr/>
                </a:tc>
                <a:tc>
                  <a:txBody>
                    <a:bodyPr/>
                    <a:lstStyle/>
                    <a:p>
                      <a:pPr algn="ctr"/>
                      <a:r>
                        <a:rPr lang="en-US" sz="2400" dirty="0"/>
                        <a:t>1</a:t>
                      </a:r>
                      <a:endParaRPr lang="en-ID" sz="2400" dirty="0"/>
                    </a:p>
                  </a:txBody>
                  <a:tcPr/>
                </a:tc>
                <a:tc>
                  <a:txBody>
                    <a:bodyPr/>
                    <a:lstStyle/>
                    <a:p>
                      <a:pPr algn="ctr"/>
                      <a:r>
                        <a:rPr lang="en-US" sz="2400" dirty="0"/>
                        <a:t>21,5</a:t>
                      </a:r>
                      <a:endParaRPr lang="en-ID" sz="2400" dirty="0"/>
                    </a:p>
                  </a:txBody>
                  <a:tcPr/>
                </a:tc>
                <a:extLst>
                  <a:ext uri="{0D108BD9-81ED-4DB2-BD59-A6C34878D82A}">
                    <a16:rowId xmlns:a16="http://schemas.microsoft.com/office/drawing/2014/main" val="3980013917"/>
                  </a:ext>
                </a:extLst>
              </a:tr>
              <a:tr h="370840">
                <a:tc>
                  <a:txBody>
                    <a:bodyPr/>
                    <a:lstStyle/>
                    <a:p>
                      <a:r>
                        <a:rPr lang="en-US" sz="2400" dirty="0"/>
                        <a:t>2</a:t>
                      </a:r>
                      <a:endParaRPr lang="en-ID" sz="2400" dirty="0"/>
                    </a:p>
                  </a:txBody>
                  <a:tcPr/>
                </a:tc>
                <a:tc>
                  <a:txBody>
                    <a:bodyPr/>
                    <a:lstStyle/>
                    <a:p>
                      <a:r>
                        <a:rPr lang="en-US" sz="2400" dirty="0"/>
                        <a:t>29 – 42</a:t>
                      </a:r>
                      <a:endParaRPr lang="en-ID" sz="2400" dirty="0"/>
                    </a:p>
                  </a:txBody>
                  <a:tcPr/>
                </a:tc>
                <a:tc>
                  <a:txBody>
                    <a:bodyPr/>
                    <a:lstStyle/>
                    <a:p>
                      <a:pPr algn="ctr"/>
                      <a:r>
                        <a:rPr lang="en-US" sz="2400" dirty="0"/>
                        <a:t>3</a:t>
                      </a:r>
                      <a:endParaRPr lang="en-ID" sz="2400" dirty="0"/>
                    </a:p>
                  </a:txBody>
                  <a:tcPr/>
                </a:tc>
                <a:tc>
                  <a:txBody>
                    <a:bodyPr/>
                    <a:lstStyle/>
                    <a:p>
                      <a:pPr algn="ctr"/>
                      <a:r>
                        <a:rPr lang="en-US" sz="2400" dirty="0"/>
                        <a:t>35,5</a:t>
                      </a:r>
                      <a:endParaRPr lang="en-ID" sz="2400" dirty="0"/>
                    </a:p>
                  </a:txBody>
                  <a:tcPr/>
                </a:tc>
                <a:extLst>
                  <a:ext uri="{0D108BD9-81ED-4DB2-BD59-A6C34878D82A}">
                    <a16:rowId xmlns:a16="http://schemas.microsoft.com/office/drawing/2014/main" val="3479793803"/>
                  </a:ext>
                </a:extLst>
              </a:tr>
              <a:tr h="370840">
                <a:tc>
                  <a:txBody>
                    <a:bodyPr/>
                    <a:lstStyle/>
                    <a:p>
                      <a:r>
                        <a:rPr lang="en-US" sz="2400" dirty="0"/>
                        <a:t>3</a:t>
                      </a:r>
                      <a:endParaRPr lang="en-ID" sz="2400" dirty="0"/>
                    </a:p>
                  </a:txBody>
                  <a:tcPr/>
                </a:tc>
                <a:tc>
                  <a:txBody>
                    <a:bodyPr/>
                    <a:lstStyle/>
                    <a:p>
                      <a:r>
                        <a:rPr lang="en-US" sz="2400" dirty="0"/>
                        <a:t>43 – 56</a:t>
                      </a:r>
                      <a:endParaRPr lang="en-ID" sz="2400" dirty="0"/>
                    </a:p>
                  </a:txBody>
                  <a:tcPr/>
                </a:tc>
                <a:tc>
                  <a:txBody>
                    <a:bodyPr/>
                    <a:lstStyle/>
                    <a:p>
                      <a:pPr algn="ctr"/>
                      <a:r>
                        <a:rPr lang="en-US" sz="2400" dirty="0"/>
                        <a:t>7</a:t>
                      </a:r>
                      <a:endParaRPr lang="en-ID" sz="2400" dirty="0"/>
                    </a:p>
                  </a:txBody>
                  <a:tcPr/>
                </a:tc>
                <a:tc>
                  <a:txBody>
                    <a:bodyPr/>
                    <a:lstStyle/>
                    <a:p>
                      <a:pPr algn="ctr"/>
                      <a:r>
                        <a:rPr lang="en-US" sz="2400" dirty="0"/>
                        <a:t>49,5</a:t>
                      </a:r>
                      <a:endParaRPr lang="en-ID" sz="2400" dirty="0"/>
                    </a:p>
                  </a:txBody>
                  <a:tcPr/>
                </a:tc>
                <a:extLst>
                  <a:ext uri="{0D108BD9-81ED-4DB2-BD59-A6C34878D82A}">
                    <a16:rowId xmlns:a16="http://schemas.microsoft.com/office/drawing/2014/main" val="2366665600"/>
                  </a:ext>
                </a:extLst>
              </a:tr>
              <a:tr h="370840">
                <a:tc>
                  <a:txBody>
                    <a:bodyPr/>
                    <a:lstStyle/>
                    <a:p>
                      <a:r>
                        <a:rPr lang="en-US" sz="2400" dirty="0"/>
                        <a:t>4</a:t>
                      </a:r>
                      <a:endParaRPr lang="en-ID" sz="2400" dirty="0"/>
                    </a:p>
                  </a:txBody>
                  <a:tcPr/>
                </a:tc>
                <a:tc>
                  <a:txBody>
                    <a:bodyPr/>
                    <a:lstStyle/>
                    <a:p>
                      <a:r>
                        <a:rPr lang="en-US" sz="2400" dirty="0"/>
                        <a:t>57 – 70</a:t>
                      </a:r>
                      <a:endParaRPr lang="en-ID" sz="2400" dirty="0"/>
                    </a:p>
                  </a:txBody>
                  <a:tcPr/>
                </a:tc>
                <a:tc>
                  <a:txBody>
                    <a:bodyPr/>
                    <a:lstStyle/>
                    <a:p>
                      <a:pPr algn="ctr"/>
                      <a:r>
                        <a:rPr lang="en-US" sz="2400" dirty="0"/>
                        <a:t>3</a:t>
                      </a:r>
                      <a:endParaRPr lang="en-ID" sz="2400" dirty="0"/>
                    </a:p>
                  </a:txBody>
                  <a:tcPr/>
                </a:tc>
                <a:tc>
                  <a:txBody>
                    <a:bodyPr/>
                    <a:lstStyle/>
                    <a:p>
                      <a:pPr algn="ctr"/>
                      <a:r>
                        <a:rPr lang="en-US" sz="2400" dirty="0"/>
                        <a:t>63,5</a:t>
                      </a:r>
                      <a:endParaRPr lang="en-ID" sz="2400" dirty="0"/>
                    </a:p>
                  </a:txBody>
                  <a:tcPr/>
                </a:tc>
                <a:extLst>
                  <a:ext uri="{0D108BD9-81ED-4DB2-BD59-A6C34878D82A}">
                    <a16:rowId xmlns:a16="http://schemas.microsoft.com/office/drawing/2014/main" val="1781390835"/>
                  </a:ext>
                </a:extLst>
              </a:tr>
              <a:tr h="370840">
                <a:tc>
                  <a:txBody>
                    <a:bodyPr/>
                    <a:lstStyle/>
                    <a:p>
                      <a:r>
                        <a:rPr lang="en-US" sz="2400" dirty="0"/>
                        <a:t>5</a:t>
                      </a:r>
                      <a:endParaRPr lang="en-ID" sz="2400" dirty="0"/>
                    </a:p>
                  </a:txBody>
                  <a:tcPr/>
                </a:tc>
                <a:tc>
                  <a:txBody>
                    <a:bodyPr/>
                    <a:lstStyle/>
                    <a:p>
                      <a:r>
                        <a:rPr lang="en-US" sz="2400" dirty="0"/>
                        <a:t>71 – 84</a:t>
                      </a:r>
                      <a:endParaRPr lang="en-ID" sz="2400" dirty="0"/>
                    </a:p>
                  </a:txBody>
                  <a:tcPr/>
                </a:tc>
                <a:tc>
                  <a:txBody>
                    <a:bodyPr/>
                    <a:lstStyle/>
                    <a:p>
                      <a:pPr algn="ctr"/>
                      <a:r>
                        <a:rPr lang="en-US" sz="2400" dirty="0"/>
                        <a:t>1</a:t>
                      </a:r>
                      <a:endParaRPr lang="en-ID" sz="2400" dirty="0"/>
                    </a:p>
                  </a:txBody>
                  <a:tcPr/>
                </a:tc>
                <a:tc>
                  <a:txBody>
                    <a:bodyPr/>
                    <a:lstStyle/>
                    <a:p>
                      <a:pPr algn="ctr"/>
                      <a:r>
                        <a:rPr lang="en-US" sz="2400" dirty="0"/>
                        <a:t>77,5</a:t>
                      </a:r>
                      <a:endParaRPr lang="en-ID" sz="2400" dirty="0"/>
                    </a:p>
                  </a:txBody>
                  <a:tcPr/>
                </a:tc>
                <a:extLst>
                  <a:ext uri="{0D108BD9-81ED-4DB2-BD59-A6C34878D82A}">
                    <a16:rowId xmlns:a16="http://schemas.microsoft.com/office/drawing/2014/main" val="3901863160"/>
                  </a:ext>
                </a:extLst>
              </a:tr>
              <a:tr h="370840">
                <a:tc gridSpan="2">
                  <a:txBody>
                    <a:bodyPr/>
                    <a:lstStyle/>
                    <a:p>
                      <a:pPr algn="r"/>
                      <a:r>
                        <a:rPr lang="en-US" sz="2400" dirty="0"/>
                        <a:t>Total</a:t>
                      </a:r>
                      <a:endParaRPr lang="en-ID" sz="2400" dirty="0"/>
                    </a:p>
                  </a:txBody>
                  <a:tcPr/>
                </a:tc>
                <a:tc hMerge="1">
                  <a:txBody>
                    <a:bodyPr/>
                    <a:lstStyle/>
                    <a:p>
                      <a:endParaRPr lang="en-ID" sz="2400" dirty="0"/>
                    </a:p>
                  </a:txBody>
                  <a:tcPr/>
                </a:tc>
                <a:tc>
                  <a:txBody>
                    <a:bodyPr/>
                    <a:lstStyle/>
                    <a:p>
                      <a:pPr algn="ctr"/>
                      <a:r>
                        <a:rPr lang="en-US" sz="2400" dirty="0"/>
                        <a:t>15</a:t>
                      </a:r>
                      <a:endParaRPr lang="en-ID" sz="2400" dirty="0"/>
                    </a:p>
                  </a:txBody>
                  <a:tcPr/>
                </a:tc>
                <a:tc>
                  <a:txBody>
                    <a:bodyPr/>
                    <a:lstStyle/>
                    <a:p>
                      <a:pPr algn="ctr"/>
                      <a:endParaRPr lang="en-ID" sz="2400" dirty="0"/>
                    </a:p>
                  </a:txBody>
                  <a:tcPr/>
                </a:tc>
                <a:extLst>
                  <a:ext uri="{0D108BD9-81ED-4DB2-BD59-A6C34878D82A}">
                    <a16:rowId xmlns:a16="http://schemas.microsoft.com/office/drawing/2014/main" val="900796459"/>
                  </a:ext>
                </a:extLst>
              </a:tr>
            </a:tbl>
          </a:graphicData>
        </a:graphic>
      </p:graphicFrame>
      <p:graphicFrame>
        <p:nvGraphicFramePr>
          <p:cNvPr id="5" name="Table 4">
            <a:extLst>
              <a:ext uri="{FF2B5EF4-FFF2-40B4-BE49-F238E27FC236}">
                <a16:creationId xmlns:a16="http://schemas.microsoft.com/office/drawing/2014/main" id="{254BCD7A-EFD9-49F6-9978-18EDB6E1E4E4}"/>
              </a:ext>
            </a:extLst>
          </p:cNvPr>
          <p:cNvGraphicFramePr>
            <a:graphicFrameLocks/>
          </p:cNvGraphicFramePr>
          <p:nvPr>
            <p:extLst>
              <p:ext uri="{D42A27DB-BD31-4B8C-83A1-F6EECF244321}">
                <p14:modId xmlns:p14="http://schemas.microsoft.com/office/powerpoint/2010/main" val="4072941425"/>
              </p:ext>
            </p:extLst>
          </p:nvPr>
        </p:nvGraphicFramePr>
        <p:xfrm>
          <a:off x="5334000" y="1752600"/>
          <a:ext cx="1828800" cy="30276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869108970"/>
                    </a:ext>
                  </a:extLst>
                </a:gridCol>
              </a:tblGrid>
              <a:tr h="741680">
                <a:tc>
                  <a:txBody>
                    <a:bodyPr/>
                    <a:lstStyle/>
                    <a:p>
                      <a:pPr algn="ctr"/>
                      <a:r>
                        <a:rPr lang="en-US" sz="2400" dirty="0"/>
                        <a:t>F*X</a:t>
                      </a:r>
                      <a:endParaRPr lang="en-ID" sz="2400" dirty="0"/>
                    </a:p>
                  </a:txBody>
                  <a:tcPr/>
                </a:tc>
                <a:extLst>
                  <a:ext uri="{0D108BD9-81ED-4DB2-BD59-A6C34878D82A}">
                    <a16:rowId xmlns:a16="http://schemas.microsoft.com/office/drawing/2014/main" val="1027778599"/>
                  </a:ext>
                </a:extLst>
              </a:tr>
              <a:tr h="370840">
                <a:tc>
                  <a:txBody>
                    <a:bodyPr/>
                    <a:lstStyle/>
                    <a:p>
                      <a:pPr algn="ctr"/>
                      <a:r>
                        <a:rPr lang="en-US" sz="2400" dirty="0"/>
                        <a:t>21,5</a:t>
                      </a:r>
                      <a:endParaRPr lang="en-ID" sz="2400" dirty="0"/>
                    </a:p>
                  </a:txBody>
                  <a:tcPr/>
                </a:tc>
                <a:extLst>
                  <a:ext uri="{0D108BD9-81ED-4DB2-BD59-A6C34878D82A}">
                    <a16:rowId xmlns:a16="http://schemas.microsoft.com/office/drawing/2014/main" val="3980013917"/>
                  </a:ext>
                </a:extLst>
              </a:tr>
              <a:tr h="370840">
                <a:tc>
                  <a:txBody>
                    <a:bodyPr/>
                    <a:lstStyle/>
                    <a:p>
                      <a:pPr algn="ctr"/>
                      <a:r>
                        <a:rPr lang="en-US" sz="2400" dirty="0"/>
                        <a:t>106,5</a:t>
                      </a:r>
                      <a:endParaRPr lang="en-ID" sz="2400" dirty="0"/>
                    </a:p>
                  </a:txBody>
                  <a:tcPr/>
                </a:tc>
                <a:extLst>
                  <a:ext uri="{0D108BD9-81ED-4DB2-BD59-A6C34878D82A}">
                    <a16:rowId xmlns:a16="http://schemas.microsoft.com/office/drawing/2014/main" val="3479793803"/>
                  </a:ext>
                </a:extLst>
              </a:tr>
              <a:tr h="370840">
                <a:tc>
                  <a:txBody>
                    <a:bodyPr/>
                    <a:lstStyle/>
                    <a:p>
                      <a:pPr algn="ctr"/>
                      <a:r>
                        <a:rPr lang="en-US" sz="2400" dirty="0"/>
                        <a:t>346,5</a:t>
                      </a:r>
                      <a:endParaRPr lang="en-ID" sz="2400" dirty="0"/>
                    </a:p>
                  </a:txBody>
                  <a:tcPr/>
                </a:tc>
                <a:extLst>
                  <a:ext uri="{0D108BD9-81ED-4DB2-BD59-A6C34878D82A}">
                    <a16:rowId xmlns:a16="http://schemas.microsoft.com/office/drawing/2014/main" val="2366665600"/>
                  </a:ext>
                </a:extLst>
              </a:tr>
              <a:tr h="370840">
                <a:tc>
                  <a:txBody>
                    <a:bodyPr/>
                    <a:lstStyle/>
                    <a:p>
                      <a:pPr algn="ctr"/>
                      <a:r>
                        <a:rPr lang="en-US" sz="2400" dirty="0"/>
                        <a:t>190,5</a:t>
                      </a:r>
                      <a:endParaRPr lang="en-ID" sz="2400" dirty="0"/>
                    </a:p>
                  </a:txBody>
                  <a:tcPr/>
                </a:tc>
                <a:extLst>
                  <a:ext uri="{0D108BD9-81ED-4DB2-BD59-A6C34878D82A}">
                    <a16:rowId xmlns:a16="http://schemas.microsoft.com/office/drawing/2014/main" val="1781390835"/>
                  </a:ext>
                </a:extLst>
              </a:tr>
              <a:tr h="370840">
                <a:tc>
                  <a:txBody>
                    <a:bodyPr/>
                    <a:lstStyle/>
                    <a:p>
                      <a:pPr algn="ctr"/>
                      <a:r>
                        <a:rPr lang="en-US" sz="2400" dirty="0"/>
                        <a:t>77,5</a:t>
                      </a:r>
                      <a:endParaRPr lang="en-ID" sz="2400" dirty="0"/>
                    </a:p>
                  </a:txBody>
                  <a:tcPr/>
                </a:tc>
                <a:extLst>
                  <a:ext uri="{0D108BD9-81ED-4DB2-BD59-A6C34878D82A}">
                    <a16:rowId xmlns:a16="http://schemas.microsoft.com/office/drawing/2014/main" val="3901863160"/>
                  </a:ext>
                </a:extLst>
              </a:tr>
            </a:tbl>
          </a:graphicData>
        </a:graphic>
      </p:graphicFrame>
      <p:graphicFrame>
        <p:nvGraphicFramePr>
          <p:cNvPr id="6" name="Table 5">
            <a:extLst>
              <a:ext uri="{FF2B5EF4-FFF2-40B4-BE49-F238E27FC236}">
                <a16:creationId xmlns:a16="http://schemas.microsoft.com/office/drawing/2014/main" id="{2FB9A2B4-FE43-4EFF-B4AF-281D5FCA1524}"/>
              </a:ext>
            </a:extLst>
          </p:cNvPr>
          <p:cNvGraphicFramePr>
            <a:graphicFrameLocks/>
          </p:cNvGraphicFramePr>
          <p:nvPr>
            <p:extLst>
              <p:ext uri="{D42A27DB-BD31-4B8C-83A1-F6EECF244321}">
                <p14:modId xmlns:p14="http://schemas.microsoft.com/office/powerpoint/2010/main" val="706176978"/>
              </p:ext>
            </p:extLst>
          </p:nvPr>
        </p:nvGraphicFramePr>
        <p:xfrm>
          <a:off x="5334000" y="4800600"/>
          <a:ext cx="1828800" cy="45720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869108970"/>
                    </a:ext>
                  </a:extLst>
                </a:gridCol>
              </a:tblGrid>
              <a:tr h="370840">
                <a:tc>
                  <a:txBody>
                    <a:bodyPr/>
                    <a:lstStyle/>
                    <a:p>
                      <a:pPr algn="ctr"/>
                      <a:r>
                        <a:rPr lang="en-US" sz="2400" dirty="0"/>
                        <a:t>742,5</a:t>
                      </a:r>
                      <a:endParaRPr lang="en-ID" sz="2400" dirty="0"/>
                    </a:p>
                  </a:txBody>
                  <a:tcPr/>
                </a:tc>
                <a:extLst>
                  <a:ext uri="{0D108BD9-81ED-4DB2-BD59-A6C34878D82A}">
                    <a16:rowId xmlns:a16="http://schemas.microsoft.com/office/drawing/2014/main" val="900796459"/>
                  </a:ext>
                </a:extLst>
              </a:tr>
            </a:tbl>
          </a:graphicData>
        </a:graphic>
      </p:graphicFrame>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C101B288-6B2A-4DE2-8CC8-58780D2BE553}"/>
                  </a:ext>
                </a:extLst>
              </p:cNvPr>
              <p:cNvSpPr txBox="1"/>
              <p:nvPr/>
            </p:nvSpPr>
            <p:spPr>
              <a:xfrm>
                <a:off x="7467600" y="1752600"/>
                <a:ext cx="3200400" cy="461665"/>
              </a:xfrm>
              <a:prstGeom prst="rect">
                <a:avLst/>
              </a:prstGeom>
              <a:noFill/>
            </p:spPr>
            <p:txBody>
              <a:bodyPr wrap="square" rtlCol="0">
                <a:spAutoFit/>
              </a:bodyPr>
              <a:lstStyle/>
              <a:p>
                <a14:m>
                  <m:oMath xmlns:m="http://schemas.openxmlformats.org/officeDocument/2006/math">
                    <m:acc>
                      <m:accPr>
                        <m:chr m:val="̅"/>
                        <m:ctrlPr>
                          <a:rPr lang="en-ID" sz="2400" i="1" smtClean="0">
                            <a:latin typeface="Cambria Math" panose="02040503050406030204" pitchFamily="18" charset="0"/>
                          </a:rPr>
                        </m:ctrlPr>
                      </m:accPr>
                      <m:e>
                        <m:r>
                          <m:rPr>
                            <m:sty m:val="p"/>
                          </m:rPr>
                          <a:rPr lang="en-US" sz="2400" b="0" i="0" smtClean="0">
                            <a:latin typeface="Cambria Math" panose="02040503050406030204" pitchFamily="18" charset="0"/>
                          </a:rPr>
                          <m:t>X</m:t>
                        </m:r>
                      </m:e>
                    </m:acc>
                  </m:oMath>
                </a14:m>
                <a:r>
                  <a:rPr lang="en-ID" sz="2400" dirty="0">
                    <a:latin typeface="+mj-lt"/>
                  </a:rPr>
                  <a:t> = 742,5 / 15</a:t>
                </a:r>
              </a:p>
            </p:txBody>
          </p:sp>
        </mc:Choice>
        <mc:Fallback xmlns="">
          <p:sp>
            <p:nvSpPr>
              <p:cNvPr id="7" name="TextBox 6">
                <a:extLst>
                  <a:ext uri="{FF2B5EF4-FFF2-40B4-BE49-F238E27FC236}">
                    <a16:creationId xmlns:a16="http://schemas.microsoft.com/office/drawing/2014/main" id="{C101B288-6B2A-4DE2-8CC8-58780D2BE553}"/>
                  </a:ext>
                </a:extLst>
              </p:cNvPr>
              <p:cNvSpPr txBox="1">
                <a:spLocks noRot="1" noChangeAspect="1" noMove="1" noResize="1" noEditPoints="1" noAdjustHandles="1" noChangeArrowheads="1" noChangeShapeType="1" noTextEdit="1"/>
              </p:cNvSpPr>
              <p:nvPr/>
            </p:nvSpPr>
            <p:spPr>
              <a:xfrm>
                <a:off x="7467600" y="1752600"/>
                <a:ext cx="3200400" cy="461665"/>
              </a:xfrm>
              <a:prstGeom prst="rect">
                <a:avLst/>
              </a:prstGeom>
              <a:blipFill>
                <a:blip r:embed="rId2"/>
                <a:stretch>
                  <a:fillRect l="-381" t="-10667" b="-29333"/>
                </a:stretch>
              </a:blipFill>
            </p:spPr>
            <p:txBody>
              <a:bodyPr/>
              <a:lstStyle/>
              <a:p>
                <a:r>
                  <a:rPr lang="en-ID">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9E26AD9B-129C-4D00-A64D-BA7EBA973658}"/>
                  </a:ext>
                </a:extLst>
              </p:cNvPr>
              <p:cNvSpPr txBox="1"/>
              <p:nvPr/>
            </p:nvSpPr>
            <p:spPr>
              <a:xfrm>
                <a:off x="7467600" y="2366665"/>
                <a:ext cx="3200400" cy="461665"/>
              </a:xfrm>
              <a:prstGeom prst="rect">
                <a:avLst/>
              </a:prstGeom>
              <a:noFill/>
            </p:spPr>
            <p:txBody>
              <a:bodyPr wrap="square" rtlCol="0">
                <a:spAutoFit/>
              </a:bodyPr>
              <a:lstStyle/>
              <a:p>
                <a14:m>
                  <m:oMath xmlns:m="http://schemas.openxmlformats.org/officeDocument/2006/math">
                    <m:acc>
                      <m:accPr>
                        <m:chr m:val="̅"/>
                        <m:ctrlPr>
                          <a:rPr lang="en-ID" sz="2400" i="1" smtClean="0">
                            <a:latin typeface="Cambria Math" panose="02040503050406030204" pitchFamily="18" charset="0"/>
                          </a:rPr>
                        </m:ctrlPr>
                      </m:accPr>
                      <m:e>
                        <m:r>
                          <m:rPr>
                            <m:sty m:val="p"/>
                          </m:rPr>
                          <a:rPr lang="en-US" sz="2400" b="0" i="0" smtClean="0">
                            <a:latin typeface="Cambria Math" panose="02040503050406030204" pitchFamily="18" charset="0"/>
                          </a:rPr>
                          <m:t>X</m:t>
                        </m:r>
                      </m:e>
                    </m:acc>
                  </m:oMath>
                </a14:m>
                <a:r>
                  <a:rPr lang="en-ID" sz="2400" dirty="0">
                    <a:latin typeface="+mj-lt"/>
                  </a:rPr>
                  <a:t> = 49,5</a:t>
                </a:r>
              </a:p>
            </p:txBody>
          </p:sp>
        </mc:Choice>
        <mc:Fallback xmlns="">
          <p:sp>
            <p:nvSpPr>
              <p:cNvPr id="8" name="TextBox 7">
                <a:extLst>
                  <a:ext uri="{FF2B5EF4-FFF2-40B4-BE49-F238E27FC236}">
                    <a16:creationId xmlns:a16="http://schemas.microsoft.com/office/drawing/2014/main" id="{9E26AD9B-129C-4D00-A64D-BA7EBA973658}"/>
                  </a:ext>
                </a:extLst>
              </p:cNvPr>
              <p:cNvSpPr txBox="1">
                <a:spLocks noRot="1" noChangeAspect="1" noMove="1" noResize="1" noEditPoints="1" noAdjustHandles="1" noChangeArrowheads="1" noChangeShapeType="1" noTextEdit="1"/>
              </p:cNvSpPr>
              <p:nvPr/>
            </p:nvSpPr>
            <p:spPr>
              <a:xfrm>
                <a:off x="7467600" y="2366665"/>
                <a:ext cx="3200400" cy="461665"/>
              </a:xfrm>
              <a:prstGeom prst="rect">
                <a:avLst/>
              </a:prstGeom>
              <a:blipFill>
                <a:blip r:embed="rId3"/>
                <a:stretch>
                  <a:fillRect l="-381" t="-10526" b="-28947"/>
                </a:stretch>
              </a:blipFill>
            </p:spPr>
            <p:txBody>
              <a:bodyPr/>
              <a:lstStyle/>
              <a:p>
                <a:r>
                  <a:rPr lang="en-ID">
                    <a:noFill/>
                  </a:rPr>
                  <a:t> </a:t>
                </a:r>
              </a:p>
            </p:txBody>
          </p:sp>
        </mc:Fallback>
      </mc:AlternateContent>
      <p:sp>
        <p:nvSpPr>
          <p:cNvPr id="9" name="TextBox 8">
            <a:extLst>
              <a:ext uri="{FF2B5EF4-FFF2-40B4-BE49-F238E27FC236}">
                <a16:creationId xmlns:a16="http://schemas.microsoft.com/office/drawing/2014/main" id="{A47073F7-81A5-43AE-8D1C-207053C4B311}"/>
              </a:ext>
            </a:extLst>
          </p:cNvPr>
          <p:cNvSpPr txBox="1"/>
          <p:nvPr/>
        </p:nvSpPr>
        <p:spPr>
          <a:xfrm>
            <a:off x="7467600" y="3198167"/>
            <a:ext cx="3352800" cy="1815882"/>
          </a:xfrm>
          <a:prstGeom prst="rect">
            <a:avLst/>
          </a:prstGeom>
          <a:noFill/>
        </p:spPr>
        <p:txBody>
          <a:bodyPr wrap="square" rtlCol="0">
            <a:spAutoFit/>
          </a:bodyPr>
          <a:lstStyle/>
          <a:p>
            <a:r>
              <a:rPr lang="en-ID" sz="2800" dirty="0">
                <a:latin typeface="+mj-lt"/>
              </a:rPr>
              <a:t>Rata-rata </a:t>
            </a:r>
            <a:r>
              <a:rPr lang="en-ID" sz="2800" dirty="0" err="1">
                <a:latin typeface="+mj-lt"/>
              </a:rPr>
              <a:t>hasil</a:t>
            </a:r>
            <a:r>
              <a:rPr lang="en-ID" sz="2800" dirty="0">
                <a:latin typeface="+mj-lt"/>
              </a:rPr>
              <a:t> </a:t>
            </a:r>
            <a:r>
              <a:rPr lang="en-ID" sz="2800" dirty="0" err="1">
                <a:latin typeface="+mj-lt"/>
              </a:rPr>
              <a:t>panen</a:t>
            </a:r>
            <a:r>
              <a:rPr lang="en-ID" sz="2800" dirty="0">
                <a:latin typeface="+mj-lt"/>
              </a:rPr>
              <a:t> </a:t>
            </a:r>
            <a:r>
              <a:rPr lang="en-ID" sz="2800" dirty="0" err="1">
                <a:latin typeface="+mj-lt"/>
              </a:rPr>
              <a:t>pak</a:t>
            </a:r>
            <a:r>
              <a:rPr lang="en-ID" sz="2800" dirty="0">
                <a:latin typeface="+mj-lt"/>
              </a:rPr>
              <a:t> </a:t>
            </a:r>
            <a:r>
              <a:rPr lang="en-ID" sz="2800" dirty="0" err="1">
                <a:latin typeface="+mj-lt"/>
              </a:rPr>
              <a:t>Umbu</a:t>
            </a:r>
            <a:r>
              <a:rPr lang="en-ID" sz="2800" dirty="0">
                <a:latin typeface="+mj-lt"/>
              </a:rPr>
              <a:t> </a:t>
            </a:r>
            <a:r>
              <a:rPr lang="en-ID" sz="2800" dirty="0" err="1">
                <a:latin typeface="+mj-lt"/>
              </a:rPr>
              <a:t>selama</a:t>
            </a:r>
            <a:r>
              <a:rPr lang="en-ID" sz="2800" dirty="0">
                <a:latin typeface="+mj-lt"/>
              </a:rPr>
              <a:t> 15 </a:t>
            </a:r>
            <a:r>
              <a:rPr lang="en-ID" sz="2800" dirty="0" err="1">
                <a:latin typeface="+mj-lt"/>
              </a:rPr>
              <a:t>hari</a:t>
            </a:r>
            <a:r>
              <a:rPr lang="en-ID" sz="2800" dirty="0">
                <a:latin typeface="+mj-lt"/>
              </a:rPr>
              <a:t> </a:t>
            </a:r>
            <a:r>
              <a:rPr lang="en-ID" sz="2800" dirty="0" err="1">
                <a:latin typeface="+mj-lt"/>
              </a:rPr>
              <a:t>adalah</a:t>
            </a:r>
            <a:r>
              <a:rPr lang="en-ID" sz="2800" dirty="0">
                <a:latin typeface="+mj-lt"/>
              </a:rPr>
              <a:t> 49,5 kg.</a:t>
            </a:r>
          </a:p>
        </p:txBody>
      </p:sp>
    </p:spTree>
    <p:extLst>
      <p:ext uri="{BB962C8B-B14F-4D97-AF65-F5344CB8AC3E}">
        <p14:creationId xmlns:p14="http://schemas.microsoft.com/office/powerpoint/2010/main" val="407837234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Median</a:t>
            </a:r>
          </a:p>
        </p:txBody>
      </p:sp>
      <p:sp>
        <p:nvSpPr>
          <p:cNvPr id="3" name="Content Placeholder 2"/>
          <p:cNvSpPr>
            <a:spLocks noGrp="1"/>
          </p:cNvSpPr>
          <p:nvPr>
            <p:ph sz="quarter" idx="1"/>
          </p:nvPr>
        </p:nvSpPr>
        <p:spPr/>
        <p:txBody>
          <a:bodyPr>
            <a:normAutofit/>
          </a:bodyPr>
          <a:lstStyle/>
          <a:p>
            <a:pPr algn="just"/>
            <a:r>
              <a:rPr lang="id-ID" sz="3200" dirty="0"/>
              <a:t>Yang membedakan median data yang dikelompokan dan median untuk data yang tidak dikelompokan adalah pada data yang dikelompokan nilai informasi atau karakteristik dari masing-masing data tidak diidentifikasi lagi, yang dapat diketahui hanya dari kelas atau intervalnya.</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0" dirty="0"/>
              <a:t>Lanjutan...</a:t>
            </a:r>
          </a:p>
        </p:txBody>
      </p:sp>
      <p:sp>
        <p:nvSpPr>
          <p:cNvPr id="3" name="Content Placeholder 2"/>
          <p:cNvSpPr>
            <a:spLocks noGrp="1"/>
          </p:cNvSpPr>
          <p:nvPr>
            <p:ph sz="quarter" idx="1"/>
          </p:nvPr>
        </p:nvSpPr>
        <p:spPr>
          <a:xfrm>
            <a:off x="609600" y="1524000"/>
            <a:ext cx="8991600" cy="3200400"/>
          </a:xfrm>
        </p:spPr>
        <p:txBody>
          <a:bodyPr>
            <a:noAutofit/>
          </a:bodyPr>
          <a:lstStyle/>
          <a:p>
            <a:pPr algn="just"/>
            <a:r>
              <a:rPr lang="id-ID" sz="2500" dirty="0"/>
              <a:t>Cara untuk mengetahui nilai median pada data yang </a:t>
            </a:r>
            <a:r>
              <a:rPr lang="en-US" sz="2500" dirty="0"/>
              <a:t>s</a:t>
            </a:r>
            <a:r>
              <a:rPr lang="id-ID" sz="2500" dirty="0"/>
              <a:t>u</a:t>
            </a:r>
            <a:r>
              <a:rPr lang="en-US" sz="2500" dirty="0"/>
              <a:t>d</a:t>
            </a:r>
            <a:r>
              <a:rPr lang="id-ID" sz="2500" dirty="0"/>
              <a:t>ah dikelompokan yaitu:</a:t>
            </a:r>
          </a:p>
          <a:p>
            <a:pPr lvl="1" algn="just"/>
            <a:r>
              <a:rPr lang="id-ID" sz="2500" dirty="0">
                <a:solidFill>
                  <a:schemeClr val="tx1"/>
                </a:solidFill>
              </a:rPr>
              <a:t>Menentukan letak kelas dimana nilai median berada. Letak median untuk data yang dikelompokan adalah n/2, dimana adalah jumlah frekuensi.</a:t>
            </a:r>
          </a:p>
          <a:p>
            <a:pPr lvl="1" algn="just"/>
            <a:r>
              <a:rPr lang="id-ID" sz="2500" dirty="0">
                <a:solidFill>
                  <a:schemeClr val="tx1"/>
                </a:solidFill>
              </a:rPr>
              <a:t>Melakukan interpolasi di kelas median untuk mendapatkan nilai median dengan rumus:</a:t>
            </a:r>
          </a:p>
        </p:txBody>
      </p:sp>
      <p:sp>
        <p:nvSpPr>
          <p:cNvPr id="4098"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409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553202" y="4572000"/>
            <a:ext cx="3091541" cy="914400"/>
          </a:xfrm>
          <a:prstGeom prst="rect">
            <a:avLst/>
          </a:prstGeom>
          <a:noFill/>
        </p:spPr>
      </p:pic>
      <p:sp>
        <p:nvSpPr>
          <p:cNvPr id="6" name="TextBox 5"/>
          <p:cNvSpPr txBox="1"/>
          <p:nvPr/>
        </p:nvSpPr>
        <p:spPr>
          <a:xfrm>
            <a:off x="475018" y="4524598"/>
            <a:ext cx="6078184" cy="2139047"/>
          </a:xfrm>
          <a:prstGeom prst="rect">
            <a:avLst/>
          </a:prstGeom>
          <a:noFill/>
        </p:spPr>
        <p:txBody>
          <a:bodyPr wrap="square" rtlCol="0">
            <a:spAutoFit/>
          </a:bodyPr>
          <a:lstStyle/>
          <a:p>
            <a:r>
              <a:rPr lang="en-US" sz="1900" b="1" dirty="0" err="1"/>
              <a:t>Ket</a:t>
            </a:r>
            <a:r>
              <a:rPr lang="en-US" sz="1900" b="1" dirty="0"/>
              <a:t>:</a:t>
            </a:r>
          </a:p>
          <a:p>
            <a:r>
              <a:rPr lang="en-US" sz="1900" b="1" dirty="0"/>
              <a:t>Md = </a:t>
            </a:r>
            <a:r>
              <a:rPr lang="en-US" sz="1900" dirty="0"/>
              <a:t>Median,</a:t>
            </a:r>
          </a:p>
          <a:p>
            <a:r>
              <a:rPr lang="en-US" sz="1900" b="1" dirty="0"/>
              <a:t>L </a:t>
            </a:r>
            <a:r>
              <a:rPr lang="en-US" sz="1900" dirty="0"/>
              <a:t>= </a:t>
            </a:r>
            <a:r>
              <a:rPr lang="en-US" sz="1900" dirty="0" err="1"/>
              <a:t>tepi</a:t>
            </a:r>
            <a:r>
              <a:rPr lang="en-US" sz="1900" dirty="0"/>
              <a:t> </a:t>
            </a:r>
            <a:r>
              <a:rPr lang="en-US" sz="1900" dirty="0" err="1"/>
              <a:t>kelas</a:t>
            </a:r>
            <a:r>
              <a:rPr lang="en-US" sz="1900" dirty="0"/>
              <a:t> </a:t>
            </a:r>
            <a:r>
              <a:rPr lang="en-US" sz="1900" dirty="0" err="1"/>
              <a:t>bawah</a:t>
            </a:r>
            <a:r>
              <a:rPr lang="en-US" sz="1900" dirty="0"/>
              <a:t> </a:t>
            </a:r>
            <a:r>
              <a:rPr lang="en-US" sz="1900" dirty="0" err="1"/>
              <a:t>kelas</a:t>
            </a:r>
            <a:r>
              <a:rPr lang="en-US" sz="1900" dirty="0"/>
              <a:t> Md,</a:t>
            </a:r>
          </a:p>
          <a:p>
            <a:r>
              <a:rPr lang="en-US" sz="1900" b="1" dirty="0"/>
              <a:t>n </a:t>
            </a:r>
            <a:r>
              <a:rPr lang="en-US" sz="1900" dirty="0"/>
              <a:t>= </a:t>
            </a:r>
            <a:r>
              <a:rPr lang="en-US" sz="1900" dirty="0" err="1"/>
              <a:t>jumlah</a:t>
            </a:r>
            <a:r>
              <a:rPr lang="en-US" sz="1900" dirty="0"/>
              <a:t> </a:t>
            </a:r>
            <a:r>
              <a:rPr lang="en-US" sz="1900" dirty="0" err="1"/>
              <a:t>frekuensi</a:t>
            </a:r>
            <a:r>
              <a:rPr lang="en-US" sz="1900" dirty="0"/>
              <a:t>,</a:t>
            </a:r>
          </a:p>
          <a:p>
            <a:r>
              <a:rPr lang="en-US" sz="1900" b="1" dirty="0"/>
              <a:t>CF </a:t>
            </a:r>
            <a:r>
              <a:rPr lang="en-US" sz="1900" dirty="0"/>
              <a:t>= </a:t>
            </a:r>
            <a:r>
              <a:rPr lang="en-US" sz="1900" dirty="0" err="1"/>
              <a:t>frekuensi</a:t>
            </a:r>
            <a:r>
              <a:rPr lang="en-US" sz="1900" dirty="0"/>
              <a:t> </a:t>
            </a:r>
            <a:r>
              <a:rPr lang="en-US" sz="1900" dirty="0" err="1"/>
              <a:t>kulumatif</a:t>
            </a:r>
            <a:r>
              <a:rPr lang="en-US" sz="1900" dirty="0"/>
              <a:t> </a:t>
            </a:r>
            <a:r>
              <a:rPr lang="en-US" sz="1900" dirty="0" err="1"/>
              <a:t>setelah</a:t>
            </a:r>
            <a:r>
              <a:rPr lang="en-US" sz="1900" dirty="0"/>
              <a:t> </a:t>
            </a:r>
            <a:r>
              <a:rPr lang="en-US" sz="1900" dirty="0" err="1"/>
              <a:t>kelas</a:t>
            </a:r>
            <a:r>
              <a:rPr lang="en-US" sz="1900" dirty="0"/>
              <a:t> median,</a:t>
            </a:r>
          </a:p>
          <a:p>
            <a:r>
              <a:rPr lang="en-US" sz="1900" b="1" dirty="0"/>
              <a:t>f </a:t>
            </a:r>
            <a:r>
              <a:rPr lang="en-US" sz="1900" dirty="0"/>
              <a:t>= </a:t>
            </a:r>
            <a:r>
              <a:rPr lang="en-US" sz="1900" dirty="0" err="1"/>
              <a:t>frekuensi</a:t>
            </a:r>
            <a:r>
              <a:rPr lang="en-US" sz="1900" dirty="0"/>
              <a:t> </a:t>
            </a:r>
            <a:r>
              <a:rPr lang="en-US" sz="1900" dirty="0" err="1"/>
              <a:t>kelas</a:t>
            </a:r>
            <a:r>
              <a:rPr lang="en-US" sz="1900" dirty="0"/>
              <a:t> Md,</a:t>
            </a:r>
          </a:p>
          <a:p>
            <a:r>
              <a:rPr lang="en-US" sz="1900" b="1" dirty="0" err="1"/>
              <a:t>i</a:t>
            </a:r>
            <a:r>
              <a:rPr lang="en-US" sz="1900" b="1" dirty="0"/>
              <a:t> </a:t>
            </a:r>
            <a:r>
              <a:rPr lang="en-US" sz="1900" dirty="0"/>
              <a:t>= interval</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378</TotalTime>
  <Words>948</Words>
  <Application>Microsoft Office PowerPoint</Application>
  <PresentationFormat>Widescreen</PresentationFormat>
  <Paragraphs>214</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Calibri</vt:lpstr>
      <vt:lpstr>Cambria Math</vt:lpstr>
      <vt:lpstr>Trebuchet MS</vt:lpstr>
      <vt:lpstr>Wingdings</vt:lpstr>
      <vt:lpstr>Wingdings 2</vt:lpstr>
      <vt:lpstr>Opulent</vt:lpstr>
      <vt:lpstr>Ukuran pemusatan Rata-Rata, median, dan modus [data berkelompok]</vt:lpstr>
      <vt:lpstr>Rata-rata tertimbang (Weighted mean)</vt:lpstr>
      <vt:lpstr>Simulasi soal rata-rata tertimbang</vt:lpstr>
      <vt:lpstr>Pengantar</vt:lpstr>
      <vt:lpstr>Rata-rata hitung</vt:lpstr>
      <vt:lpstr>Simulasi soal rata-rata data yang dikelompokan</vt:lpstr>
      <vt:lpstr>Lanjutan…</vt:lpstr>
      <vt:lpstr>Median</vt:lpstr>
      <vt:lpstr>Lanjutan...</vt:lpstr>
      <vt:lpstr>Simulasi soal median</vt:lpstr>
      <vt:lpstr>Lanjutan…</vt:lpstr>
      <vt:lpstr>Modus</vt:lpstr>
      <vt:lpstr>Lanjutan...</vt:lpstr>
      <vt:lpstr>Simulasi soal modus</vt:lpstr>
      <vt:lpstr>Lanjutan…</vt:lpstr>
      <vt:lpstr>Hubungan rata-rata hitung, median dan modus</vt:lpstr>
      <vt:lpstr>Lanjutan...</vt:lpstr>
      <vt:lpstr>Penjelasan Gambar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Sinyo</dc:creator>
  <cp:lastModifiedBy>Sinyo</cp:lastModifiedBy>
  <cp:revision>74</cp:revision>
  <dcterms:created xsi:type="dcterms:W3CDTF">2017-09-18T06:34:01Z</dcterms:created>
  <dcterms:modified xsi:type="dcterms:W3CDTF">2021-10-17T09:30:21Z</dcterms:modified>
</cp:coreProperties>
</file>