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2" r:id="rId3"/>
    <p:sldId id="293" r:id="rId4"/>
    <p:sldId id="294" r:id="rId5"/>
    <p:sldId id="259" r:id="rId6"/>
    <p:sldId id="296" r:id="rId7"/>
    <p:sldId id="305" r:id="rId8"/>
    <p:sldId id="298" r:id="rId9"/>
    <p:sldId id="304" r:id="rId10"/>
    <p:sldId id="287" r:id="rId11"/>
    <p:sldId id="271" r:id="rId12"/>
    <p:sldId id="302" r:id="rId13"/>
    <p:sldId id="303" r:id="rId14"/>
    <p:sldId id="300" r:id="rId15"/>
    <p:sldId id="272" r:id="rId16"/>
    <p:sldId id="273" r:id="rId17"/>
    <p:sldId id="274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643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17C9B-D65A-4F83-8CD1-B6C40785A5D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2AD9983D-8B85-48FC-BA83-BB4D4333C46E}">
      <dgm:prSet phldrT="[Text]"/>
      <dgm:spPr/>
      <dgm:t>
        <a:bodyPr/>
        <a:lstStyle/>
        <a:p>
          <a:r>
            <a:rPr lang="en-US" dirty="0" err="1"/>
            <a:t>Materi</a:t>
          </a:r>
          <a:endParaRPr lang="en-ID" dirty="0"/>
        </a:p>
      </dgm:t>
    </dgm:pt>
    <dgm:pt modelId="{BD8BCC47-9D8B-49D0-BF5E-164C90F3D2FE}" type="parTrans" cxnId="{CB1E85C0-9AFC-4A8A-B0F2-475F3C8CCDEB}">
      <dgm:prSet/>
      <dgm:spPr/>
      <dgm:t>
        <a:bodyPr/>
        <a:lstStyle/>
        <a:p>
          <a:endParaRPr lang="en-ID"/>
        </a:p>
      </dgm:t>
    </dgm:pt>
    <dgm:pt modelId="{3CCFCB60-0E2A-4592-9335-820179F70A24}" type="sibTrans" cxnId="{CB1E85C0-9AFC-4A8A-B0F2-475F3C8CCDEB}">
      <dgm:prSet/>
      <dgm:spPr/>
      <dgm:t>
        <a:bodyPr/>
        <a:lstStyle/>
        <a:p>
          <a:endParaRPr lang="en-ID"/>
        </a:p>
      </dgm:t>
    </dgm:pt>
    <dgm:pt modelId="{3664516A-8D55-4F49-A3A6-9004958CE2A8}">
      <dgm:prSet phldrT="[Text]"/>
      <dgm:spPr/>
      <dgm:t>
        <a:bodyPr/>
        <a:lstStyle/>
        <a:p>
          <a:r>
            <a:rPr lang="en-US" dirty="0" err="1"/>
            <a:t>Vidio</a:t>
          </a:r>
          <a:endParaRPr lang="en-ID" dirty="0"/>
        </a:p>
      </dgm:t>
    </dgm:pt>
    <dgm:pt modelId="{4B61B48A-AFD9-428F-9644-2D0502A719C9}" type="parTrans" cxnId="{78F16D53-7D10-4FDD-825C-37AA7D741DAF}">
      <dgm:prSet/>
      <dgm:spPr/>
      <dgm:t>
        <a:bodyPr/>
        <a:lstStyle/>
        <a:p>
          <a:endParaRPr lang="en-ID"/>
        </a:p>
      </dgm:t>
    </dgm:pt>
    <dgm:pt modelId="{848B16CE-84DF-4CF3-A77A-960AAF21205F}" type="sibTrans" cxnId="{78F16D53-7D10-4FDD-825C-37AA7D741DAF}">
      <dgm:prSet/>
      <dgm:spPr/>
      <dgm:t>
        <a:bodyPr/>
        <a:lstStyle/>
        <a:p>
          <a:endParaRPr lang="en-ID"/>
        </a:p>
      </dgm:t>
    </dgm:pt>
    <dgm:pt modelId="{83610F61-A619-4530-99A1-49599AD9125A}">
      <dgm:prSet phldrT="[Text]"/>
      <dgm:spPr/>
      <dgm:t>
        <a:bodyPr/>
        <a:lstStyle/>
        <a:p>
          <a:r>
            <a:rPr lang="en-US" dirty="0" err="1"/>
            <a:t>Diskusi</a:t>
          </a:r>
          <a:endParaRPr lang="en-ID" dirty="0"/>
        </a:p>
      </dgm:t>
    </dgm:pt>
    <dgm:pt modelId="{D62A32B7-1DE9-4B29-8386-D1F470C88784}" type="parTrans" cxnId="{CDE9C112-C1AD-4E91-8FF7-89F01EE7774D}">
      <dgm:prSet/>
      <dgm:spPr/>
      <dgm:t>
        <a:bodyPr/>
        <a:lstStyle/>
        <a:p>
          <a:endParaRPr lang="en-ID"/>
        </a:p>
      </dgm:t>
    </dgm:pt>
    <dgm:pt modelId="{B50D7BDF-CAAD-44F5-9085-9E429BB8C04D}" type="sibTrans" cxnId="{CDE9C112-C1AD-4E91-8FF7-89F01EE7774D}">
      <dgm:prSet/>
      <dgm:spPr/>
      <dgm:t>
        <a:bodyPr/>
        <a:lstStyle/>
        <a:p>
          <a:endParaRPr lang="en-ID"/>
        </a:p>
      </dgm:t>
    </dgm:pt>
    <dgm:pt modelId="{BA092F21-A908-4256-85C1-B2DFCADB0618}" type="pres">
      <dgm:prSet presAssocID="{4FA17C9B-D65A-4F83-8CD1-B6C40785A5DF}" presName="Name0" presStyleCnt="0">
        <dgm:presLayoutVars>
          <dgm:dir/>
          <dgm:animLvl val="lvl"/>
          <dgm:resizeHandles val="exact"/>
        </dgm:presLayoutVars>
      </dgm:prSet>
      <dgm:spPr/>
    </dgm:pt>
    <dgm:pt modelId="{C1D3D0E8-F316-42E5-BA5A-89470D208BDA}" type="pres">
      <dgm:prSet presAssocID="{2AD9983D-8B85-48FC-BA83-BB4D4333C46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075ACE-475E-4691-8815-DF6EF0940DF0}" type="pres">
      <dgm:prSet presAssocID="{3CCFCB60-0E2A-4592-9335-820179F70A24}" presName="parTxOnlySpace" presStyleCnt="0"/>
      <dgm:spPr/>
    </dgm:pt>
    <dgm:pt modelId="{49573B7E-158E-47FA-BEDA-34CE1D06847E}" type="pres">
      <dgm:prSet presAssocID="{3664516A-8D55-4F49-A3A6-9004958CE2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210C20D-C041-4BAF-94C5-2515DCDBF4A4}" type="pres">
      <dgm:prSet presAssocID="{848B16CE-84DF-4CF3-A77A-960AAF21205F}" presName="parTxOnlySpace" presStyleCnt="0"/>
      <dgm:spPr/>
    </dgm:pt>
    <dgm:pt modelId="{93726FC6-7225-4D6C-BEB0-9F297CA9D46B}" type="pres">
      <dgm:prSet presAssocID="{83610F61-A619-4530-99A1-49599AD9125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DE9C112-C1AD-4E91-8FF7-89F01EE7774D}" srcId="{4FA17C9B-D65A-4F83-8CD1-B6C40785A5DF}" destId="{83610F61-A619-4530-99A1-49599AD9125A}" srcOrd="2" destOrd="0" parTransId="{D62A32B7-1DE9-4B29-8386-D1F470C88784}" sibTransId="{B50D7BDF-CAAD-44F5-9085-9E429BB8C04D}"/>
    <dgm:cxn modelId="{7C4D2843-7A91-43DA-A8BB-D47FA1335099}" type="presOf" srcId="{3664516A-8D55-4F49-A3A6-9004958CE2A8}" destId="{49573B7E-158E-47FA-BEDA-34CE1D06847E}" srcOrd="0" destOrd="0" presId="urn:microsoft.com/office/officeart/2005/8/layout/chevron1"/>
    <dgm:cxn modelId="{43A8FD6C-0183-44D1-A99C-1F954C6E3249}" type="presOf" srcId="{83610F61-A619-4530-99A1-49599AD9125A}" destId="{93726FC6-7225-4D6C-BEB0-9F297CA9D46B}" srcOrd="0" destOrd="0" presId="urn:microsoft.com/office/officeart/2005/8/layout/chevron1"/>
    <dgm:cxn modelId="{78F16D53-7D10-4FDD-825C-37AA7D741DAF}" srcId="{4FA17C9B-D65A-4F83-8CD1-B6C40785A5DF}" destId="{3664516A-8D55-4F49-A3A6-9004958CE2A8}" srcOrd="1" destOrd="0" parTransId="{4B61B48A-AFD9-428F-9644-2D0502A719C9}" sibTransId="{848B16CE-84DF-4CF3-A77A-960AAF21205F}"/>
    <dgm:cxn modelId="{B0C99E57-7F72-47C9-BCE5-AAFDD93FCDE5}" type="presOf" srcId="{2AD9983D-8B85-48FC-BA83-BB4D4333C46E}" destId="{C1D3D0E8-F316-42E5-BA5A-89470D208BDA}" srcOrd="0" destOrd="0" presId="urn:microsoft.com/office/officeart/2005/8/layout/chevron1"/>
    <dgm:cxn modelId="{CB1E85C0-9AFC-4A8A-B0F2-475F3C8CCDEB}" srcId="{4FA17C9B-D65A-4F83-8CD1-B6C40785A5DF}" destId="{2AD9983D-8B85-48FC-BA83-BB4D4333C46E}" srcOrd="0" destOrd="0" parTransId="{BD8BCC47-9D8B-49D0-BF5E-164C90F3D2FE}" sibTransId="{3CCFCB60-0E2A-4592-9335-820179F70A24}"/>
    <dgm:cxn modelId="{BF9D05DB-1074-4D62-88D2-CD1FCF12D8AE}" type="presOf" srcId="{4FA17C9B-D65A-4F83-8CD1-B6C40785A5DF}" destId="{BA092F21-A908-4256-85C1-B2DFCADB0618}" srcOrd="0" destOrd="0" presId="urn:microsoft.com/office/officeart/2005/8/layout/chevron1"/>
    <dgm:cxn modelId="{05AB8883-58F9-41C2-83FA-9CF5CD30EA78}" type="presParOf" srcId="{BA092F21-A908-4256-85C1-B2DFCADB0618}" destId="{C1D3D0E8-F316-42E5-BA5A-89470D208BDA}" srcOrd="0" destOrd="0" presId="urn:microsoft.com/office/officeart/2005/8/layout/chevron1"/>
    <dgm:cxn modelId="{419D1C40-F87C-4B0B-B26F-B2F5C0CEACA4}" type="presParOf" srcId="{BA092F21-A908-4256-85C1-B2DFCADB0618}" destId="{54075ACE-475E-4691-8815-DF6EF0940DF0}" srcOrd="1" destOrd="0" presId="urn:microsoft.com/office/officeart/2005/8/layout/chevron1"/>
    <dgm:cxn modelId="{F7BF9480-BCE7-40B1-8107-29D1FB40F07A}" type="presParOf" srcId="{BA092F21-A908-4256-85C1-B2DFCADB0618}" destId="{49573B7E-158E-47FA-BEDA-34CE1D06847E}" srcOrd="2" destOrd="0" presId="urn:microsoft.com/office/officeart/2005/8/layout/chevron1"/>
    <dgm:cxn modelId="{6FDA2D3E-507E-4D99-9923-2A2A27731665}" type="presParOf" srcId="{BA092F21-A908-4256-85C1-B2DFCADB0618}" destId="{D210C20D-C041-4BAF-94C5-2515DCDBF4A4}" srcOrd="3" destOrd="0" presId="urn:microsoft.com/office/officeart/2005/8/layout/chevron1"/>
    <dgm:cxn modelId="{D7C4EEB2-63BD-4AC0-8F72-F5CDAB35AFFF}" type="presParOf" srcId="{BA092F21-A908-4256-85C1-B2DFCADB0618}" destId="{93726FC6-7225-4D6C-BEB0-9F297CA9D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3D0E8-F316-42E5-BA5A-89470D208BDA}">
      <dsp:nvSpPr>
        <dsp:cNvPr id="0" name=""/>
        <dsp:cNvSpPr/>
      </dsp:nvSpPr>
      <dsp:spPr>
        <a:xfrm>
          <a:off x="1209" y="173326"/>
          <a:ext cx="1473625" cy="5894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Materi</a:t>
          </a:r>
          <a:endParaRPr lang="en-ID" sz="2000" kern="1200" dirty="0"/>
        </a:p>
      </dsp:txBody>
      <dsp:txXfrm>
        <a:off x="295934" y="173326"/>
        <a:ext cx="884175" cy="589450"/>
      </dsp:txXfrm>
    </dsp:sp>
    <dsp:sp modelId="{49573B7E-158E-47FA-BEDA-34CE1D06847E}">
      <dsp:nvSpPr>
        <dsp:cNvPr id="0" name=""/>
        <dsp:cNvSpPr/>
      </dsp:nvSpPr>
      <dsp:spPr>
        <a:xfrm>
          <a:off x="1327472" y="173326"/>
          <a:ext cx="1473625" cy="589450"/>
        </a:xfrm>
        <a:prstGeom prst="chevron">
          <a:avLst/>
        </a:prstGeom>
        <a:gradFill rotWithShape="0">
          <a:gsLst>
            <a:gs pos="0">
              <a:schemeClr val="accent2">
                <a:hueOff val="4283654"/>
                <a:satOff val="-19595"/>
                <a:lumOff val="-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83654"/>
                <a:satOff val="-19595"/>
                <a:lumOff val="-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83654"/>
                <a:satOff val="-19595"/>
                <a:lumOff val="-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Vidio</a:t>
          </a:r>
          <a:endParaRPr lang="en-ID" sz="2000" kern="1200" dirty="0"/>
        </a:p>
      </dsp:txBody>
      <dsp:txXfrm>
        <a:off x="1622197" y="173326"/>
        <a:ext cx="884175" cy="589450"/>
      </dsp:txXfrm>
    </dsp:sp>
    <dsp:sp modelId="{93726FC6-7225-4D6C-BEB0-9F297CA9D46B}">
      <dsp:nvSpPr>
        <dsp:cNvPr id="0" name=""/>
        <dsp:cNvSpPr/>
      </dsp:nvSpPr>
      <dsp:spPr>
        <a:xfrm>
          <a:off x="2653735" y="173326"/>
          <a:ext cx="1473625" cy="589450"/>
        </a:xfrm>
        <a:prstGeom prst="chevron">
          <a:avLst/>
        </a:prstGeom>
        <a:gradFill rotWithShape="0">
          <a:gsLst>
            <a:gs pos="0">
              <a:schemeClr val="accent2">
                <a:hueOff val="8567309"/>
                <a:satOff val="-39190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67309"/>
                <a:satOff val="-39190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67309"/>
                <a:satOff val="-39190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Diskusi</a:t>
          </a:r>
          <a:endParaRPr lang="en-ID" sz="2000" kern="1200" dirty="0"/>
        </a:p>
      </dsp:txBody>
      <dsp:txXfrm>
        <a:off x="2948460" y="173326"/>
        <a:ext cx="884175" cy="58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3328172"/>
            <a:ext cx="11547956" cy="11215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MATA KULIAH</a:t>
            </a:r>
            <a:b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KAPITA SELEKTA SUMBA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532" y="4467365"/>
            <a:ext cx="7766936" cy="138265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PROGRAM STUDI MANAJAMEN</a:t>
            </a: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FAKULTAS EKONOMI BISNIS DAN HUMANIORA</a:t>
            </a: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UNIVERSITAS KRISTEN WIRA WACANA SUMBA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7020" y="6123925"/>
            <a:ext cx="4957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DOSEN PENGAMPU :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OSPENSIUS KAWAWU TARANAU, S.IP.,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M.Si</a:t>
            </a:r>
            <a:endParaRPr lang="en-US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43C32-1D8C-2494-3964-C1B6F188CEEE}"/>
              </a:ext>
            </a:extLst>
          </p:cNvPr>
          <p:cNvGrpSpPr/>
          <p:nvPr/>
        </p:nvGrpSpPr>
        <p:grpSpPr>
          <a:xfrm>
            <a:off x="3792747" y="1196752"/>
            <a:ext cx="4606506" cy="733245"/>
            <a:chOff x="3209026" y="0"/>
            <a:chExt cx="5855262" cy="9661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39041E5-3686-8503-C679-358E613135A4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DBE47E-98BB-4AE3-4939-3B61C693D405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28ECE59-DFAA-8533-4B95-B582D37FE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0645915-B4F4-9502-2262-0DD0246C6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0EC2F2D-4351-BEBC-F23D-D1CE537FA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E9AD02-8834-9BF7-2F24-26C9D78C4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91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64" y="1004243"/>
            <a:ext cx="9144000" cy="811560"/>
          </a:xfrm>
        </p:spPr>
        <p:txBody>
          <a:bodyPr>
            <a:noAutofit/>
          </a:bodyPr>
          <a:lstStyle/>
          <a:p>
            <a:r>
              <a:rPr lang="en-GB" sz="5400" b="1" dirty="0"/>
              <a:t>PENILAIAN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271464" y="1916832"/>
            <a:ext cx="988218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Aspek-aspek yang akan dinilai untuk menentukan nilai akhir dalam perkuliahan adalah: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10 %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20 %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35 %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emester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15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emester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20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perkenankan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absen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X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absen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3X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UAS.</a:t>
            </a: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E0922D-4DE7-EFF6-7AA4-2C141F1CE78A}"/>
              </a:ext>
            </a:extLst>
          </p:cNvPr>
          <p:cNvGrpSpPr/>
          <p:nvPr/>
        </p:nvGrpSpPr>
        <p:grpSpPr>
          <a:xfrm>
            <a:off x="7320136" y="339739"/>
            <a:ext cx="4606506" cy="733245"/>
            <a:chOff x="3209026" y="0"/>
            <a:chExt cx="5855262" cy="9661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C8930F1-6636-EEA0-57F0-6352D91F6A57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7BF2F2-AF1F-1D23-471C-54ED1F4024AA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32D2154-7C3B-D37D-4350-6CCF3628B3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4F6C67E-2F4D-BF04-F6D2-4D95FF56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8F35FA5-6155-D1BB-D52B-96DF69F08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D8480BB-BAF3-59D0-6930-F395343DC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32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3556" y="1034576"/>
            <a:ext cx="8596667" cy="808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PENILAIAN AKHIR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525357-A3A5-F924-C55A-AC908FD3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13840"/>
              </p:ext>
            </p:extLst>
          </p:nvPr>
        </p:nvGraphicFramePr>
        <p:xfrm>
          <a:off x="1487488" y="2276872"/>
          <a:ext cx="8961741" cy="446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709">
                  <a:extLst>
                    <a:ext uri="{9D8B030D-6E8A-4147-A177-3AD203B41FA5}">
                      <a16:colId xmlns:a16="http://schemas.microsoft.com/office/drawing/2014/main" val="1233487337"/>
                    </a:ext>
                  </a:extLst>
                </a:gridCol>
                <a:gridCol w="5310867">
                  <a:extLst>
                    <a:ext uri="{9D8B030D-6E8A-4147-A177-3AD203B41FA5}">
                      <a16:colId xmlns:a16="http://schemas.microsoft.com/office/drawing/2014/main" val="572571880"/>
                    </a:ext>
                  </a:extLst>
                </a:gridCol>
                <a:gridCol w="2999165">
                  <a:extLst>
                    <a:ext uri="{9D8B030D-6E8A-4147-A177-3AD203B41FA5}">
                      <a16:colId xmlns:a16="http://schemas.microsoft.com/office/drawing/2014/main" val="2953303196"/>
                    </a:ext>
                  </a:extLst>
                </a:gridCol>
              </a:tblGrid>
              <a:tr h="5954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Akhir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10201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80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89939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79,9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53766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69,9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696542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59,9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44407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49,9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528139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39,9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410778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≤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≤ 29,9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286186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25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951096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1C4AE57-22DF-6B6B-21B2-0DA88126BD6A}"/>
              </a:ext>
            </a:extLst>
          </p:cNvPr>
          <p:cNvGrpSpPr/>
          <p:nvPr/>
        </p:nvGrpSpPr>
        <p:grpSpPr>
          <a:xfrm>
            <a:off x="335360" y="206070"/>
            <a:ext cx="4606506" cy="733245"/>
            <a:chOff x="3209026" y="0"/>
            <a:chExt cx="5855262" cy="9661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ECF134-DFB2-59E5-BF55-AD603862FC26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C9654E-7C60-6402-8B8A-B3334A63A81C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F74BF57-6F4D-2821-8C3F-AE4CC70403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FD723DF-F016-FD7B-81D2-6527241FB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91E69E-C4DD-95D8-EBC4-714EB1317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5092BD8-89CF-66CF-58A7-140D14569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232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28A55-E663-BBB9-1778-09478C3C1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533"/>
            <a:ext cx="12192000" cy="61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80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3F1B7-2524-0B35-7A38-C120B5E2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68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7F7D4F-FA21-BE70-0D68-080C36A66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4" t="14830" r="6633" b="12244"/>
          <a:stretch/>
        </p:blipFill>
        <p:spPr>
          <a:xfrm>
            <a:off x="0" y="203302"/>
            <a:ext cx="12192000" cy="66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84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003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</a:t>
            </a:r>
          </a:p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 OFLINE</a:t>
            </a: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3322" y="2044195"/>
            <a:ext cx="880994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 hadir dalam perkuliahan tatap muka 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80%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ideal.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 mahasiswa harus aktif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partisipatif dalam perkuliahan.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Menjujung tinggi etika moral (tidak membuat kegaduhan/gangguan/kerusakan dalam kelas) terhadap dosen, dan sesama teman. 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Berpakian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rapi dan sopan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57150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melanggar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Terbib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2147" y="1534013"/>
            <a:ext cx="10155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perbolehkan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627063" marR="0" lvl="1" indent="-287338" algn="just"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7063" marR="0" lvl="1" indent="-287338" algn="just"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lvl="1" indent="-292100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diperkenankan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/daftar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7338" marR="0" lvl="1" indent="-287338" algn="just">
              <a:spcBef>
                <a:spcPts val="60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3088" indent="-123825" algn="just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melanggar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Terbib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FF4E2-672D-4478-A566-4F3307B19910}"/>
              </a:ext>
            </a:extLst>
          </p:cNvPr>
          <p:cNvSpPr/>
          <p:nvPr/>
        </p:nvSpPr>
        <p:spPr>
          <a:xfrm>
            <a:off x="0" y="0"/>
            <a:ext cx="12192000" cy="14003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</a:t>
            </a:r>
          </a:p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 OFLINE</a:t>
            </a: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1713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138" y="1862077"/>
            <a:ext cx="10198359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marR="0" lvl="1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 perkuliahan berlangsung, HP dalam posisi 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 atau silent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1" indent="-354013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 perkuliahan berlangsung,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diperbolehkan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kali (10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</a:p>
          <a:p>
            <a:pPr marL="463550" marR="0" lvl="1" indent="-354013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minta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izin jika ingin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berbicara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bertanya, menjawab, meninggalkan kelas atau keperluan lain.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1" indent="-354013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 boleh ada plagiat dan bentuk-bentuk pelanggaran norma lainnya.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1" indent="-354013" algn="just"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1" indent="-354013" algn="just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melanggar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Terbib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80A8-7929-4FFA-9819-032242F2CBDE}"/>
              </a:ext>
            </a:extLst>
          </p:cNvPr>
          <p:cNvSpPr/>
          <p:nvPr/>
        </p:nvSpPr>
        <p:spPr>
          <a:xfrm>
            <a:off x="0" y="0"/>
            <a:ext cx="12192000" cy="14003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PERATURAN </a:t>
            </a:r>
          </a:p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 OFLINE</a:t>
            </a:r>
            <a:r>
              <a:rPr lang="en-GB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548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8699-8868-D371-F331-636BE5680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720B1-4462-C3B0-4D08-C4E3009EB2F8}"/>
              </a:ext>
            </a:extLst>
          </p:cNvPr>
          <p:cNvGrpSpPr/>
          <p:nvPr/>
        </p:nvGrpSpPr>
        <p:grpSpPr>
          <a:xfrm>
            <a:off x="0" y="0"/>
            <a:ext cx="4606506" cy="733245"/>
            <a:chOff x="3209026" y="0"/>
            <a:chExt cx="5855262" cy="9661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B5D0DDD-C990-295F-B85E-5171522941AF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51DEF3-325A-264D-2D20-ABF824D7D525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01843B3-E253-D6DA-CB78-1E9D7D2B15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5CA3C79-5CD3-FBAA-E588-3B627B87E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F989AE6-99CE-586D-38D6-F6FF091BC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CD3D8D5-EC7D-9CD8-130C-2E4DE9251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13103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D7DA-DFA3-491C-B916-CAF6C1E73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 DAN MISI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5B1E7-953A-4ED8-865D-DD94593E1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Universitas Kristen </a:t>
            </a:r>
            <a:r>
              <a:rPr lang="en-US" dirty="0" err="1"/>
              <a:t>Wira</a:t>
            </a:r>
            <a:r>
              <a:rPr lang="en-US" dirty="0"/>
              <a:t> </a:t>
            </a:r>
            <a:r>
              <a:rPr lang="en-US" dirty="0" err="1"/>
              <a:t>Wacana</a:t>
            </a:r>
            <a:r>
              <a:rPr lang="en-US" dirty="0"/>
              <a:t> Sumba, FEBH, dan Prodi </a:t>
            </a:r>
            <a:r>
              <a:rPr lang="en-US" dirty="0" err="1"/>
              <a:t>Manajemen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42E2E-E98B-DC5E-F83A-2E8CDB1A9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229220"/>
            <a:ext cx="1022850" cy="1022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5038AD-EBF6-8C48-90BE-CF94BF54C628}"/>
              </a:ext>
            </a:extLst>
          </p:cNvPr>
          <p:cNvGrpSpPr/>
          <p:nvPr/>
        </p:nvGrpSpPr>
        <p:grpSpPr>
          <a:xfrm>
            <a:off x="3215680" y="1364002"/>
            <a:ext cx="4606506" cy="733245"/>
            <a:chOff x="3209026" y="0"/>
            <a:chExt cx="5855262" cy="9661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90BC639-A82A-C2FE-5A3B-D68E1E9328D9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9B4A13-B7DF-6FC2-010D-2326FEFB6EAB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B5F18CA-ED64-DF42-947B-7DAAB9F129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8FE2D-43A6-AFA2-9BC7-A4234536A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277394-8442-AFA4-37EA-56985786D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0CAF230-F22F-1FFB-F46F-71D07EE72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32820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F202-40D3-47B6-88C8-35764F1E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163640"/>
            <a:ext cx="8911687" cy="684700"/>
          </a:xfrm>
        </p:spPr>
        <p:txBody>
          <a:bodyPr/>
          <a:lstStyle/>
          <a:p>
            <a:pPr algn="ctr"/>
            <a:r>
              <a:rPr lang="en-US" b="1" dirty="0"/>
              <a:t>UNKRISWINA SUMBA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74E2-A21A-4C13-AF65-C7A00BEC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949" y="2241603"/>
            <a:ext cx="2722590" cy="5762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VISI</a:t>
            </a:r>
            <a:endParaRPr lang="en-ID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85F3D-C768-4BF8-AE26-7596478C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948" y="3347813"/>
            <a:ext cx="3151679" cy="3304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err="1"/>
              <a:t>M</a:t>
            </a:r>
            <a:r>
              <a:rPr lang="en-US" sz="3300" b="1" i="0" u="none" strike="noStrike" baseline="0" dirty="0" err="1"/>
              <a:t>enjadi</a:t>
            </a:r>
            <a:r>
              <a:rPr lang="en-US" sz="3300" b="1" i="0" u="none" strike="noStrike" baseline="0" dirty="0"/>
              <a:t> universitas </a:t>
            </a:r>
            <a:r>
              <a:rPr lang="en-US" sz="3300" b="1" i="0" u="none" strike="noStrike" baseline="0" dirty="0" err="1"/>
              <a:t>unggul</a:t>
            </a:r>
            <a:r>
              <a:rPr lang="en-US" sz="3300" b="1" i="0" u="none" strike="noStrike" baseline="0" dirty="0"/>
              <a:t> </a:t>
            </a:r>
            <a:r>
              <a:rPr lang="en-US" sz="3300" b="1" i="0" u="none" strike="noStrike" baseline="0" dirty="0" err="1"/>
              <a:t>berlandaskan</a:t>
            </a:r>
            <a:r>
              <a:rPr lang="en-US" sz="3300" b="1" i="0" u="none" strike="noStrike" baseline="0" dirty="0"/>
              <a:t> </a:t>
            </a:r>
            <a:r>
              <a:rPr lang="en-US" sz="3300" b="1" i="0" u="none" strike="noStrike" baseline="0" dirty="0" err="1"/>
              <a:t>semangat</a:t>
            </a:r>
            <a:r>
              <a:rPr lang="en-US" sz="3300" b="1" i="0" u="none" strike="noStrike" baseline="0" dirty="0"/>
              <a:t> </a:t>
            </a:r>
            <a:r>
              <a:rPr lang="en-US" sz="3300" b="1" i="0" u="none" strike="noStrike" baseline="0" dirty="0" err="1"/>
              <a:t>kewirausahaan</a:t>
            </a:r>
            <a:r>
              <a:rPr lang="en-US" sz="3300" b="1" i="0" u="none" strike="noStrike" baseline="0" dirty="0"/>
              <a:t> dan </a:t>
            </a:r>
            <a:r>
              <a:rPr lang="en-US" sz="3300" b="1" i="0" u="none" strike="noStrike" baseline="0" dirty="0" err="1"/>
              <a:t>nilai-nilai</a:t>
            </a:r>
            <a:r>
              <a:rPr lang="en-US" sz="3300" b="1" i="0" u="none" strike="noStrike" baseline="0" dirty="0"/>
              <a:t> </a:t>
            </a:r>
            <a:r>
              <a:rPr lang="en-US" sz="3300" b="1" i="0" u="none" strike="noStrike" baseline="0" dirty="0" err="1"/>
              <a:t>kristiani</a:t>
            </a:r>
            <a:r>
              <a:rPr lang="en-US" sz="1800" b="0" i="0" u="none" strike="noStrike" baseline="0" dirty="0"/>
              <a:t>.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2760-764F-4354-BDF3-B616CF4B9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2539" y="2241603"/>
            <a:ext cx="4185618" cy="88188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MISI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ID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57A68-5D7A-4AF2-9754-4054C3044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791" y="2241603"/>
            <a:ext cx="5722315" cy="46346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Melaksanakan</a:t>
            </a:r>
            <a:r>
              <a:rPr lang="en-US" sz="2000" b="1" dirty="0"/>
              <a:t> </a:t>
            </a:r>
            <a:r>
              <a:rPr lang="en-US" sz="2000" b="1" dirty="0" err="1"/>
              <a:t>pendidikan</a:t>
            </a:r>
            <a:r>
              <a:rPr lang="en-US" sz="2000" b="1" dirty="0"/>
              <a:t> dan </a:t>
            </a:r>
            <a:r>
              <a:rPr lang="en-US" sz="2000" b="1" dirty="0" err="1"/>
              <a:t>pengajaran</a:t>
            </a:r>
            <a:r>
              <a:rPr lang="en-US" sz="2000" b="1" dirty="0"/>
              <a:t> </a:t>
            </a:r>
            <a:r>
              <a:rPr lang="en-US" sz="2000" b="1" dirty="0" err="1"/>
              <a:t>berkompetensi</a:t>
            </a:r>
            <a:r>
              <a:rPr lang="en-US" sz="2000" b="1" dirty="0"/>
              <a:t> </a:t>
            </a:r>
            <a:r>
              <a:rPr lang="en-US" sz="2000" b="1" dirty="0" err="1"/>
              <a:t>kewirausahaan</a:t>
            </a:r>
            <a:r>
              <a:rPr lang="en-US" sz="2000" b="1" dirty="0"/>
              <a:t> yang </a:t>
            </a:r>
            <a:r>
              <a:rPr lang="en-US" sz="2000" b="1" dirty="0" err="1"/>
              <a:t>berlandaskan</a:t>
            </a:r>
            <a:r>
              <a:rPr lang="en-US" sz="2000" b="1" dirty="0"/>
              <a:t> pada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kristiani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Melaksanakan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dan </a:t>
            </a:r>
            <a:r>
              <a:rPr lang="en-US" sz="2000" b="1" dirty="0" err="1"/>
              <a:t>pengabdian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masyakarat</a:t>
            </a:r>
            <a:r>
              <a:rPr lang="en-US" sz="2000" b="1" dirty="0"/>
              <a:t> yang </a:t>
            </a:r>
            <a:r>
              <a:rPr lang="en-US" sz="2000" b="1" dirty="0" err="1"/>
              <a:t>mengedepankan</a:t>
            </a:r>
            <a:r>
              <a:rPr lang="en-US" sz="2000" b="1" dirty="0"/>
              <a:t> </a:t>
            </a:r>
            <a:r>
              <a:rPr lang="en-US" sz="2000" b="1" dirty="0" err="1"/>
              <a:t>pengembangan</a:t>
            </a:r>
            <a:r>
              <a:rPr lang="en-US" sz="2000" b="1" dirty="0"/>
              <a:t> </a:t>
            </a:r>
            <a:r>
              <a:rPr lang="en-US" sz="2000" b="1" dirty="0" err="1"/>
              <a:t>kreativitas</a:t>
            </a:r>
            <a:r>
              <a:rPr lang="en-US" sz="2000" b="1" dirty="0"/>
              <a:t>, </a:t>
            </a:r>
            <a:r>
              <a:rPr lang="en-US" sz="2000" b="1" dirty="0" err="1"/>
              <a:t>inovasi</a:t>
            </a:r>
            <a:r>
              <a:rPr lang="en-US" sz="2000" b="1" dirty="0"/>
              <a:t>, dan </a:t>
            </a:r>
            <a:r>
              <a:rPr lang="en-US" sz="2000" b="1" dirty="0" err="1"/>
              <a:t>upaya</a:t>
            </a:r>
            <a:r>
              <a:rPr lang="en-US" sz="2000" b="1" dirty="0"/>
              <a:t> </a:t>
            </a:r>
            <a:r>
              <a:rPr lang="en-US" sz="2000" b="1" dirty="0" err="1"/>
              <a:t>transformasi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Mengembangkan</a:t>
            </a:r>
            <a:r>
              <a:rPr lang="en-US" sz="2000" b="1" dirty="0"/>
              <a:t> </a:t>
            </a:r>
            <a:r>
              <a:rPr lang="en-US" sz="2000" b="1" dirty="0" err="1"/>
              <a:t>kerjasama</a:t>
            </a:r>
            <a:r>
              <a:rPr lang="en-US" sz="2000" b="1" dirty="0"/>
              <a:t> yang </a:t>
            </a:r>
            <a:r>
              <a:rPr lang="en-US" sz="2000" b="1" dirty="0" err="1"/>
              <a:t>sinergi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mendukung</a:t>
            </a:r>
            <a:r>
              <a:rPr lang="en-US" sz="2000" b="1" dirty="0"/>
              <a:t> </a:t>
            </a:r>
            <a:r>
              <a:rPr lang="en-US" sz="2000" b="1" dirty="0" err="1"/>
              <a:t>penyelenggaraan</a:t>
            </a:r>
            <a:r>
              <a:rPr lang="en-US" sz="2000" b="1" dirty="0"/>
              <a:t> Tri Dharma </a:t>
            </a:r>
            <a:r>
              <a:rPr lang="en-US" sz="2000" b="1" dirty="0" err="1"/>
              <a:t>Perguruan</a:t>
            </a:r>
            <a:r>
              <a:rPr lang="en-US" sz="2000" b="1" dirty="0"/>
              <a:t> Tinggi.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Melaksanakan</a:t>
            </a:r>
            <a:r>
              <a:rPr lang="en-US" sz="2000" b="1" dirty="0"/>
              <a:t> tata </a:t>
            </a:r>
            <a:r>
              <a:rPr lang="en-US" sz="2000" b="1" dirty="0" err="1"/>
              <a:t>kelola</a:t>
            </a:r>
            <a:r>
              <a:rPr lang="en-US" sz="2000" b="1" dirty="0"/>
              <a:t> universitas yang </a:t>
            </a:r>
            <a:r>
              <a:rPr lang="en-US" sz="2000" b="1" dirty="0" err="1"/>
              <a:t>unggul</a:t>
            </a:r>
            <a:r>
              <a:rPr lang="en-US" sz="2000" b="1" dirty="0"/>
              <a:t>, </a:t>
            </a:r>
            <a:r>
              <a:rPr lang="en-US" sz="2000" b="1" dirty="0" err="1"/>
              <a:t>luhur</a:t>
            </a:r>
            <a:r>
              <a:rPr lang="en-US" sz="2000" b="1" dirty="0"/>
              <a:t>, </a:t>
            </a:r>
            <a:r>
              <a:rPr lang="en-US" sz="2000" b="1" dirty="0" err="1"/>
              <a:t>pelopor</a:t>
            </a:r>
            <a:r>
              <a:rPr lang="en-US" sz="2000" b="1" dirty="0"/>
              <a:t>, </a:t>
            </a:r>
            <a:r>
              <a:rPr lang="en-US" sz="2000" b="1" dirty="0" err="1"/>
              <a:t>teladan</a:t>
            </a:r>
            <a:r>
              <a:rPr lang="en-US" sz="2000" b="1" dirty="0"/>
              <a:t>, dan </a:t>
            </a:r>
            <a:r>
              <a:rPr lang="en-US" sz="2000" b="1" dirty="0" err="1"/>
              <a:t>berani</a:t>
            </a:r>
            <a:r>
              <a:rPr lang="en-US" sz="2000" b="1" dirty="0"/>
              <a:t>.</a:t>
            </a:r>
          </a:p>
          <a:p>
            <a:endParaRPr lang="en-ID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F36DD6-C7C8-18D9-1570-A83DCAF956C2}"/>
              </a:ext>
            </a:extLst>
          </p:cNvPr>
          <p:cNvGrpSpPr/>
          <p:nvPr/>
        </p:nvGrpSpPr>
        <p:grpSpPr>
          <a:xfrm>
            <a:off x="335360" y="206070"/>
            <a:ext cx="4606506" cy="733245"/>
            <a:chOff x="3209026" y="0"/>
            <a:chExt cx="5855262" cy="9661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A24153-1B69-8418-D83E-040DC1C7E3F7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872942-7D7E-916F-66D3-1BA2B5E0DBB7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12A387-53CF-BB6B-40A4-DCA34B0FBB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7B3D370-3522-411E-C993-10C1E192F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F3F938A-41FB-3E73-4C81-0A9B0A698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9A20CB6-C8F1-9047-D139-A7B81DB5F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55202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CB9D-C451-4751-A1FD-8CD23A65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937316"/>
            <a:ext cx="9810274" cy="64008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FAKULTAS EKONOMI, BISNIS DAN HUMANIORA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4458-4B49-4A95-840F-FCF16BAD2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15" y="1561831"/>
            <a:ext cx="4185623" cy="5762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VISI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54113-C0C8-4232-88E4-84B12E80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751" y="2325404"/>
            <a:ext cx="3808270" cy="4367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Fakultas</a:t>
            </a:r>
            <a:r>
              <a:rPr lang="en-US" sz="2800" b="1" dirty="0"/>
              <a:t> yang </a:t>
            </a:r>
            <a:r>
              <a:rPr lang="en-US" sz="2800" b="1" dirty="0" err="1"/>
              <a:t>unggul</a:t>
            </a:r>
            <a:r>
              <a:rPr lang="en-US" sz="2800" b="1" dirty="0"/>
              <a:t> dan </a:t>
            </a:r>
            <a:r>
              <a:rPr lang="en-US" sz="2800" b="1" dirty="0" err="1"/>
              <a:t>profesional</a:t>
            </a:r>
            <a:r>
              <a:rPr lang="en-US" sz="2800" b="1" dirty="0"/>
              <a:t>, di </a:t>
            </a:r>
            <a:r>
              <a:rPr lang="en-US" sz="2800" b="1" dirty="0" err="1"/>
              <a:t>bidang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, </a:t>
            </a:r>
            <a:r>
              <a:rPr lang="en-US" sz="2800" b="1" dirty="0" err="1"/>
              <a:t>bisnis</a:t>
            </a:r>
            <a:r>
              <a:rPr lang="en-US" sz="2800" b="1" dirty="0"/>
              <a:t> dan </a:t>
            </a:r>
            <a:r>
              <a:rPr lang="en-US" sz="2800" b="1" dirty="0" err="1"/>
              <a:t>humaniora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SDM yang </a:t>
            </a:r>
            <a:r>
              <a:rPr lang="en-US" sz="2800" b="1" dirty="0" err="1"/>
              <a:t>berjiwa</a:t>
            </a:r>
            <a:r>
              <a:rPr lang="en-US" sz="2800" b="1" dirty="0"/>
              <a:t> </a:t>
            </a:r>
            <a:r>
              <a:rPr lang="en-US" sz="2800" b="1" dirty="0" err="1"/>
              <a:t>wirausaha</a:t>
            </a:r>
            <a:r>
              <a:rPr lang="en-US" sz="2800" b="1" dirty="0"/>
              <a:t> dan </a:t>
            </a:r>
            <a:r>
              <a:rPr lang="en-US" sz="2800" b="1" dirty="0" err="1"/>
              <a:t>dilandasi</a:t>
            </a:r>
            <a:r>
              <a:rPr lang="en-US" sz="2800" b="1" dirty="0"/>
              <a:t> </a:t>
            </a:r>
            <a:r>
              <a:rPr lang="en-US" sz="2800" b="1" dirty="0" err="1"/>
              <a:t>nilai-nilai</a:t>
            </a:r>
            <a:r>
              <a:rPr lang="en-US" sz="2800" b="1" dirty="0"/>
              <a:t> </a:t>
            </a:r>
            <a:r>
              <a:rPr lang="en-US" sz="2800" b="1" dirty="0" err="1"/>
              <a:t>kristiani</a:t>
            </a:r>
            <a:endParaRPr lang="en-ID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44F84-9AB0-4824-949D-DA4CFCF2F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8744" y="1529922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MISI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2D7B5-823D-4602-86C0-F7C93B888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1335" y="2345263"/>
            <a:ext cx="7585787" cy="4613564"/>
          </a:xfrm>
        </p:spPr>
        <p:txBody>
          <a:bodyPr>
            <a:no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sz="2000" b="1" dirty="0" err="1"/>
              <a:t>Melaksanakan</a:t>
            </a:r>
            <a:r>
              <a:rPr lang="en-US" sz="2000" b="1" dirty="0"/>
              <a:t> </a:t>
            </a:r>
            <a:r>
              <a:rPr lang="en-US" sz="2000" b="1" dirty="0" err="1"/>
              <a:t>pendidikan</a:t>
            </a:r>
            <a:r>
              <a:rPr lang="en-US" sz="2000" b="1" dirty="0"/>
              <a:t> dan </a:t>
            </a:r>
            <a:r>
              <a:rPr lang="en-US" sz="2000" b="1" dirty="0" err="1"/>
              <a:t>pengajaran</a:t>
            </a:r>
            <a:r>
              <a:rPr lang="en-US" sz="2000" b="1" dirty="0"/>
              <a:t> yang </a:t>
            </a:r>
            <a:r>
              <a:rPr lang="en-US" sz="2000" b="1" dirty="0" err="1"/>
              <a:t>unggul</a:t>
            </a:r>
            <a:r>
              <a:rPr lang="en-US" sz="2000" b="1" dirty="0"/>
              <a:t>, </a:t>
            </a:r>
            <a:r>
              <a:rPr lang="en-US" sz="2000" b="1" dirty="0" err="1"/>
              <a:t>berkualitas</a:t>
            </a:r>
            <a:r>
              <a:rPr lang="en-US" sz="2000" b="1" dirty="0"/>
              <a:t> dan </a:t>
            </a:r>
            <a:r>
              <a:rPr lang="en-US" sz="2000" b="1" dirty="0" err="1"/>
              <a:t>profesional</a:t>
            </a:r>
            <a:r>
              <a:rPr lang="en-US" sz="2000" b="1" dirty="0"/>
              <a:t> </a:t>
            </a:r>
            <a:r>
              <a:rPr lang="en-US" sz="2000" b="1" dirty="0" err="1"/>
              <a:t>dilandasi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kristiani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bersaing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global</a:t>
            </a:r>
          </a:p>
          <a:p>
            <a:pPr marL="354013" indent="-354013">
              <a:buFont typeface="+mj-lt"/>
              <a:buAutoNum type="arabicPeriod"/>
            </a:pPr>
            <a:r>
              <a:rPr lang="en-US" sz="2000" b="1" dirty="0" err="1"/>
              <a:t>Menyelenggarakan</a:t>
            </a:r>
            <a:r>
              <a:rPr lang="en-US" sz="2000" b="1" dirty="0"/>
              <a:t> </a:t>
            </a:r>
            <a:r>
              <a:rPr lang="en-US" sz="2000" b="1" dirty="0" err="1"/>
              <a:t>kegiatan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dan </a:t>
            </a:r>
            <a:r>
              <a:rPr lang="en-US" sz="2000" b="1" dirty="0" err="1"/>
              <a:t>pengabdian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publikasi</a:t>
            </a:r>
            <a:r>
              <a:rPr lang="en-US" sz="2000" b="1" dirty="0"/>
              <a:t> </a:t>
            </a:r>
            <a:r>
              <a:rPr lang="en-US" sz="2000" b="1" dirty="0" err="1"/>
              <a:t>ilmiah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peningkatan</a:t>
            </a:r>
            <a:r>
              <a:rPr lang="en-US" sz="2000" b="1" dirty="0"/>
              <a:t> </a:t>
            </a:r>
            <a:r>
              <a:rPr lang="en-US" sz="2000" b="1" dirty="0" err="1"/>
              <a:t>reputasi</a:t>
            </a:r>
            <a:r>
              <a:rPr lang="en-US" sz="2000" b="1" dirty="0"/>
              <a:t> </a:t>
            </a:r>
            <a:r>
              <a:rPr lang="en-US" sz="2000" b="1" dirty="0" err="1"/>
              <a:t>fakultas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tercipta</a:t>
            </a:r>
            <a:r>
              <a:rPr lang="en-US" sz="2000" b="1" dirty="0"/>
              <a:t> </a:t>
            </a:r>
            <a:r>
              <a:rPr lang="en-US" sz="2000" b="1" dirty="0" err="1"/>
              <a:t>suasana</a:t>
            </a:r>
            <a:r>
              <a:rPr lang="en-US" sz="2000" b="1" dirty="0"/>
              <a:t> yang </a:t>
            </a:r>
            <a:r>
              <a:rPr lang="en-US" sz="2000" b="1" dirty="0" err="1"/>
              <a:t>mengedepankan</a:t>
            </a:r>
            <a:r>
              <a:rPr lang="en-US" sz="2000" b="1" dirty="0"/>
              <a:t> </a:t>
            </a:r>
            <a:r>
              <a:rPr lang="en-US" sz="2000" b="1" dirty="0" err="1"/>
              <a:t>pengembangan</a:t>
            </a:r>
            <a:r>
              <a:rPr lang="en-US" sz="2000" b="1" dirty="0"/>
              <a:t> </a:t>
            </a:r>
            <a:r>
              <a:rPr lang="en-US" sz="2000" b="1" dirty="0" err="1"/>
              <a:t>kreativitas</a:t>
            </a:r>
            <a:r>
              <a:rPr lang="en-US" sz="2000" b="1" dirty="0"/>
              <a:t>, </a:t>
            </a:r>
            <a:r>
              <a:rPr lang="en-US" sz="2000" b="1" dirty="0" err="1"/>
              <a:t>inovasi</a:t>
            </a:r>
            <a:r>
              <a:rPr lang="en-US" sz="2000" b="1" dirty="0"/>
              <a:t>, dan </a:t>
            </a:r>
            <a:r>
              <a:rPr lang="en-US" sz="2000" b="1" dirty="0" err="1"/>
              <a:t>upaya</a:t>
            </a:r>
            <a:r>
              <a:rPr lang="en-US" sz="2000" b="1" dirty="0"/>
              <a:t> </a:t>
            </a:r>
            <a:r>
              <a:rPr lang="en-US" sz="2000" b="1" dirty="0" err="1"/>
              <a:t>transformasi</a:t>
            </a:r>
            <a:r>
              <a:rPr lang="en-US" sz="2000" b="1" dirty="0"/>
              <a:t> </a:t>
            </a:r>
            <a:r>
              <a:rPr lang="en-US" sz="2000" b="1" dirty="0" err="1"/>
              <a:t>masyarakat</a:t>
            </a:r>
            <a:r>
              <a:rPr lang="en-US" sz="2000" b="1" dirty="0"/>
              <a:t>.</a:t>
            </a:r>
          </a:p>
          <a:p>
            <a:pPr marL="354013" indent="-354013">
              <a:buFont typeface="+mj-lt"/>
              <a:buAutoNum type="arabicPeriod"/>
            </a:pPr>
            <a:r>
              <a:rPr lang="en-US" sz="2000" b="1" dirty="0" err="1"/>
              <a:t>Mengembangkan</a:t>
            </a:r>
            <a:r>
              <a:rPr lang="en-US" sz="2000" b="1" dirty="0"/>
              <a:t> </a:t>
            </a:r>
            <a:r>
              <a:rPr lang="en-US" sz="2000" b="1" dirty="0" err="1"/>
              <a:t>kerjasama</a:t>
            </a:r>
            <a:r>
              <a:rPr lang="en-US" sz="2000" b="1" dirty="0"/>
              <a:t> </a:t>
            </a:r>
            <a:r>
              <a:rPr lang="en-US" sz="2000" b="1" dirty="0" err="1"/>
              <a:t>kemitraaan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berbagai</a:t>
            </a:r>
            <a:r>
              <a:rPr lang="en-US" sz="2000" b="1" dirty="0"/>
              <a:t> </a:t>
            </a:r>
            <a:r>
              <a:rPr lang="en-US" sz="2000" b="1" dirty="0" err="1"/>
              <a:t>pihak</a:t>
            </a:r>
            <a:r>
              <a:rPr lang="en-US" sz="2000" b="1" dirty="0"/>
              <a:t> </a:t>
            </a:r>
            <a:r>
              <a:rPr lang="en-US" sz="2000" b="1" dirty="0" err="1"/>
              <a:t>baik</a:t>
            </a:r>
            <a:r>
              <a:rPr lang="en-US" sz="2000" b="1" dirty="0"/>
              <a:t> regional </a:t>
            </a:r>
            <a:r>
              <a:rPr lang="en-US" sz="2000" b="1" dirty="0" err="1"/>
              <a:t>maupun</a:t>
            </a:r>
            <a:r>
              <a:rPr lang="en-US" sz="2000" b="1" dirty="0"/>
              <a:t> </a:t>
            </a:r>
            <a:r>
              <a:rPr lang="en-US" sz="2000" b="1" dirty="0" err="1"/>
              <a:t>nasional</a:t>
            </a:r>
            <a:endParaRPr lang="en-US" sz="2000" b="1" dirty="0">
              <a:solidFill>
                <a:srgbClr val="FF0000"/>
              </a:solidFill>
            </a:endParaRPr>
          </a:p>
          <a:p>
            <a:pPr marL="354013" indent="-354013">
              <a:buFont typeface="+mj-lt"/>
              <a:buAutoNum type="arabicPeriod"/>
            </a:pPr>
            <a:r>
              <a:rPr lang="en-US" sz="2000" b="1" dirty="0" err="1"/>
              <a:t>Melaksanakan</a:t>
            </a:r>
            <a:r>
              <a:rPr lang="en-US" sz="2000" b="1" dirty="0"/>
              <a:t> tata Kelola </a:t>
            </a:r>
            <a:r>
              <a:rPr lang="en-US" sz="2000" b="1" dirty="0" err="1"/>
              <a:t>fakultas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profesional</a:t>
            </a:r>
            <a:r>
              <a:rPr lang="en-US" sz="2000" b="1" dirty="0"/>
              <a:t>, </a:t>
            </a:r>
            <a:r>
              <a:rPr lang="en-US" sz="2000" b="1" dirty="0" err="1"/>
              <a:t>akuntabel</a:t>
            </a:r>
            <a:r>
              <a:rPr lang="en-US" sz="2000" b="1" dirty="0"/>
              <a:t> dan </a:t>
            </a:r>
            <a:r>
              <a:rPr lang="en-US" sz="2000" b="1" dirty="0" err="1"/>
              <a:t>transparan</a:t>
            </a:r>
            <a:r>
              <a:rPr lang="en-US" sz="2000" b="1" dirty="0"/>
              <a:t>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prinsip</a:t>
            </a:r>
            <a:r>
              <a:rPr lang="en-US" sz="2000" b="1" dirty="0"/>
              <a:t> </a:t>
            </a:r>
            <a:r>
              <a:rPr lang="en-US" sz="2000" b="1" dirty="0" err="1"/>
              <a:t>nilai-nilai</a:t>
            </a:r>
            <a:r>
              <a:rPr lang="en-US" sz="2000" b="1" dirty="0"/>
              <a:t> </a:t>
            </a:r>
            <a:r>
              <a:rPr lang="en-US" sz="2000" b="1" dirty="0" err="1"/>
              <a:t>keunggulan</a:t>
            </a:r>
            <a:r>
              <a:rPr lang="en-US" sz="2000" b="1" dirty="0"/>
              <a:t>, </a:t>
            </a:r>
            <a:r>
              <a:rPr lang="en-US" sz="2000" b="1" dirty="0" err="1"/>
              <a:t>keluhuran</a:t>
            </a:r>
            <a:r>
              <a:rPr lang="en-US" sz="2000" b="1" dirty="0"/>
              <a:t>, </a:t>
            </a:r>
            <a:r>
              <a:rPr lang="en-US" sz="2000" b="1" dirty="0" err="1"/>
              <a:t>kepeloporan</a:t>
            </a:r>
            <a:r>
              <a:rPr lang="en-US" sz="2000" b="1" dirty="0"/>
              <a:t>, </a:t>
            </a:r>
            <a:r>
              <a:rPr lang="en-US" sz="2000" b="1" dirty="0" err="1"/>
              <a:t>keteladanan</a:t>
            </a:r>
            <a:r>
              <a:rPr lang="en-US" sz="2000" b="1" dirty="0"/>
              <a:t> dan </a:t>
            </a:r>
            <a:r>
              <a:rPr lang="en-US" sz="2000" b="1" dirty="0" err="1"/>
              <a:t>keberanian</a:t>
            </a:r>
            <a:r>
              <a:rPr lang="en-US" sz="2000" b="1" dirty="0"/>
              <a:t>.</a:t>
            </a:r>
            <a:endParaRPr lang="en-ID" sz="2000" b="1" dirty="0"/>
          </a:p>
          <a:p>
            <a:endParaRPr lang="en-ID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05D02E-5A42-2F51-5BED-5D4E4070A872}"/>
              </a:ext>
            </a:extLst>
          </p:cNvPr>
          <p:cNvGrpSpPr/>
          <p:nvPr/>
        </p:nvGrpSpPr>
        <p:grpSpPr>
          <a:xfrm>
            <a:off x="47328" y="130337"/>
            <a:ext cx="4606506" cy="733245"/>
            <a:chOff x="3209026" y="0"/>
            <a:chExt cx="5855262" cy="9661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4F66F84-44E8-DF40-3753-BFA0108A312C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D0E69E-B5FB-264F-20EE-2CBD39E4AF18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10E5FA7-642C-7911-BA74-0084A9EC5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CDFCF09-81A7-FB2A-309D-CF54EE2D5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48D0EDC-AABE-F57A-128A-3649F540B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08AC7FC-78A5-BB03-9620-9A50022D7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53151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AB23-48E0-428F-9CAE-42C11797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25171"/>
            <a:ext cx="9144000" cy="576262"/>
          </a:xfrm>
        </p:spPr>
        <p:txBody>
          <a:bodyPr>
            <a:noAutofit/>
          </a:bodyPr>
          <a:lstStyle/>
          <a:p>
            <a:r>
              <a:rPr lang="en-US" sz="4000" b="1" dirty="0"/>
              <a:t>PRODI MANAJEMEN</a:t>
            </a:r>
            <a:endParaRPr lang="en-ID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BAC7D-11C6-4E71-AEB4-F70EFE3C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443" y="1442446"/>
            <a:ext cx="4185623" cy="5762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F6B33-F646-4CC7-A3ED-BF388DBAE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1443" y="2079295"/>
            <a:ext cx="3065831" cy="33041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keunggulan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bidang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Manajemen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ahli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professional yang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semangat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Kewirausahaan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Nilai-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Kristiani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17BD2-26B3-475F-B10B-C6EA949BE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71722" y="1415886"/>
            <a:ext cx="4185618" cy="5762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MISI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465AA-014B-4780-A271-9F3E49C60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6003" y="1931560"/>
            <a:ext cx="5990252" cy="470262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Menyelenggarakan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wirausaha</a:t>
            </a:r>
            <a:endParaRPr lang="en-ID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dibidang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mempublikasikannya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pengabdian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wujud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pengamalan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(IPTEKS)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endParaRPr lang="en-ID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kemitraan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lembaga-lembaga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(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LSM)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FE08C6-73BA-6C72-0F30-3C31F2E04A70}"/>
              </a:ext>
            </a:extLst>
          </p:cNvPr>
          <p:cNvGrpSpPr/>
          <p:nvPr/>
        </p:nvGrpSpPr>
        <p:grpSpPr>
          <a:xfrm>
            <a:off x="7558513" y="79074"/>
            <a:ext cx="4606506" cy="733245"/>
            <a:chOff x="3209026" y="0"/>
            <a:chExt cx="5855262" cy="9661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36E797-FC6E-2B75-4ED5-8073E9504BD3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D84CEC-0B2A-EED3-ED0B-3D78AE1AAAB1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F3483BE-9224-347F-F2CA-B89923B3A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12B1699-C361-3339-2B37-E61064D1B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319716-B856-DC97-A117-B9E6807DD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FACDF1C-70C0-9F29-538B-B54C423C9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04994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60A7A-384D-7D8D-4CFE-18D626A39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6326" r="8010" b="12653"/>
          <a:stretch/>
        </p:blipFill>
        <p:spPr>
          <a:xfrm>
            <a:off x="0" y="1034576"/>
            <a:ext cx="12179309" cy="56916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C40B0C-FCC3-631A-F46E-F539CD03F362}"/>
              </a:ext>
            </a:extLst>
          </p:cNvPr>
          <p:cNvGrpSpPr/>
          <p:nvPr/>
        </p:nvGrpSpPr>
        <p:grpSpPr>
          <a:xfrm>
            <a:off x="335360" y="206070"/>
            <a:ext cx="4606506" cy="733245"/>
            <a:chOff x="3209026" y="0"/>
            <a:chExt cx="5855262" cy="96615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1B9B559-1A49-0447-D468-406BBB922865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52C637-1D9C-420E-324D-D9249149E802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25921AE-1225-CFA7-245B-532E455597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A7D9CED-8DB7-0451-1309-4982DFE92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840D720-8078-E75F-273E-71998518E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32AD519-67D4-15E3-C446-D08A9F682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61620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AC16-9992-64EC-AFAF-0651C23B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9" y="85143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Model </a:t>
            </a:r>
            <a:r>
              <a:rPr lang="en-US" sz="5400" b="1" dirty="0" err="1"/>
              <a:t>Pembelajaran</a:t>
            </a:r>
            <a:endParaRPr lang="en-ID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BBF9-F53C-636C-2A92-DA131E6F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108607"/>
            <a:ext cx="10044608" cy="42672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semester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genap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2023-2024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luring,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eMAS</a:t>
            </a:r>
            <a:endParaRPr lang="en-ID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Pengajar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KSS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pengajar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(team teaching)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orang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OKA, DAN, DAY, DES, KUH, RAY, DEN, USA &amp; DEL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artikel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ID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ID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EDA6ED-7860-8C79-F264-238F28316054}"/>
              </a:ext>
            </a:extLst>
          </p:cNvPr>
          <p:cNvGrpSpPr/>
          <p:nvPr/>
        </p:nvGrpSpPr>
        <p:grpSpPr>
          <a:xfrm>
            <a:off x="119336" y="135368"/>
            <a:ext cx="4104456" cy="624806"/>
            <a:chOff x="3209026" y="0"/>
            <a:chExt cx="5855262" cy="9661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81263E6-E193-338A-4E81-7E99C7CA711D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0A8658-F9F8-9479-BF1F-C3E673C90530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70DA37-53BB-356A-E73A-51DE64A98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F69176-68DC-0FBC-10C2-5B4BD1C9D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D4AA75-F4AF-3EFF-C150-BBBF64733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A7FA06E-A8EE-21BA-7F2C-74D013EB3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D78B431-09B9-6644-B0CA-737D46FFD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01945"/>
              </p:ext>
            </p:extLst>
          </p:nvPr>
        </p:nvGraphicFramePr>
        <p:xfrm>
          <a:off x="3985534" y="5157192"/>
          <a:ext cx="412857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109036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78BE-5658-A797-E7EB-E9AE8C00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" y="959356"/>
            <a:ext cx="12192000" cy="58640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74F3D2-E5CC-CF62-2D3F-CEC18BE7966F}"/>
              </a:ext>
            </a:extLst>
          </p:cNvPr>
          <p:cNvGrpSpPr/>
          <p:nvPr/>
        </p:nvGrpSpPr>
        <p:grpSpPr>
          <a:xfrm>
            <a:off x="263352" y="116632"/>
            <a:ext cx="4606506" cy="733245"/>
            <a:chOff x="3209026" y="0"/>
            <a:chExt cx="5855262" cy="96615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FB5689D-81B2-32D5-3F32-9B97026982AB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9C0E18-5B7B-A88E-C6DC-6B67BCE9BB95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1D10581-0CAF-5D27-1D4A-872D1F2AC9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85A775-3B74-7D62-963B-B46F6D024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AA2C94B-5D3D-4659-E343-370AB5DC3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07C437A-9717-854F-8D0D-1DF81E477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40402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B692-5269-8C08-4DBF-373386BE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71" y="681643"/>
            <a:ext cx="9144000" cy="713204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Bahan</a:t>
            </a:r>
            <a:r>
              <a:rPr lang="en-US" sz="4000" b="1" dirty="0"/>
              <a:t> Kajian :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3424-248F-4C88-8B62-1EBE9B46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570968"/>
            <a:ext cx="9937104" cy="506733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Leluhur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Sumba &amp;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Alamnya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&amp; 2)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Ekonomi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 (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Gender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Legal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 (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1&amp; 2)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Kesehatan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Pendidikan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 Sumba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Mitigasi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Sumba (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3A177C-ED5B-E10B-83D0-02B111F05FCB}"/>
              </a:ext>
            </a:extLst>
          </p:cNvPr>
          <p:cNvGrpSpPr/>
          <p:nvPr/>
        </p:nvGrpSpPr>
        <p:grpSpPr>
          <a:xfrm>
            <a:off x="7392144" y="90577"/>
            <a:ext cx="4606506" cy="733245"/>
            <a:chOff x="3209026" y="0"/>
            <a:chExt cx="5855262" cy="9661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74DAB3-1232-A082-BB08-510ECA2FA5DB}"/>
                </a:ext>
              </a:extLst>
            </p:cNvPr>
            <p:cNvSpPr/>
            <p:nvPr/>
          </p:nvSpPr>
          <p:spPr>
            <a:xfrm>
              <a:off x="3209026" y="0"/>
              <a:ext cx="5855262" cy="966158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C6333B-77C1-39FD-572F-108938F01CF6}"/>
                </a:ext>
              </a:extLst>
            </p:cNvPr>
            <p:cNvGrpSpPr/>
            <p:nvPr/>
          </p:nvGrpSpPr>
          <p:grpSpPr>
            <a:xfrm>
              <a:off x="3342481" y="26407"/>
              <a:ext cx="5507037" cy="939751"/>
              <a:chOff x="3421002" y="43761"/>
              <a:chExt cx="5507037" cy="93975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F6ECFA9-C82A-C267-E30A-0370560AA8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8" t="12170" r="6544" b="7946"/>
              <a:stretch/>
            </p:blipFill>
            <p:spPr>
              <a:xfrm>
                <a:off x="6545494" y="61205"/>
                <a:ext cx="970870" cy="90671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686EB7B-064F-2AF3-2231-59EE31A7C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002" y="61205"/>
                <a:ext cx="831730" cy="83173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D3AB580-0F9A-01E3-1274-AF70DB000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8837" y="158466"/>
                <a:ext cx="1219202" cy="64922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5FF84EE-6ECB-9A05-AD48-38CA1B792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61" y="43761"/>
                <a:ext cx="2545635" cy="939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90961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95</TotalTime>
  <Words>874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Consolas</vt:lpstr>
      <vt:lpstr>Times New Roman</vt:lpstr>
      <vt:lpstr>Tech Computer 16x9</vt:lpstr>
      <vt:lpstr>MATA KULIAH KAPITA SELEKTA SUMBA</vt:lpstr>
      <vt:lpstr>VISI DAN MISI</vt:lpstr>
      <vt:lpstr>UNKRISWINA SUMBA</vt:lpstr>
      <vt:lpstr>FAKULTAS EKONOMI, BISNIS DAN HUMANIORA</vt:lpstr>
      <vt:lpstr>PRODI MANAJEMEN</vt:lpstr>
      <vt:lpstr>PowerPoint Presentation</vt:lpstr>
      <vt:lpstr>Model Pembelajaran</vt:lpstr>
      <vt:lpstr>PowerPoint Presentation</vt:lpstr>
      <vt:lpstr>Bahan Kajian :</vt:lpstr>
      <vt:lpstr>PENILAIAN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KULIAH KAPITA SELEKTA SUMBA</dc:title>
  <dc:creator>Ospen Sius</dc:creator>
  <cp:lastModifiedBy>Ospen Sius</cp:lastModifiedBy>
  <cp:revision>10</cp:revision>
  <dcterms:created xsi:type="dcterms:W3CDTF">2024-02-19T03:22:27Z</dcterms:created>
  <dcterms:modified xsi:type="dcterms:W3CDTF">2024-02-19T06:45:00Z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